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50" r:id="rId4"/>
    <p:sldMasterId id="2147483812" r:id="rId5"/>
    <p:sldMasterId id="2147483859" r:id="rId6"/>
    <p:sldMasterId id="2147483872" r:id="rId7"/>
    <p:sldMasterId id="2147483887" r:id="rId8"/>
  </p:sldMasterIdLst>
  <p:notesMasterIdLst>
    <p:notesMasterId r:id="rId33"/>
  </p:notesMasterIdLst>
  <p:handoutMasterIdLst>
    <p:handoutMasterId r:id="rId34"/>
  </p:handoutMasterIdLst>
  <p:sldIdLst>
    <p:sldId id="451" r:id="rId9"/>
    <p:sldId id="561" r:id="rId10"/>
    <p:sldId id="304" r:id="rId11"/>
    <p:sldId id="597" r:id="rId12"/>
    <p:sldId id="648" r:id="rId13"/>
    <p:sldId id="678" r:id="rId14"/>
    <p:sldId id="1294" r:id="rId15"/>
    <p:sldId id="1259" r:id="rId16"/>
    <p:sldId id="1287" r:id="rId17"/>
    <p:sldId id="1298" r:id="rId18"/>
    <p:sldId id="1296" r:id="rId19"/>
    <p:sldId id="1293" r:id="rId20"/>
    <p:sldId id="1289" r:id="rId21"/>
    <p:sldId id="1299" r:id="rId22"/>
    <p:sldId id="698" r:id="rId23"/>
    <p:sldId id="257" r:id="rId24"/>
    <p:sldId id="259" r:id="rId25"/>
    <p:sldId id="258" r:id="rId26"/>
    <p:sldId id="256" r:id="rId27"/>
    <p:sldId id="1297" r:id="rId28"/>
    <p:sldId id="1291" r:id="rId29"/>
    <p:sldId id="1290" r:id="rId30"/>
    <p:sldId id="587" r:id="rId31"/>
    <p:sldId id="1295" r:id="rId32"/>
  </p:sldIdLst>
  <p:sldSz cx="12192000" cy="6858000"/>
  <p:notesSz cx="7315200" cy="96012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442DA3-5A13-4B9B-84CB-1A2B56A2A1F4}">
          <p14:sldIdLst>
            <p14:sldId id="451"/>
            <p14:sldId id="561"/>
            <p14:sldId id="304"/>
            <p14:sldId id="597"/>
          </p14:sldIdLst>
        </p14:section>
        <p14:section name="Default Section" id="{EE421AAF-1D4B-47D8-8C16-3868FEDCBFBF}">
          <p14:sldIdLst>
            <p14:sldId id="648"/>
            <p14:sldId id="678"/>
            <p14:sldId id="1294"/>
            <p14:sldId id="1259"/>
            <p14:sldId id="1287"/>
            <p14:sldId id="1298"/>
            <p14:sldId id="1296"/>
            <p14:sldId id="1293"/>
            <p14:sldId id="1289"/>
            <p14:sldId id="1299"/>
            <p14:sldId id="698"/>
            <p14:sldId id="257"/>
            <p14:sldId id="259"/>
            <p14:sldId id="258"/>
            <p14:sldId id="256"/>
            <p14:sldId id="1297"/>
            <p14:sldId id="1291"/>
            <p14:sldId id="1290"/>
            <p14:sldId id="587"/>
            <p14:sldId id="1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3" userDrawn="1">
          <p15:clr>
            <a:srgbClr val="A4A3A4"/>
          </p15:clr>
        </p15:guide>
        <p15:guide id="2" pos="2233" userDrawn="1">
          <p15:clr>
            <a:srgbClr val="A4A3A4"/>
          </p15:clr>
        </p15:guide>
        <p15:guide id="3" orient="horz" pos="3006" userDrawn="1">
          <p15:clr>
            <a:srgbClr val="A4A3A4"/>
          </p15:clr>
        </p15:guide>
        <p15:guide id="4" pos="2286" userDrawn="1">
          <p15:clr>
            <a:srgbClr val="A4A3A4"/>
          </p15:clr>
        </p15:guide>
        <p15:guide id="5" orient="horz" pos="2970" userDrawn="1">
          <p15:clr>
            <a:srgbClr val="A4A3A4"/>
          </p15:clr>
        </p15:guide>
        <p15:guide id="6" orient="horz" pos="3024" userDrawn="1">
          <p15:clr>
            <a:srgbClr val="A4A3A4"/>
          </p15:clr>
        </p15:guide>
        <p15:guide id="7" pos="2250" userDrawn="1">
          <p15:clr>
            <a:srgbClr val="A4A3A4"/>
          </p15:clr>
        </p15:guide>
        <p15:guide id="8"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vUS" initials="S" lastIdx="2" clrIdx="0"/>
  <p:cmAuthor id="1" name="Alexander Moore" initials="AM" lastIdx="1" clrIdx="1"/>
  <p:cmAuthor id="2" name="Towns, Suzanne (EOM)" initials="T(" lastIdx="2" clrIdx="2">
    <p:extLst>
      <p:ext uri="{19B8F6BF-5375-455C-9EA6-DF929625EA0E}">
        <p15:presenceInfo xmlns:p15="http://schemas.microsoft.com/office/powerpoint/2012/main" userId="S::suzanne.towns@dc.gov::b1479726-e468-430f-ab3b-a3d13a3434ab" providerId="AD"/>
      </p:ext>
    </p:extLst>
  </p:cmAuthor>
  <p:cmAuthor id="3" name="Moreno, Rosa (EOM)" initials="M(" lastIdx="1" clrIdx="3">
    <p:extLst>
      <p:ext uri="{19B8F6BF-5375-455C-9EA6-DF929625EA0E}">
        <p15:presenceInfo xmlns:p15="http://schemas.microsoft.com/office/powerpoint/2012/main" userId="S::rosa.moreno@dc.gov::9665b193-247b-48af-b524-05ed3c6289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358"/>
    <a:srgbClr val="AE3431"/>
    <a:srgbClr val="000099"/>
    <a:srgbClr val="132C38"/>
    <a:srgbClr val="EEE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2FBF5-B221-C6EF-80BE-928C1534C87B}" v="2289" dt="2022-02-16T14:47:24.384"/>
    <p1510:client id="{D083023F-4F94-4D01-8776-520B1D28CB70}" v="40" dt="2022-02-15T15:15:32.763"/>
    <p1510:client id="{E3A9C409-2533-490C-22D4-6D6EC3C96B00}" v="9" dt="2022-02-14T22:47:24.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3"/>
        <p:guide pos="2233"/>
        <p:guide orient="horz" pos="3006"/>
        <p:guide pos="2286"/>
        <p:guide orient="horz" pos="2970"/>
        <p:guide orient="horz" pos="3024"/>
        <p:guide pos="2250"/>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69920" cy="480060"/>
          </a:xfrm>
          <a:prstGeom prst="rect">
            <a:avLst/>
          </a:prstGeom>
        </p:spPr>
        <p:txBody>
          <a:bodyPr vert="horz" lIns="96620" tIns="48309" rIns="96620" bIns="48309" rtlCol="0"/>
          <a:lstStyle>
            <a:lvl1pPr algn="l">
              <a:defRPr sz="1200"/>
            </a:lvl1pPr>
          </a:lstStyle>
          <a:p>
            <a:endParaRPr lang="en-US"/>
          </a:p>
        </p:txBody>
      </p:sp>
      <p:sp>
        <p:nvSpPr>
          <p:cNvPr id="3" name="Date Placeholder 2"/>
          <p:cNvSpPr>
            <a:spLocks noGrp="1"/>
          </p:cNvSpPr>
          <p:nvPr>
            <p:ph type="dt" sz="quarter" idx="1"/>
          </p:nvPr>
        </p:nvSpPr>
        <p:spPr>
          <a:xfrm>
            <a:off x="4143593" y="1"/>
            <a:ext cx="3169920" cy="480060"/>
          </a:xfrm>
          <a:prstGeom prst="rect">
            <a:avLst/>
          </a:prstGeom>
        </p:spPr>
        <p:txBody>
          <a:bodyPr vert="horz" lIns="96620" tIns="48309" rIns="96620" bIns="48309" rtlCol="0"/>
          <a:lstStyle>
            <a:lvl1pPr algn="r">
              <a:defRPr sz="1200"/>
            </a:lvl1pPr>
          </a:lstStyle>
          <a:p>
            <a:fld id="{4FA69C7B-3AE4-4BD9-8992-F045C15C249A}" type="datetimeFigureOut">
              <a:rPr lang="en-US" smtClean="0"/>
              <a:t>2/23/2022</a:t>
            </a:fld>
            <a:endParaRPr lang="en-US"/>
          </a:p>
        </p:txBody>
      </p:sp>
      <p:sp>
        <p:nvSpPr>
          <p:cNvPr id="4" name="Footer Placeholder 3"/>
          <p:cNvSpPr>
            <a:spLocks noGrp="1"/>
          </p:cNvSpPr>
          <p:nvPr>
            <p:ph type="ftr" sz="quarter" idx="2"/>
          </p:nvPr>
        </p:nvSpPr>
        <p:spPr>
          <a:xfrm>
            <a:off x="3" y="9119475"/>
            <a:ext cx="3169920" cy="480060"/>
          </a:xfrm>
          <a:prstGeom prst="rect">
            <a:avLst/>
          </a:prstGeom>
        </p:spPr>
        <p:txBody>
          <a:bodyPr vert="horz" lIns="96620" tIns="48309" rIns="96620" bIns="48309" rtlCol="0" anchor="b"/>
          <a:lstStyle>
            <a:lvl1pPr algn="l">
              <a:defRPr sz="1200"/>
            </a:lvl1pPr>
          </a:lstStyle>
          <a:p>
            <a:endParaRPr lang="en-US"/>
          </a:p>
        </p:txBody>
      </p:sp>
      <p:sp>
        <p:nvSpPr>
          <p:cNvPr id="5" name="Slide Number Placeholder 4"/>
          <p:cNvSpPr>
            <a:spLocks noGrp="1"/>
          </p:cNvSpPr>
          <p:nvPr>
            <p:ph type="sldNum" sz="quarter" idx="3"/>
          </p:nvPr>
        </p:nvSpPr>
        <p:spPr>
          <a:xfrm>
            <a:off x="4143593" y="9119475"/>
            <a:ext cx="3169920" cy="480060"/>
          </a:xfrm>
          <a:prstGeom prst="rect">
            <a:avLst/>
          </a:prstGeom>
        </p:spPr>
        <p:txBody>
          <a:bodyPr vert="horz" lIns="96620" tIns="48309" rIns="96620" bIns="48309" rtlCol="0" anchor="b"/>
          <a:lstStyle>
            <a:lvl1pPr algn="r">
              <a:defRPr sz="1200"/>
            </a:lvl1pPr>
          </a:lstStyle>
          <a:p>
            <a:fld id="{3C50894D-004F-4DDF-8688-D4D592C0E7DC}" type="slidenum">
              <a:rPr lang="en-US" smtClean="0"/>
              <a:t>‹#›</a:t>
            </a:fld>
            <a:endParaRPr lang="en-US"/>
          </a:p>
        </p:txBody>
      </p:sp>
    </p:spTree>
    <p:extLst>
      <p:ext uri="{BB962C8B-B14F-4D97-AF65-F5344CB8AC3E}">
        <p14:creationId xmlns:p14="http://schemas.microsoft.com/office/powerpoint/2010/main" val="383769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69920" cy="480060"/>
          </a:xfrm>
          <a:prstGeom prst="rect">
            <a:avLst/>
          </a:prstGeom>
        </p:spPr>
        <p:txBody>
          <a:bodyPr vert="horz" lIns="96620" tIns="48309" rIns="96620" bIns="48309" rtlCol="0"/>
          <a:lstStyle>
            <a:lvl1pPr algn="l">
              <a:defRPr sz="1200"/>
            </a:lvl1pPr>
          </a:lstStyle>
          <a:p>
            <a:endParaRPr lang="en-US"/>
          </a:p>
        </p:txBody>
      </p:sp>
      <p:sp>
        <p:nvSpPr>
          <p:cNvPr id="3" name="Date Placeholder 2"/>
          <p:cNvSpPr>
            <a:spLocks noGrp="1"/>
          </p:cNvSpPr>
          <p:nvPr>
            <p:ph type="dt" idx="1"/>
          </p:nvPr>
        </p:nvSpPr>
        <p:spPr>
          <a:xfrm>
            <a:off x="4143593" y="1"/>
            <a:ext cx="3169920" cy="480060"/>
          </a:xfrm>
          <a:prstGeom prst="rect">
            <a:avLst/>
          </a:prstGeom>
        </p:spPr>
        <p:txBody>
          <a:bodyPr vert="horz" lIns="96620" tIns="48309" rIns="96620" bIns="48309" rtlCol="0"/>
          <a:lstStyle>
            <a:lvl1pPr algn="r">
              <a:defRPr sz="1200"/>
            </a:lvl1pPr>
          </a:lstStyle>
          <a:p>
            <a:fld id="{06C7BE90-B492-4276-8D9C-E66F31766072}" type="datetimeFigureOut">
              <a:rPr lang="en-US" smtClean="0"/>
              <a:t>2/23/2022</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20" tIns="48309" rIns="96620" bIns="48309" rtlCol="0" anchor="ctr"/>
          <a:lstStyle/>
          <a:p>
            <a:endParaRPr lang="en-US"/>
          </a:p>
        </p:txBody>
      </p:sp>
      <p:sp>
        <p:nvSpPr>
          <p:cNvPr id="5" name="Notes Placeholder 4"/>
          <p:cNvSpPr>
            <a:spLocks noGrp="1"/>
          </p:cNvSpPr>
          <p:nvPr>
            <p:ph type="body" sz="quarter" idx="3"/>
          </p:nvPr>
        </p:nvSpPr>
        <p:spPr>
          <a:xfrm>
            <a:off x="731521" y="4560574"/>
            <a:ext cx="5852160" cy="4320540"/>
          </a:xfrm>
          <a:prstGeom prst="rect">
            <a:avLst/>
          </a:prstGeom>
        </p:spPr>
        <p:txBody>
          <a:bodyPr vert="horz" lIns="96620" tIns="48309" rIns="96620" bIns="483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5"/>
            <a:ext cx="3169920" cy="480060"/>
          </a:xfrm>
          <a:prstGeom prst="rect">
            <a:avLst/>
          </a:prstGeom>
        </p:spPr>
        <p:txBody>
          <a:bodyPr vert="horz" lIns="96620" tIns="48309" rIns="96620" bIns="48309" rtlCol="0" anchor="b"/>
          <a:lstStyle>
            <a:lvl1pPr algn="l">
              <a:defRPr sz="1200"/>
            </a:lvl1pPr>
          </a:lstStyle>
          <a:p>
            <a:endParaRPr lang="en-US"/>
          </a:p>
        </p:txBody>
      </p:sp>
      <p:sp>
        <p:nvSpPr>
          <p:cNvPr id="7" name="Slide Number Placeholder 6"/>
          <p:cNvSpPr>
            <a:spLocks noGrp="1"/>
          </p:cNvSpPr>
          <p:nvPr>
            <p:ph type="sldNum" sz="quarter" idx="5"/>
          </p:nvPr>
        </p:nvSpPr>
        <p:spPr>
          <a:xfrm>
            <a:off x="4143593" y="9119475"/>
            <a:ext cx="3169920" cy="480060"/>
          </a:xfrm>
          <a:prstGeom prst="rect">
            <a:avLst/>
          </a:prstGeom>
        </p:spPr>
        <p:txBody>
          <a:bodyPr vert="horz" lIns="96620" tIns="48309" rIns="96620" bIns="48309" rtlCol="0" anchor="b"/>
          <a:lstStyle>
            <a:lvl1pPr algn="r">
              <a:defRPr sz="1200"/>
            </a:lvl1pPr>
          </a:lstStyle>
          <a:p>
            <a:fld id="{05CD12A1-C4AA-449F-B097-92A5916B91CC}" type="slidenum">
              <a:rPr lang="en-US" smtClean="0"/>
              <a:t>‹#›</a:t>
            </a:fld>
            <a:endParaRPr lang="en-US"/>
          </a:p>
        </p:txBody>
      </p:sp>
    </p:spTree>
    <p:extLst>
      <p:ext uri="{BB962C8B-B14F-4D97-AF65-F5344CB8AC3E}">
        <p14:creationId xmlns:p14="http://schemas.microsoft.com/office/powerpoint/2010/main" val="2085243258"/>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1</a:t>
            </a:fld>
            <a:endParaRPr lang="en-US"/>
          </a:p>
        </p:txBody>
      </p:sp>
    </p:spTree>
    <p:extLst>
      <p:ext uri="{BB962C8B-B14F-4D97-AF65-F5344CB8AC3E}">
        <p14:creationId xmlns:p14="http://schemas.microsoft.com/office/powerpoint/2010/main" val="401649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9E8BF-38CC-D44A-922A-2B1E4A99D00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00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9E8BF-38CC-D44A-922A-2B1E4A99D00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81913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cs typeface="Calibri"/>
              </a:rPr>
              <a:t>The impact of COVID-19: Several agencies suspended some of their programs, such as DCHA which typically offers five programs, reduced to two programs and OCTFME, who offered three programs last year only . </a:t>
            </a: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05CD12A1-C4AA-449F-B097-92A5916B91CC}" type="slidenum">
              <a:rPr lang="en-US" smtClean="0"/>
              <a:t>12</a:t>
            </a:fld>
            <a:endParaRPr lang="en-US"/>
          </a:p>
        </p:txBody>
      </p:sp>
    </p:spTree>
    <p:extLst>
      <p:ext uri="{BB962C8B-B14F-4D97-AF65-F5344CB8AC3E}">
        <p14:creationId xmlns:p14="http://schemas.microsoft.com/office/powerpoint/2010/main" val="97739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provide better context for potential ETPs</a:t>
            </a:r>
          </a:p>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allow for ease of data collection</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Definitions were added to the top of the policy.</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The “failure to meet 80 percent of the required performance levels for each of the performance indicators” line item was removed from IX: Failure to Meet Performance Requirements. </a:t>
            </a:r>
            <a:endParaRPr lang="en-US" sz="1200"/>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allows providers who enter the ETPL later in the year to not have to provide continued eligibility information that they may not have due to the timing of their eligibility.</a:t>
            </a:r>
          </a:p>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allow for a more streamline approach to add providers outside of the WIC’s jurisdiction</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allows for all ETPL providers on the list to be eligible to apply and be selected to receive Human care Agreements.</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statement made it for providers that would not be eligible to receive HCAs to remain on the ETPL.</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5CD12A1-C4AA-449F-B097-92A5916B91CC}" type="slidenum">
              <a:rPr lang="en-US" smtClean="0"/>
              <a:t>13</a:t>
            </a:fld>
            <a:endParaRPr lang="en-US"/>
          </a:p>
        </p:txBody>
      </p:sp>
    </p:spTree>
    <p:extLst>
      <p:ext uri="{BB962C8B-B14F-4D97-AF65-F5344CB8AC3E}">
        <p14:creationId xmlns:p14="http://schemas.microsoft.com/office/powerpoint/2010/main" val="2758747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provide better context for potential ETPs</a:t>
            </a:r>
          </a:p>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allow for ease of data collection</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Definitions were added to the top of the policy.</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The “failure to meet 80 percent of the required performance levels for each of the performance indicators” line item was removed from IX: Failure to Meet Performance Requirements. </a:t>
            </a:r>
            <a:endParaRPr lang="en-US" sz="1200"/>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allows providers who enter the ETPL later in the year to not have to provide continued eligibility information that they may not have due to the timing of their eligibility.</a:t>
            </a:r>
          </a:p>
          <a:p>
            <a:pPr marL="171450" indent="-171450">
              <a:buFont typeface="Arial" panose="020B0604020202020204" pitchFamily="34" charset="0"/>
              <a:buChar char="•"/>
            </a:pPr>
            <a:r>
              <a:rPr lang="en-US" sz="1200">
                <a:effectLst/>
                <a:latin typeface="Calibri" panose="020F0502020204030204" pitchFamily="34" charset="0"/>
                <a:ea typeface="Calibri" panose="020F0502020204030204" pitchFamily="34" charset="0"/>
                <a:cs typeface="Times New Roman" panose="02020603050405020304" pitchFamily="18" charset="0"/>
              </a:rPr>
              <a:t>to allow for a more streamline approach to add providers outside of the WIC’s jurisdiction</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allows for all ETPL providers on the list to be eligible to apply and be selected to receive Human care Agreements.</a:t>
            </a:r>
          </a:p>
          <a:p>
            <a:pPr marL="171450" marR="0" lvl="0"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This statement made it for providers that would not be eligible to receive HCAs to remain on the ETPL.</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05CD12A1-C4AA-449F-B097-92A5916B91CC}" type="slidenum">
              <a:rPr lang="en-US" smtClean="0"/>
              <a:t>14</a:t>
            </a:fld>
            <a:endParaRPr lang="en-US"/>
          </a:p>
        </p:txBody>
      </p:sp>
    </p:spTree>
    <p:extLst>
      <p:ext uri="{BB962C8B-B14F-4D97-AF65-F5344CB8AC3E}">
        <p14:creationId xmlns:p14="http://schemas.microsoft.com/office/powerpoint/2010/main" val="176722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15</a:t>
            </a:fld>
            <a:endParaRPr lang="en-US"/>
          </a:p>
        </p:txBody>
      </p:sp>
    </p:spTree>
    <p:extLst>
      <p:ext uri="{BB962C8B-B14F-4D97-AF65-F5344CB8AC3E}">
        <p14:creationId xmlns:p14="http://schemas.microsoft.com/office/powerpoint/2010/main" val="1346390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D12A1-C4AA-449F-B097-92A5916B91CC}" type="slidenum">
              <a:rPr lang="en-US" smtClean="0"/>
              <a:t>17</a:t>
            </a:fld>
            <a:endParaRPr lang="en-US"/>
          </a:p>
        </p:txBody>
      </p:sp>
    </p:spTree>
    <p:extLst>
      <p:ext uri="{BB962C8B-B14F-4D97-AF65-F5344CB8AC3E}">
        <p14:creationId xmlns:p14="http://schemas.microsoft.com/office/powerpoint/2010/main" val="3419450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D12A1-C4AA-449F-B097-92A5916B91CC}" type="slidenum">
              <a:rPr lang="en-US" smtClean="0"/>
              <a:t>21</a:t>
            </a:fld>
            <a:endParaRPr lang="en-US"/>
          </a:p>
        </p:txBody>
      </p:sp>
    </p:spTree>
    <p:extLst>
      <p:ext uri="{BB962C8B-B14F-4D97-AF65-F5344CB8AC3E}">
        <p14:creationId xmlns:p14="http://schemas.microsoft.com/office/powerpoint/2010/main" val="811924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22</a:t>
            </a:fld>
            <a:endParaRPr lang="en-US"/>
          </a:p>
        </p:txBody>
      </p:sp>
    </p:spTree>
    <p:extLst>
      <p:ext uri="{BB962C8B-B14F-4D97-AF65-F5344CB8AC3E}">
        <p14:creationId xmlns:p14="http://schemas.microsoft.com/office/powerpoint/2010/main" val="3491645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23</a:t>
            </a:fld>
            <a:endParaRPr lang="en-US"/>
          </a:p>
        </p:txBody>
      </p:sp>
    </p:spTree>
    <p:extLst>
      <p:ext uri="{BB962C8B-B14F-4D97-AF65-F5344CB8AC3E}">
        <p14:creationId xmlns:p14="http://schemas.microsoft.com/office/powerpoint/2010/main" val="1085047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2</a:t>
            </a:fld>
            <a:endParaRPr lang="en-US"/>
          </a:p>
        </p:txBody>
      </p:sp>
    </p:spTree>
    <p:extLst>
      <p:ext uri="{BB962C8B-B14F-4D97-AF65-F5344CB8AC3E}">
        <p14:creationId xmlns:p14="http://schemas.microsoft.com/office/powerpoint/2010/main" val="301979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24</a:t>
            </a:fld>
            <a:endParaRPr lang="en-US"/>
          </a:p>
        </p:txBody>
      </p:sp>
    </p:spTree>
    <p:extLst>
      <p:ext uri="{BB962C8B-B14F-4D97-AF65-F5344CB8AC3E}">
        <p14:creationId xmlns:p14="http://schemas.microsoft.com/office/powerpoint/2010/main" val="416678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9E8BF-38CC-D44A-922A-2B1E4A99D004}" type="slidenum">
              <a:rPr lang="en-US" smtClean="0"/>
              <a:t>3</a:t>
            </a:fld>
            <a:endParaRPr lang="en-US"/>
          </a:p>
        </p:txBody>
      </p:sp>
    </p:spTree>
    <p:extLst>
      <p:ext uri="{BB962C8B-B14F-4D97-AF65-F5344CB8AC3E}">
        <p14:creationId xmlns:p14="http://schemas.microsoft.com/office/powerpoint/2010/main" val="3020813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4</a:t>
            </a:fld>
            <a:endParaRPr lang="en-US"/>
          </a:p>
        </p:txBody>
      </p:sp>
    </p:spTree>
    <p:extLst>
      <p:ext uri="{BB962C8B-B14F-4D97-AF65-F5344CB8AC3E}">
        <p14:creationId xmlns:p14="http://schemas.microsoft.com/office/powerpoint/2010/main" val="301979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CD12A1-C4AA-449F-B097-92A5916B91CC}" type="slidenum">
              <a:rPr lang="en-US" smtClean="0"/>
              <a:t>5</a:t>
            </a:fld>
            <a:endParaRPr lang="en-US"/>
          </a:p>
        </p:txBody>
      </p:sp>
    </p:spTree>
    <p:extLst>
      <p:ext uri="{BB962C8B-B14F-4D97-AF65-F5344CB8AC3E}">
        <p14:creationId xmlns:p14="http://schemas.microsoft.com/office/powerpoint/2010/main" val="107833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092" rtl="0" eaLnBrk="1" fontAlgn="auto" latinLnBrk="0" hangingPunct="1">
              <a:lnSpc>
                <a:spcPct val="100000"/>
              </a:lnSpc>
              <a:spcBef>
                <a:spcPts val="0"/>
              </a:spcBef>
              <a:spcAft>
                <a:spcPts val="0"/>
              </a:spcAft>
              <a:buClrTx/>
              <a:buSzTx/>
              <a:buFontTx/>
              <a:buNone/>
              <a:tabLst/>
              <a:defRPr/>
            </a:pPr>
            <a:fld id="{E549E8BF-38CC-D44A-922A-2B1E4A99D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09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357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092" rtl="0" eaLnBrk="1" fontAlgn="auto" latinLnBrk="0" hangingPunct="1">
              <a:lnSpc>
                <a:spcPct val="100000"/>
              </a:lnSpc>
              <a:spcBef>
                <a:spcPts val="0"/>
              </a:spcBef>
              <a:spcAft>
                <a:spcPts val="0"/>
              </a:spcAft>
              <a:buClrTx/>
              <a:buSzTx/>
              <a:buFontTx/>
              <a:buNone/>
              <a:tabLst/>
              <a:defRPr/>
            </a:pPr>
            <a:fld id="{E549E8BF-38CC-D44A-922A-2B1E4A99D0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092"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610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9E8BF-38CC-D44A-922A-2B1E4A99D00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3471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49E8BF-38CC-D44A-922A-2B1E4A99D00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6963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2" name="Title 1"/>
          <p:cNvSpPr>
            <a:spLocks noGrp="1"/>
          </p:cNvSpPr>
          <p:nvPr>
            <p:ph type="title" hasCustomPrompt="1"/>
          </p:nvPr>
        </p:nvSpPr>
        <p:spPr>
          <a:xfrm>
            <a:off x="1072020" y="2277894"/>
            <a:ext cx="9833976" cy="701458"/>
          </a:xfrm>
          <a:prstGeom prst="rect">
            <a:avLst/>
          </a:prstGeom>
        </p:spPr>
        <p:txBody>
          <a:bodyPr lIns="91429" tIns="45714" rIns="91429" bIns="45714"/>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6"/>
            <a:ext cx="9833976" cy="625625"/>
          </a:xfrm>
          <a:prstGeom prst="rect">
            <a:avLst/>
          </a:prstGeom>
        </p:spPr>
        <p:txBody>
          <a:bodyPr lIns="91429" tIns="45714" rIns="91429" bIns="45714"/>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131762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2" name="Title 1"/>
          <p:cNvSpPr>
            <a:spLocks noGrp="1"/>
          </p:cNvSpPr>
          <p:nvPr>
            <p:ph type="title" hasCustomPrompt="1"/>
          </p:nvPr>
        </p:nvSpPr>
        <p:spPr>
          <a:xfrm>
            <a:off x="1072020" y="2277894"/>
            <a:ext cx="9833976" cy="701458"/>
          </a:xfrm>
          <a:prstGeom prst="rect">
            <a:avLst/>
          </a:prstGeom>
        </p:spPr>
        <p:txBody>
          <a:bodyPr lIns="91429" tIns="45714" rIns="91429" bIns="45714"/>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6"/>
            <a:ext cx="9833976" cy="625625"/>
          </a:xfrm>
          <a:prstGeom prst="rect">
            <a:avLst/>
          </a:prstGeom>
        </p:spPr>
        <p:txBody>
          <a:bodyPr lIns="91429" tIns="45714" rIns="91429" bIns="45714"/>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370872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12" name="Picture Placeholder 11"/>
          <p:cNvSpPr>
            <a:spLocks noGrp="1"/>
          </p:cNvSpPr>
          <p:nvPr>
            <p:ph type="pic" sz="quarter" idx="14" hasCustomPrompt="1"/>
          </p:nvPr>
        </p:nvSpPr>
        <p:spPr>
          <a:xfrm>
            <a:off x="914400" y="2129428"/>
            <a:ext cx="10363200" cy="3482235"/>
          </a:xfrm>
          <a:prstGeom prst="rect">
            <a:avLst/>
          </a:prstGeom>
        </p:spPr>
        <p:txBody>
          <a:bodyPr lIns="91429" tIns="45714" rIns="91429" bIns="45714"/>
          <a:lstStyle>
            <a:lvl1pPr marL="0" indent="0">
              <a:buNone/>
              <a:defRPr baseline="0">
                <a:solidFill>
                  <a:srgbClr val="1C4358"/>
                </a:solidFill>
              </a:defRPr>
            </a:lvl1pPr>
          </a:lstStyle>
          <a:p>
            <a:r>
              <a:rPr lang="en-US"/>
              <a:t>Image goes here</a:t>
            </a:r>
          </a:p>
        </p:txBody>
      </p:sp>
    </p:spTree>
    <p:extLst>
      <p:ext uri="{BB962C8B-B14F-4D97-AF65-F5344CB8AC3E}">
        <p14:creationId xmlns:p14="http://schemas.microsoft.com/office/powerpoint/2010/main" val="2735217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3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8587" y="111763"/>
            <a:ext cx="10363200" cy="933051"/>
          </a:xfrm>
          <a:prstGeom prst="rect">
            <a:avLst/>
          </a:prstGeom>
        </p:spPr>
        <p:txBody>
          <a:bodyPr lIns="91429" tIns="45714" rIns="91429" bIns="45714" anchor="b"/>
          <a:lstStyle>
            <a:lvl1pPr algn="l">
              <a:defRPr sz="4400" baseline="0">
                <a:solidFill>
                  <a:schemeClr val="accent2">
                    <a:lumMod val="75000"/>
                  </a:schemeClr>
                </a:solidFill>
              </a:defRPr>
            </a:lvl1pPr>
          </a:lstStyle>
          <a:p>
            <a:r>
              <a:rPr lang="en-US"/>
              <a:t>Workforce Investment Council</a:t>
            </a:r>
          </a:p>
        </p:txBody>
      </p:sp>
      <p:sp>
        <p:nvSpPr>
          <p:cNvPr id="4" name="TextBox 3"/>
          <p:cNvSpPr txBox="1"/>
          <p:nvPr userDrawn="1"/>
        </p:nvSpPr>
        <p:spPr>
          <a:xfrm>
            <a:off x="835362" y="1373424"/>
            <a:ext cx="11356641" cy="3754862"/>
          </a:xfrm>
          <a:prstGeom prst="rect">
            <a:avLst/>
          </a:prstGeom>
          <a:noFill/>
        </p:spPr>
        <p:txBody>
          <a:bodyPr wrap="square" lIns="91429" tIns="45714" rIns="91429" bIns="45714" rtlCol="0">
            <a:spAutoFit/>
          </a:bodyPr>
          <a:lstStyle/>
          <a:p>
            <a:pPr marL="457146" indent="-457146" defTabSz="914293">
              <a:buFont typeface="Arial" panose="020B0604020202020204" pitchFamily="34" charset="0"/>
              <a:buChar char="•"/>
            </a:pPr>
            <a:r>
              <a:rPr lang="en-US" sz="2600">
                <a:solidFill>
                  <a:schemeClr val="tx1"/>
                </a:solidFill>
              </a:rPr>
              <a:t>State and local workforce board, has </a:t>
            </a:r>
            <a:r>
              <a:rPr lang="en-US" sz="2600" b="1">
                <a:solidFill>
                  <a:schemeClr val="tx1"/>
                </a:solidFill>
              </a:rPr>
              <a:t>oversight of Federal workforce funding</a:t>
            </a:r>
          </a:p>
          <a:p>
            <a:pPr marL="457146" indent="-457146" defTabSz="914293">
              <a:buFont typeface="Arial" panose="020B0604020202020204" pitchFamily="34" charset="0"/>
              <a:buChar char="•"/>
            </a:pPr>
            <a:r>
              <a:rPr lang="en-US" sz="2600">
                <a:solidFill>
                  <a:schemeClr val="tx1"/>
                </a:solidFill>
              </a:rPr>
              <a:t>Advises the Mayor, Council, and District government on the </a:t>
            </a:r>
            <a:r>
              <a:rPr lang="en-US" sz="2600" b="1">
                <a:solidFill>
                  <a:schemeClr val="tx1"/>
                </a:solidFill>
              </a:rPr>
              <a:t>development, implementation, and continuous improvement </a:t>
            </a:r>
            <a:r>
              <a:rPr lang="en-US" sz="2600">
                <a:solidFill>
                  <a:schemeClr val="tx1"/>
                </a:solidFill>
              </a:rPr>
              <a:t>of an integrated and effective workforce investment system</a:t>
            </a:r>
          </a:p>
          <a:p>
            <a:pPr marL="457146" indent="-457146" defTabSz="914293">
              <a:buFont typeface="Arial" panose="020B0604020202020204" pitchFamily="34" charset="0"/>
              <a:buChar char="•"/>
            </a:pPr>
            <a:r>
              <a:rPr lang="en-US" sz="2600" b="1">
                <a:solidFill>
                  <a:schemeClr val="tx1"/>
                </a:solidFill>
              </a:rPr>
              <a:t>Members of the WIC Board </a:t>
            </a:r>
            <a:r>
              <a:rPr lang="en-US" sz="2600">
                <a:solidFill>
                  <a:schemeClr val="tx1"/>
                </a:solidFill>
              </a:rPr>
              <a:t>include representatives from the private sector, local business representatives, government officials, organized labor, youth community groups, and organizations with workforce investment experience</a:t>
            </a:r>
          </a:p>
          <a:p>
            <a:pPr lvl="1"/>
            <a:endParaRPr lang="en-US" sz="2000"/>
          </a:p>
          <a:p>
            <a:pPr lvl="1"/>
            <a:endParaRPr lang="en-US" sz="1800"/>
          </a:p>
          <a:p>
            <a:pPr marL="742863" lvl="1" indent="-285717">
              <a:buFont typeface="Arial" panose="020B0604020202020204" pitchFamily="34" charset="0"/>
              <a:buChar char="•"/>
            </a:pPr>
            <a:endParaRPr lang="en-US" sz="1800"/>
          </a:p>
        </p:txBody>
      </p:sp>
    </p:spTree>
    <p:extLst>
      <p:ext uri="{BB962C8B-B14F-4D97-AF65-F5344CB8AC3E}">
        <p14:creationId xmlns:p14="http://schemas.microsoft.com/office/powerpoint/2010/main" val="16888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lIns="91429" tIns="45714" rIns="91429" bIns="45714"/>
          <a:lstStyle/>
          <a:p>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lIns="91429" tIns="45714" rIns="91429" bIns="45714"/>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lIns="91429" tIns="45714" rIns="91429" bIns="45714"/>
          <a:lstStyle>
            <a:lvl1pPr>
              <a:defRPr b="1">
                <a:solidFill>
                  <a:schemeClr val="tx1"/>
                </a:solidFill>
              </a:defRPr>
            </a:lvl1pPr>
          </a:lstStyle>
          <a:p>
            <a:fld id="{CCA2E5DB-F748-9742-AE6F-372B4FED7432}" type="slidenum">
              <a:rPr lang="en-US" smtClean="0"/>
              <a:pPr/>
              <a:t>‹#›</a:t>
            </a:fld>
            <a:endParaRPr lang="en-US"/>
          </a:p>
        </p:txBody>
      </p:sp>
    </p:spTree>
    <p:extLst>
      <p:ext uri="{BB962C8B-B14F-4D97-AF65-F5344CB8AC3E}">
        <p14:creationId xmlns:p14="http://schemas.microsoft.com/office/powerpoint/2010/main" val="245407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2" name="Title 1"/>
          <p:cNvSpPr>
            <a:spLocks noGrp="1"/>
          </p:cNvSpPr>
          <p:nvPr>
            <p:ph type="title" hasCustomPrompt="1"/>
          </p:nvPr>
        </p:nvSpPr>
        <p:spPr>
          <a:xfrm>
            <a:off x="1072020" y="2277894"/>
            <a:ext cx="9833976" cy="701458"/>
          </a:xfrm>
          <a:prstGeom prst="rect">
            <a:avLst/>
          </a:prstGeom>
        </p:spPr>
        <p:txBody>
          <a:bodyPr lIns="91429" tIns="45714" rIns="91429" bIns="45714"/>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6"/>
            <a:ext cx="9833976" cy="625625"/>
          </a:xfrm>
          <a:prstGeom prst="rect">
            <a:avLst/>
          </a:prstGeom>
        </p:spPr>
        <p:txBody>
          <a:bodyPr lIns="91429" tIns="45714" rIns="91429" bIns="45714"/>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254472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3906"/>
            <a:ext cx="4339224" cy="819149"/>
          </a:xfrm>
          <a:prstGeom prst="rect">
            <a:avLst/>
          </a:prstGeom>
        </p:spPr>
        <p:txBody>
          <a:bodyPr lIns="91429" tIns="45714" rIns="91429" bIns="45714"/>
          <a:lstStyle>
            <a:lvl1pPr>
              <a:defRPr>
                <a:solidFill>
                  <a:schemeClr val="accent2">
                    <a:lumMod val="75000"/>
                  </a:schemeClr>
                </a:solidFill>
              </a:defRPr>
            </a:lvl1pPr>
          </a:lstStyle>
          <a:p>
            <a:r>
              <a:rPr lang="en-US"/>
              <a:t>CONTENT</a:t>
            </a:r>
          </a:p>
        </p:txBody>
      </p:sp>
      <p:sp>
        <p:nvSpPr>
          <p:cNvPr id="9" name="Text Placeholder 8"/>
          <p:cNvSpPr>
            <a:spLocks noGrp="1"/>
          </p:cNvSpPr>
          <p:nvPr>
            <p:ph type="body" sz="quarter" idx="10" hasCustomPrompt="1"/>
          </p:nvPr>
        </p:nvSpPr>
        <p:spPr>
          <a:xfrm>
            <a:off x="6146107" y="1553907"/>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1 Title</a:t>
            </a:r>
          </a:p>
        </p:txBody>
      </p:sp>
      <p:sp>
        <p:nvSpPr>
          <p:cNvPr id="10" name="Rectangle 9"/>
          <p:cNvSpPr/>
          <p:nvPr userDrawn="1"/>
        </p:nvSpPr>
        <p:spPr>
          <a:xfrm>
            <a:off x="5828780" y="169101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solidFill>
            </a:endParaRPr>
          </a:p>
        </p:txBody>
      </p:sp>
      <p:sp>
        <p:nvSpPr>
          <p:cNvPr id="11" name="Text Placeholder 8"/>
          <p:cNvSpPr>
            <a:spLocks noGrp="1"/>
          </p:cNvSpPr>
          <p:nvPr>
            <p:ph type="body" sz="quarter" idx="11" hasCustomPrompt="1"/>
          </p:nvPr>
        </p:nvSpPr>
        <p:spPr>
          <a:xfrm>
            <a:off x="6146107" y="2235270"/>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2 Title</a:t>
            </a:r>
          </a:p>
        </p:txBody>
      </p:sp>
      <p:sp>
        <p:nvSpPr>
          <p:cNvPr id="12" name="Rectangle 11"/>
          <p:cNvSpPr/>
          <p:nvPr userDrawn="1"/>
        </p:nvSpPr>
        <p:spPr>
          <a:xfrm>
            <a:off x="5828780" y="237237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solidFill>
            </a:endParaRPr>
          </a:p>
        </p:txBody>
      </p:sp>
      <p:sp>
        <p:nvSpPr>
          <p:cNvPr id="13" name="Text Placeholder 8"/>
          <p:cNvSpPr>
            <a:spLocks noGrp="1"/>
          </p:cNvSpPr>
          <p:nvPr>
            <p:ph type="body" sz="quarter" idx="12" hasCustomPrompt="1"/>
          </p:nvPr>
        </p:nvSpPr>
        <p:spPr>
          <a:xfrm>
            <a:off x="6146107" y="2916633"/>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3 Title</a:t>
            </a:r>
          </a:p>
        </p:txBody>
      </p:sp>
      <p:sp>
        <p:nvSpPr>
          <p:cNvPr id="14" name="Rectangle 13"/>
          <p:cNvSpPr/>
          <p:nvPr userDrawn="1"/>
        </p:nvSpPr>
        <p:spPr>
          <a:xfrm>
            <a:off x="5828780" y="3053741"/>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solidFill>
            </a:endParaRPr>
          </a:p>
        </p:txBody>
      </p:sp>
      <p:sp>
        <p:nvSpPr>
          <p:cNvPr id="15" name="Text Placeholder 8"/>
          <p:cNvSpPr>
            <a:spLocks noGrp="1"/>
          </p:cNvSpPr>
          <p:nvPr>
            <p:ph type="body" sz="quarter" idx="13" hasCustomPrompt="1"/>
          </p:nvPr>
        </p:nvSpPr>
        <p:spPr>
          <a:xfrm>
            <a:off x="6146107" y="3597994"/>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4 Title</a:t>
            </a:r>
          </a:p>
        </p:txBody>
      </p:sp>
      <p:sp>
        <p:nvSpPr>
          <p:cNvPr id="16" name="Rectangle 15"/>
          <p:cNvSpPr/>
          <p:nvPr userDrawn="1"/>
        </p:nvSpPr>
        <p:spPr>
          <a:xfrm>
            <a:off x="5828780" y="3735104"/>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solidFill>
            </a:endParaRPr>
          </a:p>
        </p:txBody>
      </p:sp>
      <p:sp>
        <p:nvSpPr>
          <p:cNvPr id="19" name="Text Placeholder 8"/>
          <p:cNvSpPr>
            <a:spLocks noGrp="1"/>
          </p:cNvSpPr>
          <p:nvPr>
            <p:ph type="body" sz="quarter" idx="14" hasCustomPrompt="1"/>
          </p:nvPr>
        </p:nvSpPr>
        <p:spPr>
          <a:xfrm>
            <a:off x="6146107" y="4279359"/>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5 Title</a:t>
            </a:r>
          </a:p>
        </p:txBody>
      </p:sp>
      <p:sp>
        <p:nvSpPr>
          <p:cNvPr id="20" name="Rectangle 19"/>
          <p:cNvSpPr/>
          <p:nvPr userDrawn="1"/>
        </p:nvSpPr>
        <p:spPr>
          <a:xfrm>
            <a:off x="5828780" y="441646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solidFill>
            </a:endParaRPr>
          </a:p>
        </p:txBody>
      </p:sp>
    </p:spTree>
    <p:extLst>
      <p:ext uri="{BB962C8B-B14F-4D97-AF65-F5344CB8AC3E}">
        <p14:creationId xmlns:p14="http://schemas.microsoft.com/office/powerpoint/2010/main" val="102667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Gener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1333093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General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374101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General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105477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5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Scale>
                      <p:cBhvr>
                        <p:cTn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3"/>
                        </p:tgtEl>
                        <p:attrNameLst>
                          <p:attrName>ppt_x</p:attrName>
                          <p:attrName>ppt_y</p:attrName>
                        </p:attrNameLst>
                      </p:cBhvr>
                    </p:animMotion>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lumMod val="75000"/>
                </a:srgbClr>
              </a:solidFill>
            </a:endParaRPr>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lumMod val="75000"/>
                </a:srgbClr>
              </a:solidFill>
            </a:endParaRPr>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lumMod val="75000"/>
                </a:srgbClr>
              </a:solidFill>
            </a:endParaRPr>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rgbClr val="ED7D31">
                  <a:lumMod val="75000"/>
                </a:srgbClr>
              </a:solidFill>
            </a:endParaRPr>
          </a:p>
        </p:txBody>
      </p:sp>
    </p:spTree>
    <p:extLst>
      <p:ext uri="{BB962C8B-B14F-4D97-AF65-F5344CB8AC3E}">
        <p14:creationId xmlns:p14="http://schemas.microsoft.com/office/powerpoint/2010/main" val="232399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3906"/>
            <a:ext cx="4339224" cy="819149"/>
          </a:xfrm>
          <a:prstGeom prst="rect">
            <a:avLst/>
          </a:prstGeom>
        </p:spPr>
        <p:txBody>
          <a:bodyPr lIns="91429" tIns="45714" rIns="91429" bIns="45714"/>
          <a:lstStyle>
            <a:lvl1pPr>
              <a:defRPr>
                <a:solidFill>
                  <a:schemeClr val="accent2">
                    <a:lumMod val="75000"/>
                  </a:schemeClr>
                </a:solidFill>
              </a:defRPr>
            </a:lvl1pPr>
          </a:lstStyle>
          <a:p>
            <a:r>
              <a:rPr lang="en-US"/>
              <a:t>CONTENT</a:t>
            </a:r>
          </a:p>
        </p:txBody>
      </p:sp>
      <p:sp>
        <p:nvSpPr>
          <p:cNvPr id="9" name="Text Placeholder 8"/>
          <p:cNvSpPr>
            <a:spLocks noGrp="1"/>
          </p:cNvSpPr>
          <p:nvPr>
            <p:ph type="body" sz="quarter" idx="10" hasCustomPrompt="1"/>
          </p:nvPr>
        </p:nvSpPr>
        <p:spPr>
          <a:xfrm>
            <a:off x="6146107" y="1553907"/>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1 Title</a:t>
            </a:r>
          </a:p>
        </p:txBody>
      </p:sp>
      <p:sp>
        <p:nvSpPr>
          <p:cNvPr id="10" name="Rectangle 9"/>
          <p:cNvSpPr/>
          <p:nvPr userDrawn="1"/>
        </p:nvSpPr>
        <p:spPr>
          <a:xfrm>
            <a:off x="5828780" y="169101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solidFill>
            </a:endParaRPr>
          </a:p>
        </p:txBody>
      </p:sp>
      <p:sp>
        <p:nvSpPr>
          <p:cNvPr id="11" name="Text Placeholder 8"/>
          <p:cNvSpPr>
            <a:spLocks noGrp="1"/>
          </p:cNvSpPr>
          <p:nvPr>
            <p:ph type="body" sz="quarter" idx="11" hasCustomPrompt="1"/>
          </p:nvPr>
        </p:nvSpPr>
        <p:spPr>
          <a:xfrm>
            <a:off x="6146107" y="2235270"/>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2 Title</a:t>
            </a:r>
          </a:p>
        </p:txBody>
      </p:sp>
      <p:sp>
        <p:nvSpPr>
          <p:cNvPr id="12" name="Rectangle 11"/>
          <p:cNvSpPr/>
          <p:nvPr userDrawn="1"/>
        </p:nvSpPr>
        <p:spPr>
          <a:xfrm>
            <a:off x="5828780" y="237237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solidFill>
            </a:endParaRPr>
          </a:p>
        </p:txBody>
      </p:sp>
      <p:sp>
        <p:nvSpPr>
          <p:cNvPr id="13" name="Text Placeholder 8"/>
          <p:cNvSpPr>
            <a:spLocks noGrp="1"/>
          </p:cNvSpPr>
          <p:nvPr>
            <p:ph type="body" sz="quarter" idx="12" hasCustomPrompt="1"/>
          </p:nvPr>
        </p:nvSpPr>
        <p:spPr>
          <a:xfrm>
            <a:off x="6146107" y="2916633"/>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3 Title</a:t>
            </a:r>
          </a:p>
        </p:txBody>
      </p:sp>
      <p:sp>
        <p:nvSpPr>
          <p:cNvPr id="14" name="Rectangle 13"/>
          <p:cNvSpPr/>
          <p:nvPr userDrawn="1"/>
        </p:nvSpPr>
        <p:spPr>
          <a:xfrm>
            <a:off x="5828780" y="3053741"/>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solidFill>
            </a:endParaRPr>
          </a:p>
        </p:txBody>
      </p:sp>
      <p:sp>
        <p:nvSpPr>
          <p:cNvPr id="15" name="Text Placeholder 8"/>
          <p:cNvSpPr>
            <a:spLocks noGrp="1"/>
          </p:cNvSpPr>
          <p:nvPr>
            <p:ph type="body" sz="quarter" idx="13" hasCustomPrompt="1"/>
          </p:nvPr>
        </p:nvSpPr>
        <p:spPr>
          <a:xfrm>
            <a:off x="6146107" y="3597994"/>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4 Title</a:t>
            </a:r>
          </a:p>
        </p:txBody>
      </p:sp>
      <p:sp>
        <p:nvSpPr>
          <p:cNvPr id="16" name="Rectangle 15"/>
          <p:cNvSpPr/>
          <p:nvPr userDrawn="1"/>
        </p:nvSpPr>
        <p:spPr>
          <a:xfrm>
            <a:off x="5828780" y="3735104"/>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solidFill>
            </a:endParaRPr>
          </a:p>
        </p:txBody>
      </p:sp>
      <p:sp>
        <p:nvSpPr>
          <p:cNvPr id="19" name="Text Placeholder 8"/>
          <p:cNvSpPr>
            <a:spLocks noGrp="1"/>
          </p:cNvSpPr>
          <p:nvPr>
            <p:ph type="body" sz="quarter" idx="14" hasCustomPrompt="1"/>
          </p:nvPr>
        </p:nvSpPr>
        <p:spPr>
          <a:xfrm>
            <a:off x="6146107" y="4279359"/>
            <a:ext cx="4976980" cy="562997"/>
          </a:xfrm>
          <a:prstGeom prst="rect">
            <a:avLst/>
          </a:prstGeom>
        </p:spPr>
        <p:txBody>
          <a:bodyPr lIns="91429" tIns="45714" rIns="91429" bIns="45714"/>
          <a:lstStyle>
            <a:lvl1pPr marL="0" indent="0">
              <a:buNone/>
              <a:defRPr baseline="0">
                <a:solidFill>
                  <a:srgbClr val="1C4358"/>
                </a:solidFill>
              </a:defRPr>
            </a:lvl1pPr>
          </a:lstStyle>
          <a:p>
            <a:pPr lvl="0"/>
            <a:r>
              <a:rPr lang="en-US"/>
              <a:t>Section 5 Title</a:t>
            </a:r>
          </a:p>
        </p:txBody>
      </p:sp>
      <p:sp>
        <p:nvSpPr>
          <p:cNvPr id="20" name="Rectangle 19"/>
          <p:cNvSpPr/>
          <p:nvPr userDrawn="1"/>
        </p:nvSpPr>
        <p:spPr>
          <a:xfrm>
            <a:off x="5828780" y="441646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solidFill>
            </a:endParaRPr>
          </a:p>
        </p:txBody>
      </p:sp>
    </p:spTree>
    <p:extLst>
      <p:ext uri="{BB962C8B-B14F-4D97-AF65-F5344CB8AC3E}">
        <p14:creationId xmlns:p14="http://schemas.microsoft.com/office/powerpoint/2010/main" val="846352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Tree>
    <p:extLst>
      <p:ext uri="{BB962C8B-B14F-4D97-AF65-F5344CB8AC3E}">
        <p14:creationId xmlns:p14="http://schemas.microsoft.com/office/powerpoint/2010/main" val="60537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Tree>
    <p:extLst>
      <p:ext uri="{BB962C8B-B14F-4D97-AF65-F5344CB8AC3E}">
        <p14:creationId xmlns:p14="http://schemas.microsoft.com/office/powerpoint/2010/main" val="23688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Scale>
                                      <p:cBhvr>
                                        <p:cTn id="28"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xEl>
                                              <p:pRg st="0" end="0"/>
                                            </p:txEl>
                                          </p:spTgt>
                                        </p:tgtEl>
                                        <p:attrNameLst>
                                          <p:attrName>ppt_x</p:attrName>
                                          <p:attrName>ppt_y</p:attrName>
                                        </p:attrNameLst>
                                      </p:cBhvr>
                                    </p:animMotion>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Scale>
                                      <p:cBhvr>
                                        <p:cTn id="35"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xEl>
                                              <p:pRg st="0" end="0"/>
                                            </p:txEl>
                                          </p:spTgt>
                                        </p:tgtEl>
                                        <p:attrNameLst>
                                          <p:attrName>ppt_x</p:attrName>
                                          <p:attrName>ppt_y</p:attrName>
                                        </p:attrNameLst>
                                      </p:cBhvr>
                                    </p:animMotion>
                                    <p:animEffect transition="in" filter="fade">
                                      <p:cBhvr>
                                        <p:cTn id="3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5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Scale>
                      <p:cBhvr>
                        <p:cTn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4"/>
                        </p:tgtEl>
                        <p:attrNameLst>
                          <p:attrName>ppt_x</p:attrName>
                          <p:attrName>ppt_y</p:attrName>
                        </p:attrNameLst>
                      </p:cBhvr>
                    </p:animMotion>
                    <p:animEffect transition="in" filter="fade">
                      <p:cBhvr>
                        <p:cTn dur="1000"/>
                        <p:tgtEl>
                          <p:spTgt spid="4"/>
                        </p:tgtEl>
                      </p:cBhvr>
                    </p:animEffect>
                  </p:childTnLst>
                </p:cTn>
              </p:par>
            </p:tnLst>
          </p:tmpl>
        </p:tmplLst>
      </p:bldP>
      <p:bldP spid="6" grpId="0" build="p">
        <p:tmplLst>
          <p:tmpl lvl="1">
            <p:tnLst>
              <p:par>
                <p:cTn presetID="5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Scale>
                      <p:cBhvr>
                        <p:cTn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6"/>
                        </p:tgtEl>
                        <p:attrNameLst>
                          <p:attrName>ppt_x</p:attrName>
                          <p:attrName>ppt_y</p:attrName>
                        </p:attrNameLst>
                      </p:cBhvr>
                    </p:animMotion>
                    <p:animEffect transition="in" filter="fade">
                      <p:cBhvr>
                        <p:cTn dur="1000"/>
                        <p:tgtEl>
                          <p:spTgt spid="6"/>
                        </p:tgtEl>
                      </p:cBhvr>
                    </p:animEffect>
                  </p:childTnLst>
                </p:cTn>
              </p:par>
            </p:tnLst>
          </p:tmpl>
        </p:tmplLst>
      </p:bldP>
      <p:bldP spid="8" grpId="0" build="p">
        <p:tmplLst>
          <p:tmpl lvl="1">
            <p:tnLst>
              <p:par>
                <p:cTn presetID="5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Scale>
                      <p:cBhvr>
                        <p:cTn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8"/>
                        </p:tgtEl>
                        <p:attrNameLst>
                          <p:attrName>ppt_x</p:attrName>
                          <p:attrName>ppt_y</p:attrName>
                        </p:attrNameLst>
                      </p:cBhvr>
                    </p:animMotion>
                    <p:animEffect transition="in" filter="fade">
                      <p:cBhvr>
                        <p:cTn dur="1000"/>
                        <p:tgtEl>
                          <p:spTgt spid="8"/>
                        </p:tgtEl>
                      </p:cBhvr>
                    </p:animEffect>
                  </p:childTnLst>
                </p:cTn>
              </p:par>
            </p:tnLst>
          </p:tmpl>
        </p:tmplLst>
      </p:bldP>
      <p:bldP spid="10" grpId="0" build="p">
        <p:tmplLst>
          <p:tmpl lvl="1">
            <p:tnLst>
              <p:par>
                <p:cTn presetID="5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Scale>
                      <p:cBhvr>
                        <p:cTn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10"/>
                        </p:tgtEl>
                        <p:attrNameLst>
                          <p:attrName>ppt_x</p:attrName>
                          <p:attrName>ppt_y</p:attrName>
                        </p:attrNameLst>
                      </p:cBhvr>
                    </p:animMotion>
                    <p:animEffect transition="in" filter="fade">
                      <p:cBhvr>
                        <p:cTn dur="10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st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7" y="2330520"/>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6" name="Text Placeholder 8"/>
          <p:cNvSpPr>
            <a:spLocks noGrp="1"/>
          </p:cNvSpPr>
          <p:nvPr>
            <p:ph type="body" sz="quarter" idx="11" hasCustomPrompt="1"/>
          </p:nvPr>
        </p:nvSpPr>
        <p:spPr>
          <a:xfrm>
            <a:off x="1231727" y="3063629"/>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8" name="Text Placeholder 8"/>
          <p:cNvSpPr>
            <a:spLocks noGrp="1"/>
          </p:cNvSpPr>
          <p:nvPr>
            <p:ph type="body" sz="quarter" idx="12" hasCustomPrompt="1"/>
          </p:nvPr>
        </p:nvSpPr>
        <p:spPr>
          <a:xfrm>
            <a:off x="1231727" y="3796738"/>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10" name="Text Placeholder 8"/>
          <p:cNvSpPr>
            <a:spLocks noGrp="1"/>
          </p:cNvSpPr>
          <p:nvPr>
            <p:ph type="body" sz="quarter" idx="13" hasCustomPrompt="1"/>
          </p:nvPr>
        </p:nvSpPr>
        <p:spPr>
          <a:xfrm>
            <a:off x="1231727" y="4529847"/>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12" name="Picture Placeholder 11"/>
          <p:cNvSpPr>
            <a:spLocks noGrp="1"/>
          </p:cNvSpPr>
          <p:nvPr>
            <p:ph type="pic" sz="quarter" idx="14" hasCustomPrompt="1"/>
          </p:nvPr>
        </p:nvSpPr>
        <p:spPr>
          <a:xfrm>
            <a:off x="6096000" y="2330450"/>
            <a:ext cx="5181600" cy="2762250"/>
          </a:xfrm>
          <a:prstGeom prst="rect">
            <a:avLst/>
          </a:prstGeom>
        </p:spPr>
        <p:txBody>
          <a:bodyPr lIns="91429" tIns="45714" rIns="91429" bIns="45714"/>
          <a:lstStyle>
            <a:lvl1pPr marL="0" indent="0">
              <a:buNone/>
              <a:defRPr baseline="0"/>
            </a:lvl1pPr>
          </a:lstStyle>
          <a:p>
            <a:r>
              <a:rPr lang="en-US"/>
              <a:t>Image goes here</a:t>
            </a:r>
          </a:p>
        </p:txBody>
      </p:sp>
    </p:spTree>
    <p:extLst>
      <p:ext uri="{BB962C8B-B14F-4D97-AF65-F5344CB8AC3E}">
        <p14:creationId xmlns:p14="http://schemas.microsoft.com/office/powerpoint/2010/main" val="27356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prstClr val="white"/>
              </a:solidFill>
            </a:endParaRPr>
          </a:p>
        </p:txBody>
      </p:sp>
      <p:sp>
        <p:nvSpPr>
          <p:cNvPr id="2" name="Title 1"/>
          <p:cNvSpPr>
            <a:spLocks noGrp="1"/>
          </p:cNvSpPr>
          <p:nvPr>
            <p:ph type="title" hasCustomPrompt="1"/>
          </p:nvPr>
        </p:nvSpPr>
        <p:spPr>
          <a:xfrm>
            <a:off x="1072020" y="2277894"/>
            <a:ext cx="9833976" cy="701458"/>
          </a:xfrm>
          <a:prstGeom prst="rect">
            <a:avLst/>
          </a:prstGeom>
        </p:spPr>
        <p:txBody>
          <a:bodyPr lIns="91429" tIns="45714" rIns="91429" bIns="45714"/>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6"/>
            <a:ext cx="9833976" cy="625625"/>
          </a:xfrm>
          <a:prstGeom prst="rect">
            <a:avLst/>
          </a:prstGeom>
        </p:spPr>
        <p:txBody>
          <a:bodyPr lIns="91429" tIns="45714" rIns="91429" bIns="45714"/>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2012994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12" name="Picture Placeholder 11"/>
          <p:cNvSpPr>
            <a:spLocks noGrp="1"/>
          </p:cNvSpPr>
          <p:nvPr>
            <p:ph type="pic" sz="quarter" idx="14" hasCustomPrompt="1"/>
          </p:nvPr>
        </p:nvSpPr>
        <p:spPr>
          <a:xfrm>
            <a:off x="914400" y="2129428"/>
            <a:ext cx="10363200" cy="3482235"/>
          </a:xfrm>
          <a:prstGeom prst="rect">
            <a:avLst/>
          </a:prstGeom>
        </p:spPr>
        <p:txBody>
          <a:bodyPr lIns="91429" tIns="45714" rIns="91429" bIns="45714"/>
          <a:lstStyle>
            <a:lvl1pPr marL="0" indent="0">
              <a:buNone/>
              <a:defRPr baseline="0">
                <a:solidFill>
                  <a:srgbClr val="1C4358"/>
                </a:solidFill>
              </a:defRPr>
            </a:lvl1pPr>
          </a:lstStyle>
          <a:p>
            <a:r>
              <a:rPr lang="en-US"/>
              <a:t>Image goes here</a:t>
            </a:r>
          </a:p>
        </p:txBody>
      </p:sp>
    </p:spTree>
    <p:extLst>
      <p:ext uri="{BB962C8B-B14F-4D97-AF65-F5344CB8AC3E}">
        <p14:creationId xmlns:p14="http://schemas.microsoft.com/office/powerpoint/2010/main" val="4241263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slide 3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8587" y="111763"/>
            <a:ext cx="10363200" cy="933051"/>
          </a:xfrm>
          <a:prstGeom prst="rect">
            <a:avLst/>
          </a:prstGeom>
        </p:spPr>
        <p:txBody>
          <a:bodyPr lIns="91429" tIns="45714" rIns="91429" bIns="45714" anchor="b"/>
          <a:lstStyle>
            <a:lvl1pPr algn="l">
              <a:defRPr sz="4400" baseline="0">
                <a:solidFill>
                  <a:schemeClr val="accent2">
                    <a:lumMod val="75000"/>
                  </a:schemeClr>
                </a:solidFill>
              </a:defRPr>
            </a:lvl1pPr>
          </a:lstStyle>
          <a:p>
            <a:r>
              <a:rPr lang="en-US"/>
              <a:t>Workforce Investment Council</a:t>
            </a:r>
          </a:p>
        </p:txBody>
      </p:sp>
      <p:sp>
        <p:nvSpPr>
          <p:cNvPr id="4" name="TextBox 3"/>
          <p:cNvSpPr txBox="1"/>
          <p:nvPr userDrawn="1"/>
        </p:nvSpPr>
        <p:spPr>
          <a:xfrm>
            <a:off x="835362" y="1373424"/>
            <a:ext cx="11356641" cy="3754862"/>
          </a:xfrm>
          <a:prstGeom prst="rect">
            <a:avLst/>
          </a:prstGeom>
          <a:noFill/>
        </p:spPr>
        <p:txBody>
          <a:bodyPr wrap="square" lIns="91429" tIns="45714" rIns="91429" bIns="45714" rtlCol="0">
            <a:spAutoFit/>
          </a:bodyPr>
          <a:lstStyle/>
          <a:p>
            <a:pPr marL="457146" indent="-457146" defTabSz="914293">
              <a:buFont typeface="Arial" panose="020B0604020202020204" pitchFamily="34" charset="0"/>
              <a:buChar char="•"/>
            </a:pPr>
            <a:r>
              <a:rPr lang="en-US" sz="2600">
                <a:solidFill>
                  <a:prstClr val="black"/>
                </a:solidFill>
              </a:rPr>
              <a:t>State and local workforce board, has </a:t>
            </a:r>
            <a:r>
              <a:rPr lang="en-US" sz="2600" b="1">
                <a:solidFill>
                  <a:prstClr val="black"/>
                </a:solidFill>
              </a:rPr>
              <a:t>oversight of Federal workforce funding</a:t>
            </a:r>
          </a:p>
          <a:p>
            <a:pPr marL="457146" indent="-457146" defTabSz="914293">
              <a:buFont typeface="Arial" panose="020B0604020202020204" pitchFamily="34" charset="0"/>
              <a:buChar char="•"/>
            </a:pPr>
            <a:r>
              <a:rPr lang="en-US" sz="2600">
                <a:solidFill>
                  <a:prstClr val="black"/>
                </a:solidFill>
              </a:rPr>
              <a:t>Advises the Mayor, Council, and District government on the </a:t>
            </a:r>
            <a:r>
              <a:rPr lang="en-US" sz="2600" b="1">
                <a:solidFill>
                  <a:prstClr val="black"/>
                </a:solidFill>
              </a:rPr>
              <a:t>development, implementation, and continuous improvement </a:t>
            </a:r>
            <a:r>
              <a:rPr lang="en-US" sz="2600">
                <a:solidFill>
                  <a:prstClr val="black"/>
                </a:solidFill>
              </a:rPr>
              <a:t>of an integrated and effective workforce investment system</a:t>
            </a:r>
          </a:p>
          <a:p>
            <a:pPr marL="457146" indent="-457146" defTabSz="914293">
              <a:buFont typeface="Arial" panose="020B0604020202020204" pitchFamily="34" charset="0"/>
              <a:buChar char="•"/>
            </a:pPr>
            <a:r>
              <a:rPr lang="en-US" sz="2600" b="1">
                <a:solidFill>
                  <a:prstClr val="black"/>
                </a:solidFill>
              </a:rPr>
              <a:t>Members of the WIC Board </a:t>
            </a:r>
            <a:r>
              <a:rPr lang="en-US" sz="2600">
                <a:solidFill>
                  <a:prstClr val="black"/>
                </a:solidFill>
              </a:rPr>
              <a:t>include representatives from the private sector, local business representatives, government officials, organized labor, youth community groups, and organizations with workforce investment experience</a:t>
            </a:r>
          </a:p>
          <a:p>
            <a:pPr lvl="1"/>
            <a:endParaRPr lang="en-US" sz="2000">
              <a:solidFill>
                <a:prstClr val="black"/>
              </a:solidFill>
            </a:endParaRPr>
          </a:p>
          <a:p>
            <a:pPr lvl="1"/>
            <a:endParaRPr lang="en-US" sz="1800">
              <a:solidFill>
                <a:prstClr val="black"/>
              </a:solidFill>
            </a:endParaRPr>
          </a:p>
          <a:p>
            <a:pPr marL="742863" lvl="1" indent="-285717">
              <a:buFont typeface="Arial" panose="020B0604020202020204" pitchFamily="34" charset="0"/>
              <a:buChar char="•"/>
            </a:pPr>
            <a:endParaRPr lang="en-US" sz="1800">
              <a:solidFill>
                <a:prstClr val="black"/>
              </a:solidFill>
            </a:endParaRPr>
          </a:p>
        </p:txBody>
      </p:sp>
    </p:spTree>
    <p:extLst>
      <p:ext uri="{BB962C8B-B14F-4D97-AF65-F5344CB8AC3E}">
        <p14:creationId xmlns:p14="http://schemas.microsoft.com/office/powerpoint/2010/main" val="76211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29" tIns="45714" rIns="91429" bIns="45714"/>
          <a:lstStyle/>
          <a:p>
            <a:r>
              <a:rPr lang="en-US"/>
              <a:t>Click to edit Master title style</a:t>
            </a:r>
          </a:p>
        </p:txBody>
      </p:sp>
      <p:sp>
        <p:nvSpPr>
          <p:cNvPr id="3" name="Content Placeholder 2"/>
          <p:cNvSpPr>
            <a:spLocks noGrp="1"/>
          </p:cNvSpPr>
          <p:nvPr>
            <p:ph idx="1"/>
          </p:nvPr>
        </p:nvSpPr>
        <p:spPr>
          <a:xfrm>
            <a:off x="609600" y="1600204"/>
            <a:ext cx="10972800" cy="4525963"/>
          </a:xfrm>
          <a:prstGeom prst="rect">
            <a:avLst/>
          </a:prstGeom>
        </p:spPr>
        <p:txBody>
          <a:bodyPr lIns="91429" tIns="45714" rIns="91429" bIns="4571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lIns="91429" tIns="45714" rIns="91429" bIns="45714"/>
          <a:lstStyle/>
          <a:p>
            <a:endParaRPr lang="en-US">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lIns="91429" tIns="45714" rIns="91429" bIns="45714"/>
          <a:lstStyle/>
          <a:p>
            <a:endParaRPr lang="en-US">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lIns="91429" tIns="45714" rIns="91429" bIns="45714"/>
          <a:lstStyle>
            <a:lvl1pPr>
              <a:defRPr b="1">
                <a:solidFill>
                  <a:schemeClr val="tx1"/>
                </a:solidFill>
              </a:defRPr>
            </a:lvl1pPr>
          </a:lstStyle>
          <a:p>
            <a:fld id="{CCA2E5DB-F748-9742-AE6F-372B4FED743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86377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B3A824-1A51-4B26-AD58-A6D8E14F6C04}" type="datetimeFigureOut">
              <a:rPr lang="en-US" smtClean="0">
                <a:solidFill>
                  <a:srgbClr val="000000">
                    <a:alpha val="70000"/>
                  </a:srgbClr>
                </a:solidFill>
              </a:rPr>
              <a:pPr/>
              <a:t>2/23/2022</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r>
              <a:rPr lang="en-US">
                <a:solidFill>
                  <a:srgbClr val="000000">
                    <a:alpha val="70000"/>
                  </a:srgbClr>
                </a:soli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34819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D162C4-EDD9-4389-A98B-B87ECEA2A816}" type="datetimeFigureOut">
              <a:rPr lang="en-US" smtClean="0">
                <a:solidFill>
                  <a:srgbClr val="000000">
                    <a:alpha val="70000"/>
                  </a:srgbClr>
                </a:solidFill>
              </a:rPr>
              <a:pPr/>
              <a:t>2/23/2022</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r>
              <a:rPr lang="en-US">
                <a:solidFill>
                  <a:srgbClr val="000000">
                    <a:alpha val="70000"/>
                  </a:srgbClr>
                </a:solidFill>
              </a:rPr>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61180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solidFill>
                  <a:srgbClr val="000000">
                    <a:alpha val="70000"/>
                  </a:srgbClr>
                </a:solidFill>
              </a:rPr>
              <a:pPr/>
              <a:t>2/23/2022</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r>
              <a:rPr lang="en-US">
                <a:solidFill>
                  <a:srgbClr val="000000">
                    <a:alpha val="70000"/>
                  </a:srgbClr>
                </a:soli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201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Gener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2248520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CA954B2F-12DE-47F5-8894-472B206D2E1E}" type="datetimeFigureOut">
              <a:rPr lang="en-US" smtClean="0">
                <a:solidFill>
                  <a:srgbClr val="000000">
                    <a:alpha val="70000"/>
                  </a:srgbClr>
                </a:solidFill>
              </a:rPr>
              <a:pPr/>
              <a:t>2/23/2022</a:t>
            </a:fld>
            <a:endParaRPr lang="en-US">
              <a:solidFill>
                <a:srgbClr val="000000">
                  <a:alpha val="70000"/>
                </a:srgbClr>
              </a:solidFill>
            </a:endParaRPr>
          </a:p>
        </p:txBody>
      </p:sp>
      <p:sp>
        <p:nvSpPr>
          <p:cNvPr id="9" name="Footer Placeholder 8"/>
          <p:cNvSpPr>
            <a:spLocks noGrp="1"/>
          </p:cNvSpPr>
          <p:nvPr>
            <p:ph type="ftr" sz="quarter" idx="11"/>
          </p:nvPr>
        </p:nvSpPr>
        <p:spPr/>
        <p:txBody>
          <a:bodyPr/>
          <a:lstStyle/>
          <a:p>
            <a:r>
              <a:rPr lang="en-US">
                <a:solidFill>
                  <a:srgbClr val="000000">
                    <a:alpha val="70000"/>
                  </a:srgbClr>
                </a:solidFill>
              </a:rPr>
              <a:t>
              </a:t>
            </a:r>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84628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BC1C18-307B-4F68-A007-B5B542270E8D}" type="datetimeFigureOut">
              <a:rPr lang="en-US" smtClean="0">
                <a:solidFill>
                  <a:srgbClr val="000000">
                    <a:alpha val="70000"/>
                  </a:srgbClr>
                </a:solidFill>
              </a:rPr>
              <a:pPr/>
              <a:t>2/23/2022</a:t>
            </a:fld>
            <a:endParaRPr lang="en-US">
              <a:solidFill>
                <a:srgbClr val="000000">
                  <a:alpha val="70000"/>
                </a:srgbClr>
              </a:solidFill>
            </a:endParaRPr>
          </a:p>
        </p:txBody>
      </p:sp>
      <p:sp>
        <p:nvSpPr>
          <p:cNvPr id="8" name="Footer Placeholder 7"/>
          <p:cNvSpPr>
            <a:spLocks noGrp="1"/>
          </p:cNvSpPr>
          <p:nvPr>
            <p:ph type="ftr" sz="quarter" idx="11"/>
          </p:nvPr>
        </p:nvSpPr>
        <p:spPr/>
        <p:txBody>
          <a:bodyPr/>
          <a:lstStyle/>
          <a:p>
            <a:r>
              <a:rPr lang="en-US">
                <a:solidFill>
                  <a:srgbClr val="000000">
                    <a:alpha val="70000"/>
                  </a:srgbClr>
                </a:solidFill>
              </a:rPr>
              <a:t>
              </a:t>
            </a:r>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685289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F3416-4057-4DAA-829D-4CA07428D088}" type="datetimeFigureOut">
              <a:rPr lang="en-US" smtClean="0">
                <a:solidFill>
                  <a:srgbClr val="000000">
                    <a:alpha val="70000"/>
                  </a:srgbClr>
                </a:solidFill>
              </a:rPr>
              <a:pPr/>
              <a:t>2/23/2022</a:t>
            </a:fld>
            <a:endParaRPr lang="en-US">
              <a:solidFill>
                <a:srgbClr val="000000">
                  <a:alpha val="70000"/>
                </a:srgbClr>
              </a:solidFill>
            </a:endParaRPr>
          </a:p>
        </p:txBody>
      </p:sp>
      <p:sp>
        <p:nvSpPr>
          <p:cNvPr id="4" name="Footer Placeholder 3"/>
          <p:cNvSpPr>
            <a:spLocks noGrp="1"/>
          </p:cNvSpPr>
          <p:nvPr>
            <p:ph type="ftr" sz="quarter" idx="11"/>
          </p:nvPr>
        </p:nvSpPr>
        <p:spPr/>
        <p:txBody>
          <a:bodyPr/>
          <a:lstStyle/>
          <a:p>
            <a:r>
              <a:rPr lang="en-US">
                <a:solidFill>
                  <a:srgbClr val="000000">
                    <a:alpha val="70000"/>
                  </a:srgbClr>
                </a:solidFill>
              </a:rPr>
              <a:t>
              </a:t>
            </a:r>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226756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solidFill>
                  <a:srgbClr val="000000">
                    <a:alpha val="70000"/>
                  </a:srgbClr>
                </a:solidFill>
              </a:rPr>
              <a:pPr/>
              <a:t>2/23/2022</a:t>
            </a:fld>
            <a:endParaRPr lang="en-US">
              <a:solidFill>
                <a:srgbClr val="000000">
                  <a:alpha val="70000"/>
                </a:srgbClr>
              </a:solidFill>
            </a:endParaRPr>
          </a:p>
        </p:txBody>
      </p:sp>
      <p:sp>
        <p:nvSpPr>
          <p:cNvPr id="3" name="Footer Placeholder 2"/>
          <p:cNvSpPr>
            <a:spLocks noGrp="1"/>
          </p:cNvSpPr>
          <p:nvPr>
            <p:ph type="ftr" sz="quarter" idx="11"/>
          </p:nvPr>
        </p:nvSpPr>
        <p:spPr/>
        <p:txBody>
          <a:bodyPr/>
          <a:lstStyle/>
          <a:p>
            <a:r>
              <a:rPr lang="en-US">
                <a:solidFill>
                  <a:srgbClr val="000000">
                    <a:alpha val="70000"/>
                  </a:srgbClr>
                </a:solidFill>
              </a:rPr>
              <a:t>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151706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7D525BB-DA17-4BA0-B3C8-3AC3ABC827E6}" type="datetimeFigureOut">
              <a:rPr lang="en-US" smtClean="0">
                <a:solidFill>
                  <a:srgbClr val="000000">
                    <a:alpha val="70000"/>
                  </a:srgbClr>
                </a:solidFill>
              </a:rPr>
              <a:pPr/>
              <a:t>2/23/2022</a:t>
            </a:fld>
            <a:endParaRPr lang="en-US">
              <a:solidFill>
                <a:srgbClr val="000000">
                  <a:alpha val="70000"/>
                </a:srgbClr>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solidFill>
                  <a:srgbClr val="000000">
                    <a:alpha val="70000"/>
                  </a:srgbClr>
                </a:solidFill>
              </a:rPr>
              <a:t>
              </a:t>
            </a:r>
          </a:p>
        </p:txBody>
      </p:sp>
      <p:sp>
        <p:nvSpPr>
          <p:cNvPr id="11" name="Slide Number Placeholder 10"/>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8721988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16C4C9A-3960-41CF-A4E9-2A8FB932454B}" type="datetimeFigureOut">
              <a:rPr lang="en-US" smtClean="0"/>
              <a:pPr/>
              <a:t>2/23/2022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r>
              <a:rPr lang="en-US">
                <a:solidFill>
                  <a:srgbClr val="000000">
                    <a:alpha val="70000"/>
                  </a:srgbClr>
                </a:solidFill>
              </a:rPr>
              <a:t>
              </a:t>
            </a:r>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180326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57E33E-8B18-4087-B112-809917729534}" type="datetimeFigureOut">
              <a:rPr lang="en-US" smtClean="0">
                <a:solidFill>
                  <a:srgbClr val="000000">
                    <a:alpha val="70000"/>
                  </a:srgbClr>
                </a:solidFill>
              </a:rPr>
              <a:pPr/>
              <a:t>2/23/2022</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r>
              <a:rPr lang="en-US">
                <a:solidFill>
                  <a:srgbClr val="000000">
                    <a:alpha val="70000"/>
                  </a:srgbClr>
                </a:soli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74847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FE419-2371-464F-8239-3959401C3561}" type="datetimeFigureOut">
              <a:rPr lang="en-US" smtClean="0">
                <a:solidFill>
                  <a:srgbClr val="000000">
                    <a:alpha val="70000"/>
                  </a:srgbClr>
                </a:solidFill>
              </a:rPr>
              <a:pPr/>
              <a:t>2/23/2022</a:t>
            </a:fld>
            <a:endParaRPr lang="en-US">
              <a:solidFill>
                <a:srgbClr val="000000">
                  <a:alpha val="70000"/>
                </a:srgbClr>
              </a:solidFill>
            </a:endParaRPr>
          </a:p>
        </p:txBody>
      </p:sp>
      <p:sp>
        <p:nvSpPr>
          <p:cNvPr id="5" name="Footer Placeholder 4"/>
          <p:cNvSpPr>
            <a:spLocks noGrp="1"/>
          </p:cNvSpPr>
          <p:nvPr>
            <p:ph type="ftr" sz="quarter" idx="11"/>
          </p:nvPr>
        </p:nvSpPr>
        <p:spPr/>
        <p:txBody>
          <a:bodyPr/>
          <a:lstStyle/>
          <a:p>
            <a:r>
              <a:rPr lang="en-US">
                <a:solidFill>
                  <a:srgbClr val="000000">
                    <a:alpha val="70000"/>
                  </a:srgbClr>
                </a:solidFill>
              </a:rPr>
              <a:t>
              </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34703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2" name="Title 1"/>
          <p:cNvSpPr>
            <a:spLocks noGrp="1"/>
          </p:cNvSpPr>
          <p:nvPr>
            <p:ph type="title" hasCustomPrompt="1"/>
          </p:nvPr>
        </p:nvSpPr>
        <p:spPr>
          <a:xfrm>
            <a:off x="1072020" y="2277894"/>
            <a:ext cx="9833976" cy="701458"/>
          </a:xfrm>
          <a:prstGeom prst="rect">
            <a:avLst/>
          </a:prstGeom>
        </p:spPr>
        <p:txBody>
          <a:bodyPr/>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6"/>
            <a:ext cx="9833976" cy="625625"/>
          </a:xfrm>
          <a:prstGeom prst="rect">
            <a:avLst/>
          </a:prstGeom>
        </p:spPr>
        <p:txBody>
          <a:bodyPr/>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2301864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2" name="Title 1"/>
          <p:cNvSpPr>
            <a:spLocks noGrp="1"/>
          </p:cNvSpPr>
          <p:nvPr>
            <p:ph type="title" hasCustomPrompt="1"/>
          </p:nvPr>
        </p:nvSpPr>
        <p:spPr>
          <a:xfrm>
            <a:off x="1072020" y="2277894"/>
            <a:ext cx="9833976" cy="701458"/>
          </a:xfrm>
          <a:prstGeom prst="rect">
            <a:avLst/>
          </a:prstGeom>
        </p:spPr>
        <p:txBody>
          <a:bodyPr lIns="91418" tIns="45709" rIns="91418" bIns="45709"/>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9"/>
            <a:ext cx="9833976" cy="625625"/>
          </a:xfrm>
          <a:prstGeom prst="rect">
            <a:avLst/>
          </a:prstGeom>
        </p:spPr>
        <p:txBody>
          <a:bodyPr lIns="91418" tIns="45709" rIns="91418" bIns="45709"/>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274597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General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132374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53907"/>
            <a:ext cx="4339224" cy="819149"/>
          </a:xfrm>
          <a:prstGeom prst="rect">
            <a:avLst/>
          </a:prstGeom>
        </p:spPr>
        <p:txBody>
          <a:bodyPr lIns="91418" tIns="45709" rIns="91418" bIns="45709"/>
          <a:lstStyle>
            <a:lvl1pPr>
              <a:defRPr>
                <a:solidFill>
                  <a:schemeClr val="accent2">
                    <a:lumMod val="75000"/>
                  </a:schemeClr>
                </a:solidFill>
              </a:defRPr>
            </a:lvl1pPr>
          </a:lstStyle>
          <a:p>
            <a:r>
              <a:rPr lang="en-US"/>
              <a:t>CONTENT</a:t>
            </a:r>
          </a:p>
        </p:txBody>
      </p:sp>
      <p:sp>
        <p:nvSpPr>
          <p:cNvPr id="9" name="Text Placeholder 8"/>
          <p:cNvSpPr>
            <a:spLocks noGrp="1"/>
          </p:cNvSpPr>
          <p:nvPr>
            <p:ph type="body" sz="quarter" idx="10" hasCustomPrompt="1"/>
          </p:nvPr>
        </p:nvSpPr>
        <p:spPr>
          <a:xfrm>
            <a:off x="6146110" y="1553908"/>
            <a:ext cx="4976980" cy="562997"/>
          </a:xfrm>
          <a:prstGeom prst="rect">
            <a:avLst/>
          </a:prstGeom>
        </p:spPr>
        <p:txBody>
          <a:bodyPr lIns="91418" tIns="45709" rIns="91418" bIns="45709"/>
          <a:lstStyle>
            <a:lvl1pPr marL="0" indent="0">
              <a:buNone/>
              <a:defRPr baseline="0">
                <a:solidFill>
                  <a:srgbClr val="1C4358"/>
                </a:solidFill>
              </a:defRPr>
            </a:lvl1pPr>
          </a:lstStyle>
          <a:p>
            <a:pPr lvl="0"/>
            <a:r>
              <a:rPr lang="en-US"/>
              <a:t>Section 1 Title</a:t>
            </a:r>
          </a:p>
        </p:txBody>
      </p:sp>
      <p:sp>
        <p:nvSpPr>
          <p:cNvPr id="10" name="Rectangle 9"/>
          <p:cNvSpPr/>
          <p:nvPr userDrawn="1"/>
        </p:nvSpPr>
        <p:spPr>
          <a:xfrm>
            <a:off x="5828781" y="169101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solidFill>
            </a:endParaRPr>
          </a:p>
        </p:txBody>
      </p:sp>
      <p:sp>
        <p:nvSpPr>
          <p:cNvPr id="11" name="Text Placeholder 8"/>
          <p:cNvSpPr>
            <a:spLocks noGrp="1"/>
          </p:cNvSpPr>
          <p:nvPr>
            <p:ph type="body" sz="quarter" idx="11" hasCustomPrompt="1"/>
          </p:nvPr>
        </p:nvSpPr>
        <p:spPr>
          <a:xfrm>
            <a:off x="6146110" y="2235275"/>
            <a:ext cx="4976980" cy="562997"/>
          </a:xfrm>
          <a:prstGeom prst="rect">
            <a:avLst/>
          </a:prstGeom>
        </p:spPr>
        <p:txBody>
          <a:bodyPr lIns="91418" tIns="45709" rIns="91418" bIns="45709"/>
          <a:lstStyle>
            <a:lvl1pPr marL="0" indent="0">
              <a:buNone/>
              <a:defRPr baseline="0">
                <a:solidFill>
                  <a:srgbClr val="1C4358"/>
                </a:solidFill>
              </a:defRPr>
            </a:lvl1pPr>
          </a:lstStyle>
          <a:p>
            <a:pPr lvl="0"/>
            <a:r>
              <a:rPr lang="en-US"/>
              <a:t>Section 2 Title</a:t>
            </a:r>
          </a:p>
        </p:txBody>
      </p:sp>
      <p:sp>
        <p:nvSpPr>
          <p:cNvPr id="12" name="Rectangle 11"/>
          <p:cNvSpPr/>
          <p:nvPr userDrawn="1"/>
        </p:nvSpPr>
        <p:spPr>
          <a:xfrm>
            <a:off x="5828781" y="237237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solidFill>
            </a:endParaRPr>
          </a:p>
        </p:txBody>
      </p:sp>
      <p:sp>
        <p:nvSpPr>
          <p:cNvPr id="13" name="Text Placeholder 8"/>
          <p:cNvSpPr>
            <a:spLocks noGrp="1"/>
          </p:cNvSpPr>
          <p:nvPr>
            <p:ph type="body" sz="quarter" idx="12" hasCustomPrompt="1"/>
          </p:nvPr>
        </p:nvSpPr>
        <p:spPr>
          <a:xfrm>
            <a:off x="6146110" y="2916638"/>
            <a:ext cx="4976980" cy="562997"/>
          </a:xfrm>
          <a:prstGeom prst="rect">
            <a:avLst/>
          </a:prstGeom>
        </p:spPr>
        <p:txBody>
          <a:bodyPr lIns="91418" tIns="45709" rIns="91418" bIns="45709"/>
          <a:lstStyle>
            <a:lvl1pPr marL="0" indent="0">
              <a:buNone/>
              <a:defRPr baseline="0">
                <a:solidFill>
                  <a:srgbClr val="1C4358"/>
                </a:solidFill>
              </a:defRPr>
            </a:lvl1pPr>
          </a:lstStyle>
          <a:p>
            <a:pPr lvl="0"/>
            <a:r>
              <a:rPr lang="en-US"/>
              <a:t>Section 3 Title</a:t>
            </a:r>
          </a:p>
        </p:txBody>
      </p:sp>
      <p:sp>
        <p:nvSpPr>
          <p:cNvPr id="14" name="Rectangle 13"/>
          <p:cNvSpPr/>
          <p:nvPr userDrawn="1"/>
        </p:nvSpPr>
        <p:spPr>
          <a:xfrm>
            <a:off x="5828781" y="3053741"/>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solidFill>
            </a:endParaRPr>
          </a:p>
        </p:txBody>
      </p:sp>
      <p:sp>
        <p:nvSpPr>
          <p:cNvPr id="15" name="Text Placeholder 8"/>
          <p:cNvSpPr>
            <a:spLocks noGrp="1"/>
          </p:cNvSpPr>
          <p:nvPr>
            <p:ph type="body" sz="quarter" idx="13" hasCustomPrompt="1"/>
          </p:nvPr>
        </p:nvSpPr>
        <p:spPr>
          <a:xfrm>
            <a:off x="6146110" y="3597996"/>
            <a:ext cx="4976980" cy="562997"/>
          </a:xfrm>
          <a:prstGeom prst="rect">
            <a:avLst/>
          </a:prstGeom>
        </p:spPr>
        <p:txBody>
          <a:bodyPr lIns="91418" tIns="45709" rIns="91418" bIns="45709"/>
          <a:lstStyle>
            <a:lvl1pPr marL="0" indent="0">
              <a:buNone/>
              <a:defRPr baseline="0">
                <a:solidFill>
                  <a:srgbClr val="1C4358"/>
                </a:solidFill>
              </a:defRPr>
            </a:lvl1pPr>
          </a:lstStyle>
          <a:p>
            <a:pPr lvl="0"/>
            <a:r>
              <a:rPr lang="en-US"/>
              <a:t>Section 4 Title</a:t>
            </a:r>
          </a:p>
        </p:txBody>
      </p:sp>
      <p:sp>
        <p:nvSpPr>
          <p:cNvPr id="16" name="Rectangle 15"/>
          <p:cNvSpPr/>
          <p:nvPr userDrawn="1"/>
        </p:nvSpPr>
        <p:spPr>
          <a:xfrm>
            <a:off x="5828781" y="3735104"/>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solidFill>
            </a:endParaRPr>
          </a:p>
        </p:txBody>
      </p:sp>
      <p:sp>
        <p:nvSpPr>
          <p:cNvPr id="19" name="Text Placeholder 8"/>
          <p:cNvSpPr>
            <a:spLocks noGrp="1"/>
          </p:cNvSpPr>
          <p:nvPr>
            <p:ph type="body" sz="quarter" idx="14" hasCustomPrompt="1"/>
          </p:nvPr>
        </p:nvSpPr>
        <p:spPr>
          <a:xfrm>
            <a:off x="6146110" y="4279364"/>
            <a:ext cx="4976980" cy="562997"/>
          </a:xfrm>
          <a:prstGeom prst="rect">
            <a:avLst/>
          </a:prstGeom>
        </p:spPr>
        <p:txBody>
          <a:bodyPr lIns="91418" tIns="45709" rIns="91418" bIns="45709"/>
          <a:lstStyle>
            <a:lvl1pPr marL="0" indent="0">
              <a:buNone/>
              <a:defRPr baseline="0">
                <a:solidFill>
                  <a:srgbClr val="1C4358"/>
                </a:solidFill>
              </a:defRPr>
            </a:lvl1pPr>
          </a:lstStyle>
          <a:p>
            <a:pPr lvl="0"/>
            <a:r>
              <a:rPr lang="en-US"/>
              <a:t>Section 5 Title</a:t>
            </a:r>
          </a:p>
        </p:txBody>
      </p:sp>
      <p:sp>
        <p:nvSpPr>
          <p:cNvPr id="20" name="Rectangle 19"/>
          <p:cNvSpPr/>
          <p:nvPr userDrawn="1"/>
        </p:nvSpPr>
        <p:spPr>
          <a:xfrm>
            <a:off x="5828781" y="441646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solidFill>
            </a:endParaRPr>
          </a:p>
        </p:txBody>
      </p:sp>
    </p:spTree>
    <p:extLst>
      <p:ext uri="{BB962C8B-B14F-4D97-AF65-F5344CB8AC3E}">
        <p14:creationId xmlns:p14="http://schemas.microsoft.com/office/powerpoint/2010/main" val="1460537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General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32"/>
            <a:ext cx="10363200" cy="3169085"/>
          </a:xfrm>
          <a:prstGeom prst="rect">
            <a:avLst/>
          </a:prstGeom>
        </p:spPr>
        <p:txBody>
          <a:bodyPr lIns="91418" tIns="45709" rIns="91418" bIns="45709"/>
          <a:lstStyle>
            <a:lvl1pPr marL="0" indent="0" algn="l">
              <a:buNone/>
              <a:defRPr sz="2400">
                <a:solidFill>
                  <a:srgbClr val="1C4358"/>
                </a:solidFill>
              </a:defRPr>
            </a:lvl1pPr>
            <a:lvl2pPr marL="457092" indent="0" algn="ctr">
              <a:buNone/>
              <a:defRPr sz="2000"/>
            </a:lvl2pPr>
            <a:lvl3pPr marL="914186" indent="0" algn="ctr">
              <a:buNone/>
              <a:defRPr sz="1800"/>
            </a:lvl3pPr>
            <a:lvl4pPr marL="1371279" indent="0" algn="ctr">
              <a:buNone/>
              <a:defRPr sz="1600"/>
            </a:lvl4pPr>
            <a:lvl5pPr marL="1828373" indent="0" algn="ctr">
              <a:buNone/>
              <a:defRPr sz="1600"/>
            </a:lvl5pPr>
            <a:lvl6pPr marL="2285466" indent="0" algn="ctr">
              <a:buNone/>
              <a:defRPr sz="1600"/>
            </a:lvl6pPr>
            <a:lvl7pPr marL="2742558" indent="0" algn="ctr">
              <a:buNone/>
              <a:defRPr sz="1600"/>
            </a:lvl7pPr>
            <a:lvl8pPr marL="3199652" indent="0" algn="ctr">
              <a:buNone/>
              <a:defRPr sz="1600"/>
            </a:lvl8pPr>
            <a:lvl9pPr marL="3656744" indent="0" algn="ctr">
              <a:buNone/>
              <a:defRPr sz="1600"/>
            </a:lvl9pPr>
          </a:lstStyle>
          <a:p>
            <a:r>
              <a:rPr lang="en-US"/>
              <a:t>TEXT GOES HERE</a:t>
            </a:r>
          </a:p>
        </p:txBody>
      </p:sp>
    </p:spTree>
    <p:extLst>
      <p:ext uri="{BB962C8B-B14F-4D97-AF65-F5344CB8AC3E}">
        <p14:creationId xmlns:p14="http://schemas.microsoft.com/office/powerpoint/2010/main" val="2621714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General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32"/>
            <a:ext cx="10363200" cy="3169085"/>
          </a:xfrm>
          <a:prstGeom prst="rect">
            <a:avLst/>
          </a:prstGeom>
        </p:spPr>
        <p:txBody>
          <a:bodyPr lIns="91418" tIns="45709" rIns="91418" bIns="45709"/>
          <a:lstStyle>
            <a:lvl1pPr marL="0" indent="0" algn="l">
              <a:buNone/>
              <a:defRPr sz="2400">
                <a:solidFill>
                  <a:srgbClr val="1C4358"/>
                </a:solidFill>
              </a:defRPr>
            </a:lvl1pPr>
            <a:lvl2pPr marL="457092" indent="0" algn="ctr">
              <a:buNone/>
              <a:defRPr sz="2000"/>
            </a:lvl2pPr>
            <a:lvl3pPr marL="914186" indent="0" algn="ctr">
              <a:buNone/>
              <a:defRPr sz="1800"/>
            </a:lvl3pPr>
            <a:lvl4pPr marL="1371279" indent="0" algn="ctr">
              <a:buNone/>
              <a:defRPr sz="1600"/>
            </a:lvl4pPr>
            <a:lvl5pPr marL="1828373" indent="0" algn="ctr">
              <a:buNone/>
              <a:defRPr sz="1600"/>
            </a:lvl5pPr>
            <a:lvl6pPr marL="2285466" indent="0" algn="ctr">
              <a:buNone/>
              <a:defRPr sz="1600"/>
            </a:lvl6pPr>
            <a:lvl7pPr marL="2742558" indent="0" algn="ctr">
              <a:buNone/>
              <a:defRPr sz="1600"/>
            </a:lvl7pPr>
            <a:lvl8pPr marL="3199652" indent="0" algn="ctr">
              <a:buNone/>
              <a:defRPr sz="1600"/>
            </a:lvl8pPr>
            <a:lvl9pPr marL="3656744" indent="0" algn="ctr">
              <a:buNone/>
              <a:defRPr sz="1600"/>
            </a:lvl9pPr>
          </a:lstStyle>
          <a:p>
            <a:r>
              <a:rPr lang="en-US"/>
              <a:t>TEXT GOES HERE</a:t>
            </a:r>
          </a:p>
        </p:txBody>
      </p:sp>
    </p:spTree>
    <p:extLst>
      <p:ext uri="{BB962C8B-B14F-4D97-AF65-F5344CB8AC3E}">
        <p14:creationId xmlns:p14="http://schemas.microsoft.com/office/powerpoint/2010/main" val="355105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General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32"/>
            <a:ext cx="10363200" cy="3169085"/>
          </a:xfrm>
          <a:prstGeom prst="rect">
            <a:avLst/>
          </a:prstGeom>
        </p:spPr>
        <p:txBody>
          <a:bodyPr lIns="91418" tIns="45709" rIns="91418" bIns="45709"/>
          <a:lstStyle>
            <a:lvl1pPr marL="0" indent="0" algn="l">
              <a:buNone/>
              <a:defRPr sz="2400">
                <a:solidFill>
                  <a:srgbClr val="1C4358"/>
                </a:solidFill>
              </a:defRPr>
            </a:lvl1pPr>
            <a:lvl2pPr marL="457092" indent="0" algn="ctr">
              <a:buNone/>
              <a:defRPr sz="2000"/>
            </a:lvl2pPr>
            <a:lvl3pPr marL="914186" indent="0" algn="ctr">
              <a:buNone/>
              <a:defRPr sz="1800"/>
            </a:lvl3pPr>
            <a:lvl4pPr marL="1371279" indent="0" algn="ctr">
              <a:buNone/>
              <a:defRPr sz="1600"/>
            </a:lvl4pPr>
            <a:lvl5pPr marL="1828373" indent="0" algn="ctr">
              <a:buNone/>
              <a:defRPr sz="1600"/>
            </a:lvl5pPr>
            <a:lvl6pPr marL="2285466" indent="0" algn="ctr">
              <a:buNone/>
              <a:defRPr sz="1600"/>
            </a:lvl6pPr>
            <a:lvl7pPr marL="2742558" indent="0" algn="ctr">
              <a:buNone/>
              <a:defRPr sz="1600"/>
            </a:lvl7pPr>
            <a:lvl8pPr marL="3199652" indent="0" algn="ctr">
              <a:buNone/>
              <a:defRPr sz="1600"/>
            </a:lvl8pPr>
            <a:lvl9pPr marL="3656744" indent="0" algn="ctr">
              <a:buNone/>
              <a:defRPr sz="1600"/>
            </a:lvl9pPr>
          </a:lstStyle>
          <a:p>
            <a:r>
              <a:rPr lang="en-US"/>
              <a:t>TEXT GOES HERE</a:t>
            </a:r>
          </a:p>
        </p:txBody>
      </p:sp>
    </p:spTree>
    <p:extLst>
      <p:ext uri="{BB962C8B-B14F-4D97-AF65-F5344CB8AC3E}">
        <p14:creationId xmlns:p14="http://schemas.microsoft.com/office/powerpoint/2010/main" val="133372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5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Scale>
                      <p:cBhvr>
                        <p:cTn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3"/>
                        </p:tgtEl>
                        <p:attrNameLst>
                          <p:attrName>ppt_x</p:attrName>
                          <p:attrName>ppt_y</p:attrName>
                        </p:attrNameLst>
                      </p:cBhvr>
                    </p:animMotion>
                    <p:animEffect transition="in" filter="fade">
                      <p:cBhvr>
                        <p:cTn dur="1000"/>
                        <p:tgtEl>
                          <p:spTgt spid="3"/>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5"/>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lumMod val="75000"/>
                </a:schemeClr>
              </a:solidFill>
            </a:endParaRPr>
          </a:p>
        </p:txBody>
      </p:sp>
      <p:sp>
        <p:nvSpPr>
          <p:cNvPr id="6" name="Text Placeholder 8"/>
          <p:cNvSpPr>
            <a:spLocks noGrp="1"/>
          </p:cNvSpPr>
          <p:nvPr>
            <p:ph type="body" sz="quarter" idx="11" hasCustomPrompt="1"/>
          </p:nvPr>
        </p:nvSpPr>
        <p:spPr>
          <a:xfrm>
            <a:off x="1231725" y="3063634"/>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lumMod val="75000"/>
                </a:schemeClr>
              </a:solidFill>
            </a:endParaRPr>
          </a:p>
        </p:txBody>
      </p:sp>
      <p:sp>
        <p:nvSpPr>
          <p:cNvPr id="8" name="Text Placeholder 8"/>
          <p:cNvSpPr>
            <a:spLocks noGrp="1"/>
          </p:cNvSpPr>
          <p:nvPr>
            <p:ph type="body" sz="quarter" idx="12" hasCustomPrompt="1"/>
          </p:nvPr>
        </p:nvSpPr>
        <p:spPr>
          <a:xfrm>
            <a:off x="1231725" y="379674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lumMod val="75000"/>
                </a:schemeClr>
              </a:solidFill>
            </a:endParaRPr>
          </a:p>
        </p:txBody>
      </p:sp>
      <p:sp>
        <p:nvSpPr>
          <p:cNvPr id="10" name="Text Placeholder 8"/>
          <p:cNvSpPr>
            <a:spLocks noGrp="1"/>
          </p:cNvSpPr>
          <p:nvPr>
            <p:ph type="body" sz="quarter" idx="13" hasCustomPrompt="1"/>
          </p:nvPr>
        </p:nvSpPr>
        <p:spPr>
          <a:xfrm>
            <a:off x="1231725" y="452985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solidFill>
                <a:schemeClr val="accent2">
                  <a:lumMod val="75000"/>
                </a:schemeClr>
              </a:solidFill>
            </a:endParaRPr>
          </a:p>
        </p:txBody>
      </p:sp>
    </p:spTree>
    <p:extLst>
      <p:ext uri="{BB962C8B-B14F-4D97-AF65-F5344CB8AC3E}">
        <p14:creationId xmlns:p14="http://schemas.microsoft.com/office/powerpoint/2010/main" val="461287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st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5"/>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6" name="Text Placeholder 8"/>
          <p:cNvSpPr>
            <a:spLocks noGrp="1"/>
          </p:cNvSpPr>
          <p:nvPr>
            <p:ph type="body" sz="quarter" idx="11" hasCustomPrompt="1"/>
          </p:nvPr>
        </p:nvSpPr>
        <p:spPr>
          <a:xfrm>
            <a:off x="1231725" y="3063634"/>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8" name="Text Placeholder 8"/>
          <p:cNvSpPr>
            <a:spLocks noGrp="1"/>
          </p:cNvSpPr>
          <p:nvPr>
            <p:ph type="body" sz="quarter" idx="12" hasCustomPrompt="1"/>
          </p:nvPr>
        </p:nvSpPr>
        <p:spPr>
          <a:xfrm>
            <a:off x="1231725" y="379674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10" name="Text Placeholder 8"/>
          <p:cNvSpPr>
            <a:spLocks noGrp="1"/>
          </p:cNvSpPr>
          <p:nvPr>
            <p:ph type="body" sz="quarter" idx="13" hasCustomPrompt="1"/>
          </p:nvPr>
        </p:nvSpPr>
        <p:spPr>
          <a:xfrm>
            <a:off x="1231725" y="452985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Tree>
    <p:extLst>
      <p:ext uri="{BB962C8B-B14F-4D97-AF65-F5344CB8AC3E}">
        <p14:creationId xmlns:p14="http://schemas.microsoft.com/office/powerpoint/2010/main" val="28285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ist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5"/>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6" name="Text Placeholder 8"/>
          <p:cNvSpPr>
            <a:spLocks noGrp="1"/>
          </p:cNvSpPr>
          <p:nvPr>
            <p:ph type="body" sz="quarter" idx="11" hasCustomPrompt="1"/>
          </p:nvPr>
        </p:nvSpPr>
        <p:spPr>
          <a:xfrm>
            <a:off x="1231725" y="3063634"/>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8" name="Text Placeholder 8"/>
          <p:cNvSpPr>
            <a:spLocks noGrp="1"/>
          </p:cNvSpPr>
          <p:nvPr>
            <p:ph type="body" sz="quarter" idx="12" hasCustomPrompt="1"/>
          </p:nvPr>
        </p:nvSpPr>
        <p:spPr>
          <a:xfrm>
            <a:off x="1231725" y="379674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10" name="Text Placeholder 8"/>
          <p:cNvSpPr>
            <a:spLocks noGrp="1"/>
          </p:cNvSpPr>
          <p:nvPr>
            <p:ph type="body" sz="quarter" idx="13" hasCustomPrompt="1"/>
          </p:nvPr>
        </p:nvSpPr>
        <p:spPr>
          <a:xfrm>
            <a:off x="1231725" y="4529852"/>
            <a:ext cx="10045875" cy="562997"/>
          </a:xfrm>
          <a:prstGeom prst="rect">
            <a:avLst/>
          </a:prstGeom>
        </p:spPr>
        <p:txBody>
          <a:bodyPr lIns="91418" tIns="45709" rIns="91418" bIns="45709"/>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Tree>
    <p:extLst>
      <p:ext uri="{BB962C8B-B14F-4D97-AF65-F5344CB8AC3E}">
        <p14:creationId xmlns:p14="http://schemas.microsoft.com/office/powerpoint/2010/main" val="29718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Scale>
                                      <p:cBhvr>
                                        <p:cTn id="28"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xEl>
                                              <p:pRg st="0" end="0"/>
                                            </p:txEl>
                                          </p:spTgt>
                                        </p:tgtEl>
                                        <p:attrNameLst>
                                          <p:attrName>ppt_x</p:attrName>
                                          <p:attrName>ppt_y</p:attrName>
                                        </p:attrNameLst>
                                      </p:cBhvr>
                                    </p:animMotion>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Scale>
                                      <p:cBhvr>
                                        <p:cTn id="35"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xEl>
                                              <p:pRg st="0" end="0"/>
                                            </p:txEl>
                                          </p:spTgt>
                                        </p:tgtEl>
                                        <p:attrNameLst>
                                          <p:attrName>ppt_x</p:attrName>
                                          <p:attrName>ppt_y</p:attrName>
                                        </p:attrNameLst>
                                      </p:cBhvr>
                                    </p:animMotion>
                                    <p:animEffect transition="in" filter="fade">
                                      <p:cBhvr>
                                        <p:cTn id="3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5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Scale>
                      <p:cBhvr>
                        <p:cTn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4"/>
                        </p:tgtEl>
                        <p:attrNameLst>
                          <p:attrName>ppt_x</p:attrName>
                          <p:attrName>ppt_y</p:attrName>
                        </p:attrNameLst>
                      </p:cBhvr>
                    </p:animMotion>
                    <p:animEffect transition="in" filter="fade">
                      <p:cBhvr>
                        <p:cTn dur="1000"/>
                        <p:tgtEl>
                          <p:spTgt spid="4"/>
                        </p:tgtEl>
                      </p:cBhvr>
                    </p:animEffect>
                  </p:childTnLst>
                </p:cTn>
              </p:par>
            </p:tnLst>
          </p:tmpl>
        </p:tmplLst>
      </p:bldP>
      <p:bldP spid="6" grpId="0" build="p">
        <p:tmplLst>
          <p:tmpl lvl="1">
            <p:tnLst>
              <p:par>
                <p:cTn presetID="5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Scale>
                      <p:cBhvr>
                        <p:cTn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6"/>
                        </p:tgtEl>
                        <p:attrNameLst>
                          <p:attrName>ppt_x</p:attrName>
                          <p:attrName>ppt_y</p:attrName>
                        </p:attrNameLst>
                      </p:cBhvr>
                    </p:animMotion>
                    <p:animEffect transition="in" filter="fade">
                      <p:cBhvr>
                        <p:cTn dur="1000"/>
                        <p:tgtEl>
                          <p:spTgt spid="6"/>
                        </p:tgtEl>
                      </p:cBhvr>
                    </p:animEffect>
                  </p:childTnLst>
                </p:cTn>
              </p:par>
            </p:tnLst>
          </p:tmpl>
        </p:tmplLst>
      </p:bldP>
      <p:bldP spid="8" grpId="0" build="p">
        <p:tmplLst>
          <p:tmpl lvl="1">
            <p:tnLst>
              <p:par>
                <p:cTn presetID="5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Scale>
                      <p:cBhvr>
                        <p:cTn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8"/>
                        </p:tgtEl>
                        <p:attrNameLst>
                          <p:attrName>ppt_x</p:attrName>
                          <p:attrName>ppt_y</p:attrName>
                        </p:attrNameLst>
                      </p:cBhvr>
                    </p:animMotion>
                    <p:animEffect transition="in" filter="fade">
                      <p:cBhvr>
                        <p:cTn dur="1000"/>
                        <p:tgtEl>
                          <p:spTgt spid="8"/>
                        </p:tgtEl>
                      </p:cBhvr>
                    </p:animEffect>
                  </p:childTnLst>
                </p:cTn>
              </p:par>
            </p:tnLst>
          </p:tmpl>
        </p:tmplLst>
      </p:bldP>
      <p:bldP spid="10" grpId="0" build="p">
        <p:tmplLst>
          <p:tmpl lvl="1">
            <p:tnLst>
              <p:par>
                <p:cTn presetID="5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Scale>
                      <p:cBhvr>
                        <p:cTn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10"/>
                        </p:tgtEl>
                        <p:attrNameLst>
                          <p:attrName>ppt_x</p:attrName>
                          <p:attrName>ppt_y</p:attrName>
                        </p:attrNameLst>
                      </p:cBhvr>
                    </p:animMotion>
                    <p:animEffect transition="in" filter="fade">
                      <p:cBhvr>
                        <p:cTn dur="1000"/>
                        <p:tgtEl>
                          <p:spTgt spid="1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st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7" y="2330525"/>
            <a:ext cx="4045908" cy="562997"/>
          </a:xfrm>
          <a:prstGeom prst="rect">
            <a:avLst/>
          </a:prstGeom>
        </p:spPr>
        <p:txBody>
          <a:bodyPr lIns="91418" tIns="45709" rIns="91418" bIns="45709"/>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6" name="Text Placeholder 8"/>
          <p:cNvSpPr>
            <a:spLocks noGrp="1"/>
          </p:cNvSpPr>
          <p:nvPr>
            <p:ph type="body" sz="quarter" idx="11" hasCustomPrompt="1"/>
          </p:nvPr>
        </p:nvSpPr>
        <p:spPr>
          <a:xfrm>
            <a:off x="1231727" y="3063634"/>
            <a:ext cx="4045908" cy="562997"/>
          </a:xfrm>
          <a:prstGeom prst="rect">
            <a:avLst/>
          </a:prstGeom>
        </p:spPr>
        <p:txBody>
          <a:bodyPr lIns="91418" tIns="45709" rIns="91418" bIns="45709"/>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8" name="Text Placeholder 8"/>
          <p:cNvSpPr>
            <a:spLocks noGrp="1"/>
          </p:cNvSpPr>
          <p:nvPr>
            <p:ph type="body" sz="quarter" idx="12" hasCustomPrompt="1"/>
          </p:nvPr>
        </p:nvSpPr>
        <p:spPr>
          <a:xfrm>
            <a:off x="1231727" y="3796742"/>
            <a:ext cx="4045908" cy="562997"/>
          </a:xfrm>
          <a:prstGeom prst="rect">
            <a:avLst/>
          </a:prstGeom>
        </p:spPr>
        <p:txBody>
          <a:bodyPr lIns="91418" tIns="45709" rIns="91418" bIns="45709"/>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10" name="Text Placeholder 8"/>
          <p:cNvSpPr>
            <a:spLocks noGrp="1"/>
          </p:cNvSpPr>
          <p:nvPr>
            <p:ph type="body" sz="quarter" idx="13" hasCustomPrompt="1"/>
          </p:nvPr>
        </p:nvSpPr>
        <p:spPr>
          <a:xfrm>
            <a:off x="1231727" y="4529852"/>
            <a:ext cx="4045908" cy="562997"/>
          </a:xfrm>
          <a:prstGeom prst="rect">
            <a:avLst/>
          </a:prstGeom>
        </p:spPr>
        <p:txBody>
          <a:bodyPr lIns="91418" tIns="45709" rIns="91418" bIns="45709"/>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12" name="Picture Placeholder 11"/>
          <p:cNvSpPr>
            <a:spLocks noGrp="1"/>
          </p:cNvSpPr>
          <p:nvPr>
            <p:ph type="pic" sz="quarter" idx="14" hasCustomPrompt="1"/>
          </p:nvPr>
        </p:nvSpPr>
        <p:spPr>
          <a:xfrm>
            <a:off x="6096000" y="2330450"/>
            <a:ext cx="5181600" cy="2762250"/>
          </a:xfrm>
          <a:prstGeom prst="rect">
            <a:avLst/>
          </a:prstGeom>
        </p:spPr>
        <p:txBody>
          <a:bodyPr lIns="91418" tIns="45709" rIns="91418" bIns="45709"/>
          <a:lstStyle>
            <a:lvl1pPr marL="0" indent="0">
              <a:buNone/>
              <a:defRPr baseline="0"/>
            </a:lvl1pPr>
          </a:lstStyle>
          <a:p>
            <a:r>
              <a:rPr lang="en-US"/>
              <a:t>Image goes here</a:t>
            </a:r>
          </a:p>
        </p:txBody>
      </p:sp>
    </p:spTree>
    <p:extLst>
      <p:ext uri="{BB962C8B-B14F-4D97-AF65-F5344CB8AC3E}">
        <p14:creationId xmlns:p14="http://schemas.microsoft.com/office/powerpoint/2010/main" val="2134232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Main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C4358"/>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sz="1800"/>
          </a:p>
        </p:txBody>
      </p:sp>
      <p:sp>
        <p:nvSpPr>
          <p:cNvPr id="2" name="Title 1"/>
          <p:cNvSpPr>
            <a:spLocks noGrp="1"/>
          </p:cNvSpPr>
          <p:nvPr>
            <p:ph type="title" hasCustomPrompt="1"/>
          </p:nvPr>
        </p:nvSpPr>
        <p:spPr>
          <a:xfrm>
            <a:off x="1072020" y="2277894"/>
            <a:ext cx="9833976" cy="701458"/>
          </a:xfrm>
          <a:prstGeom prst="rect">
            <a:avLst/>
          </a:prstGeom>
        </p:spPr>
        <p:txBody>
          <a:bodyPr lIns="91418" tIns="45709" rIns="91418" bIns="45709"/>
          <a:lstStyle>
            <a:lvl1pPr algn="ctr">
              <a:defRPr sz="5400">
                <a:solidFill>
                  <a:schemeClr val="accent2"/>
                </a:solidFill>
              </a:defRPr>
            </a:lvl1pPr>
          </a:lstStyle>
          <a:p>
            <a:r>
              <a:rPr lang="en-US"/>
              <a:t>TITLE GOES HERE</a:t>
            </a:r>
          </a:p>
        </p:txBody>
      </p:sp>
      <p:sp>
        <p:nvSpPr>
          <p:cNvPr id="9" name="Text Placeholder 8"/>
          <p:cNvSpPr>
            <a:spLocks noGrp="1"/>
          </p:cNvSpPr>
          <p:nvPr>
            <p:ph type="body" sz="quarter" idx="10" hasCustomPrompt="1"/>
          </p:nvPr>
        </p:nvSpPr>
        <p:spPr>
          <a:xfrm>
            <a:off x="1072020" y="3075609"/>
            <a:ext cx="9833976" cy="625625"/>
          </a:xfrm>
          <a:prstGeom prst="rect">
            <a:avLst/>
          </a:prstGeom>
        </p:spPr>
        <p:txBody>
          <a:bodyPr lIns="91418" tIns="45709" rIns="91418" bIns="45709"/>
          <a:lstStyle>
            <a:lvl1pPr marL="0" indent="0" algn="ctr">
              <a:buNone/>
              <a:defRPr sz="2000" baseline="0">
                <a:solidFill>
                  <a:schemeClr val="bg1"/>
                </a:solidFill>
              </a:defRPr>
            </a:lvl1pPr>
          </a:lstStyle>
          <a:p>
            <a:pPr lvl="0"/>
            <a:r>
              <a:rPr lang="en-US"/>
              <a:t>SUBTITLE GOES HERE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499" y="5870372"/>
            <a:ext cx="2623688" cy="528502"/>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6361" y="5411246"/>
            <a:ext cx="3073104" cy="1446754"/>
          </a:xfrm>
          <a:prstGeom prst="rect">
            <a:avLst/>
          </a:prstGeom>
        </p:spPr>
      </p:pic>
    </p:spTree>
    <p:extLst>
      <p:ext uri="{BB962C8B-B14F-4D97-AF65-F5344CB8AC3E}">
        <p14:creationId xmlns:p14="http://schemas.microsoft.com/office/powerpoint/2010/main" val="1377696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18" tIns="45709" rIns="91418" bIns="45709" anchor="b"/>
          <a:lstStyle>
            <a:lvl1pPr algn="l">
              <a:defRPr sz="6000" baseline="0">
                <a:solidFill>
                  <a:schemeClr val="accent2">
                    <a:lumMod val="75000"/>
                  </a:schemeClr>
                </a:solidFill>
              </a:defRPr>
            </a:lvl1pPr>
          </a:lstStyle>
          <a:p>
            <a:r>
              <a:rPr lang="en-US"/>
              <a:t>TITLE GOES HERE</a:t>
            </a:r>
          </a:p>
        </p:txBody>
      </p:sp>
      <p:sp>
        <p:nvSpPr>
          <p:cNvPr id="12" name="Picture Placeholder 11"/>
          <p:cNvSpPr>
            <a:spLocks noGrp="1"/>
          </p:cNvSpPr>
          <p:nvPr>
            <p:ph type="pic" sz="quarter" idx="14" hasCustomPrompt="1"/>
          </p:nvPr>
        </p:nvSpPr>
        <p:spPr>
          <a:xfrm>
            <a:off x="914400" y="2129433"/>
            <a:ext cx="10363200" cy="3482235"/>
          </a:xfrm>
          <a:prstGeom prst="rect">
            <a:avLst/>
          </a:prstGeom>
        </p:spPr>
        <p:txBody>
          <a:bodyPr lIns="91418" tIns="45709" rIns="91418" bIns="45709"/>
          <a:lstStyle>
            <a:lvl1pPr marL="0" indent="0">
              <a:buNone/>
              <a:defRPr baseline="0">
                <a:solidFill>
                  <a:srgbClr val="1C4358"/>
                </a:solidFill>
              </a:defRPr>
            </a:lvl1pPr>
          </a:lstStyle>
          <a:p>
            <a:r>
              <a:rPr lang="en-US"/>
              <a:t>Image goes here</a:t>
            </a:r>
          </a:p>
        </p:txBody>
      </p:sp>
    </p:spTree>
    <p:extLst>
      <p:ext uri="{BB962C8B-B14F-4D97-AF65-F5344CB8AC3E}">
        <p14:creationId xmlns:p14="http://schemas.microsoft.com/office/powerpoint/2010/main" val="105875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General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3" name="Subtitle 2"/>
          <p:cNvSpPr>
            <a:spLocks noGrp="1"/>
          </p:cNvSpPr>
          <p:nvPr>
            <p:ph type="subTitle" idx="1" hasCustomPrompt="1"/>
          </p:nvPr>
        </p:nvSpPr>
        <p:spPr>
          <a:xfrm>
            <a:off x="914400" y="2467629"/>
            <a:ext cx="10363200" cy="3169085"/>
          </a:xfrm>
          <a:prstGeom prst="rect">
            <a:avLst/>
          </a:prstGeom>
        </p:spPr>
        <p:txBody>
          <a:bodyPr lIns="91429" tIns="45714" rIns="91429" bIns="45714"/>
          <a:lstStyle>
            <a:lvl1pPr marL="0" indent="0" algn="l">
              <a:buNone/>
              <a:defRPr sz="2400">
                <a:solidFill>
                  <a:srgbClr val="1C4358"/>
                </a:solidFill>
              </a:defRPr>
            </a:lvl1pPr>
            <a:lvl2pPr marL="457146" indent="0" algn="ctr">
              <a:buNone/>
              <a:defRPr sz="2000"/>
            </a:lvl2pPr>
            <a:lvl3pPr marL="914293" indent="0" algn="ctr">
              <a:buNone/>
              <a:defRPr sz="1800"/>
            </a:lvl3pPr>
            <a:lvl4pPr marL="1371440" indent="0" algn="ctr">
              <a:buNone/>
              <a:defRPr sz="1600"/>
            </a:lvl4pPr>
            <a:lvl5pPr marL="1828586" indent="0" algn="ctr">
              <a:buNone/>
              <a:defRPr sz="1600"/>
            </a:lvl5pPr>
            <a:lvl6pPr marL="2285733" indent="0" algn="ctr">
              <a:buNone/>
              <a:defRPr sz="1600"/>
            </a:lvl6pPr>
            <a:lvl7pPr marL="2742879" indent="0" algn="ctr">
              <a:buNone/>
              <a:defRPr sz="1600"/>
            </a:lvl7pPr>
            <a:lvl8pPr marL="3200026" indent="0" algn="ctr">
              <a:buNone/>
              <a:defRPr sz="1600"/>
            </a:lvl8pPr>
            <a:lvl9pPr marL="3657172" indent="0" algn="ctr">
              <a:buNone/>
              <a:defRPr sz="1600"/>
            </a:lvl9pPr>
          </a:lstStyle>
          <a:p>
            <a:r>
              <a:rPr lang="en-US"/>
              <a:t>TEXT GOES HERE</a:t>
            </a:r>
          </a:p>
        </p:txBody>
      </p:sp>
    </p:spTree>
    <p:extLst>
      <p:ext uri="{BB962C8B-B14F-4D97-AF65-F5344CB8AC3E}">
        <p14:creationId xmlns:p14="http://schemas.microsoft.com/office/powerpoint/2010/main" val="26841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3" grpId="1" build="p">
        <p:tmplLst>
          <p:tmpl lvl="1">
            <p:tnLst>
              <p:par>
                <p:cTn presetID="5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Scale>
                      <p:cBhvr>
                        <p:cTn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3"/>
                        </p:tgtEl>
                        <p:attrNameLst>
                          <p:attrName>ppt_x</p:attrName>
                          <p:attrName>ppt_y</p:attrName>
                        </p:attrNameLst>
                      </p:cBhvr>
                    </p:animMotion>
                    <p:animEffect transition="in" filter="fade">
                      <p:cBhvr>
                        <p:cTn dur="1000"/>
                        <p:tgtEl>
                          <p:spTgt spid="3"/>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 3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8587" y="111766"/>
            <a:ext cx="10363200" cy="933051"/>
          </a:xfrm>
          <a:prstGeom prst="rect">
            <a:avLst/>
          </a:prstGeom>
        </p:spPr>
        <p:txBody>
          <a:bodyPr lIns="91418" tIns="45709" rIns="91418" bIns="45709" anchor="b"/>
          <a:lstStyle>
            <a:lvl1pPr algn="l">
              <a:defRPr sz="4400" baseline="0">
                <a:solidFill>
                  <a:schemeClr val="accent2">
                    <a:lumMod val="75000"/>
                  </a:schemeClr>
                </a:solidFill>
              </a:defRPr>
            </a:lvl1pPr>
          </a:lstStyle>
          <a:p>
            <a:r>
              <a:rPr lang="en-US"/>
              <a:t>Workforce Investment Council</a:t>
            </a:r>
          </a:p>
        </p:txBody>
      </p:sp>
      <p:sp>
        <p:nvSpPr>
          <p:cNvPr id="4" name="TextBox 3"/>
          <p:cNvSpPr txBox="1"/>
          <p:nvPr userDrawn="1"/>
        </p:nvSpPr>
        <p:spPr>
          <a:xfrm>
            <a:off x="835366" y="1373424"/>
            <a:ext cx="11356641" cy="3754852"/>
          </a:xfrm>
          <a:prstGeom prst="rect">
            <a:avLst/>
          </a:prstGeom>
          <a:noFill/>
        </p:spPr>
        <p:txBody>
          <a:bodyPr wrap="square" lIns="91418" tIns="45709" rIns="91418" bIns="45709" rtlCol="0">
            <a:spAutoFit/>
          </a:bodyPr>
          <a:lstStyle/>
          <a:p>
            <a:pPr marL="457092" indent="-457092" defTabSz="914186">
              <a:buFont typeface="Arial" panose="020B0604020202020204" pitchFamily="34" charset="0"/>
              <a:buChar char="•"/>
            </a:pPr>
            <a:r>
              <a:rPr lang="en-US" sz="2600">
                <a:solidFill>
                  <a:schemeClr val="tx1"/>
                </a:solidFill>
              </a:rPr>
              <a:t>State and local workforce board, has </a:t>
            </a:r>
            <a:r>
              <a:rPr lang="en-US" sz="2600" b="1">
                <a:solidFill>
                  <a:schemeClr val="tx1"/>
                </a:solidFill>
              </a:rPr>
              <a:t>oversight of Federal workforce funding</a:t>
            </a:r>
          </a:p>
          <a:p>
            <a:pPr marL="457092" indent="-457092" defTabSz="914186">
              <a:buFont typeface="Arial" panose="020B0604020202020204" pitchFamily="34" charset="0"/>
              <a:buChar char="•"/>
            </a:pPr>
            <a:r>
              <a:rPr lang="en-US" sz="2600">
                <a:solidFill>
                  <a:schemeClr val="tx1"/>
                </a:solidFill>
              </a:rPr>
              <a:t>Advises the Mayor, Council, and District government on the </a:t>
            </a:r>
            <a:r>
              <a:rPr lang="en-US" sz="2600" b="1">
                <a:solidFill>
                  <a:schemeClr val="tx1"/>
                </a:solidFill>
              </a:rPr>
              <a:t>development, implementation, and continuous improvement </a:t>
            </a:r>
            <a:r>
              <a:rPr lang="en-US" sz="2600">
                <a:solidFill>
                  <a:schemeClr val="tx1"/>
                </a:solidFill>
              </a:rPr>
              <a:t>of an integrated and effective workforce investment system</a:t>
            </a:r>
          </a:p>
          <a:p>
            <a:pPr marL="457092" indent="-457092" defTabSz="914186">
              <a:buFont typeface="Arial" panose="020B0604020202020204" pitchFamily="34" charset="0"/>
              <a:buChar char="•"/>
            </a:pPr>
            <a:r>
              <a:rPr lang="en-US" sz="2600" b="1">
                <a:solidFill>
                  <a:schemeClr val="tx1"/>
                </a:solidFill>
              </a:rPr>
              <a:t>Members of the WIC Board </a:t>
            </a:r>
            <a:r>
              <a:rPr lang="en-US" sz="2600">
                <a:solidFill>
                  <a:schemeClr val="tx1"/>
                </a:solidFill>
              </a:rPr>
              <a:t>include representatives from the private sector, local business representatives, government officials, organized labor, youth community groups, and organizations with workforce investment experience</a:t>
            </a:r>
          </a:p>
          <a:p>
            <a:pPr lvl="1"/>
            <a:endParaRPr lang="en-US" sz="2000"/>
          </a:p>
          <a:p>
            <a:pPr lvl="1"/>
            <a:endParaRPr lang="en-US" sz="1800"/>
          </a:p>
          <a:p>
            <a:pPr marL="742776" lvl="1" indent="-285684">
              <a:buFont typeface="Arial" panose="020B0604020202020204" pitchFamily="34" charset="0"/>
              <a:buChar char="•"/>
            </a:pPr>
            <a:endParaRPr lang="en-US" sz="1800"/>
          </a:p>
        </p:txBody>
      </p:sp>
    </p:spTree>
    <p:extLst>
      <p:ext uri="{BB962C8B-B14F-4D97-AF65-F5344CB8AC3E}">
        <p14:creationId xmlns:p14="http://schemas.microsoft.com/office/powerpoint/2010/main" val="18246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lIns="91418" tIns="45709" rIns="91418" bIns="45709"/>
          <a:lstStyle/>
          <a:p>
            <a:r>
              <a:rPr lang="en-US"/>
              <a:t>Click to edit Master title style</a:t>
            </a:r>
          </a:p>
        </p:txBody>
      </p:sp>
      <p:sp>
        <p:nvSpPr>
          <p:cNvPr id="3" name="Content Placeholder 2"/>
          <p:cNvSpPr>
            <a:spLocks noGrp="1"/>
          </p:cNvSpPr>
          <p:nvPr>
            <p:ph idx="1"/>
          </p:nvPr>
        </p:nvSpPr>
        <p:spPr>
          <a:xfrm>
            <a:off x="609600" y="1600209"/>
            <a:ext cx="10972800" cy="4525963"/>
          </a:xfrm>
          <a:prstGeom prst="rect">
            <a:avLst/>
          </a:prstGeom>
        </p:spPr>
        <p:txBody>
          <a:bodyPr lIns="91418" tIns="45709" rIns="91418" bIns="4570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9"/>
            <a:ext cx="2844800" cy="365125"/>
          </a:xfrm>
          <a:prstGeom prst="rect">
            <a:avLst/>
          </a:prstGeom>
        </p:spPr>
        <p:txBody>
          <a:bodyPr lIns="91418" tIns="45709" rIns="91418" bIns="45709"/>
          <a:lstStyle/>
          <a:p>
            <a:endParaRPr lang="en-US"/>
          </a:p>
        </p:txBody>
      </p:sp>
      <p:sp>
        <p:nvSpPr>
          <p:cNvPr id="5" name="Footer Placeholder 4"/>
          <p:cNvSpPr>
            <a:spLocks noGrp="1"/>
          </p:cNvSpPr>
          <p:nvPr>
            <p:ph type="ftr" sz="quarter" idx="11"/>
          </p:nvPr>
        </p:nvSpPr>
        <p:spPr>
          <a:xfrm>
            <a:off x="4165600" y="6356359"/>
            <a:ext cx="3860800" cy="365125"/>
          </a:xfrm>
          <a:prstGeom prst="rect">
            <a:avLst/>
          </a:prstGeom>
        </p:spPr>
        <p:txBody>
          <a:bodyPr lIns="91418" tIns="45709" rIns="91418" bIns="45709"/>
          <a:lstStyle/>
          <a:p>
            <a:endParaRPr lang="en-US"/>
          </a:p>
        </p:txBody>
      </p:sp>
      <p:sp>
        <p:nvSpPr>
          <p:cNvPr id="6" name="Slide Number Placeholder 5"/>
          <p:cNvSpPr>
            <a:spLocks noGrp="1"/>
          </p:cNvSpPr>
          <p:nvPr>
            <p:ph type="sldNum" sz="quarter" idx="12"/>
          </p:nvPr>
        </p:nvSpPr>
        <p:spPr>
          <a:xfrm>
            <a:off x="8737600" y="6356359"/>
            <a:ext cx="2844800" cy="365125"/>
          </a:xfrm>
          <a:prstGeom prst="rect">
            <a:avLst/>
          </a:prstGeom>
        </p:spPr>
        <p:txBody>
          <a:bodyPr lIns="91418" tIns="45709" rIns="91418" bIns="45709"/>
          <a:lstStyle>
            <a:lvl1pPr>
              <a:defRPr b="1">
                <a:solidFill>
                  <a:schemeClr val="tx1"/>
                </a:solidFill>
              </a:defRPr>
            </a:lvl1pPr>
          </a:lstStyle>
          <a:p>
            <a:fld id="{CCA2E5DB-F748-9742-AE6F-372B4FED7432}" type="slidenum">
              <a:rPr lang="en-US" smtClean="0"/>
              <a:pPr/>
              <a:t>‹#›</a:t>
            </a:fld>
            <a:endParaRPr lang="en-US"/>
          </a:p>
        </p:txBody>
      </p:sp>
    </p:spTree>
    <p:extLst>
      <p:ext uri="{BB962C8B-B14F-4D97-AF65-F5344CB8AC3E}">
        <p14:creationId xmlns:p14="http://schemas.microsoft.com/office/powerpoint/2010/main" val="2824796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0" y="82078"/>
            <a:ext cx="9916160" cy="651454"/>
          </a:xfrm>
          <a:prstGeom prst="rect">
            <a:avLst/>
          </a:prstGeom>
        </p:spPr>
        <p:txBody>
          <a:bodyPr lIns="82039" tIns="41020" rIns="82039" bIns="41020"/>
          <a:lstStyle>
            <a:lvl1pPr>
              <a:defRPr sz="3600" baseline="0"/>
            </a:lvl1pPr>
          </a:lstStyle>
          <a:p>
            <a:r>
              <a:rPr lang="en-US"/>
              <a:t>42 Projects Under Construction</a:t>
            </a:r>
          </a:p>
        </p:txBody>
      </p:sp>
      <p:sp>
        <p:nvSpPr>
          <p:cNvPr id="3" name="Date Placeholder 2"/>
          <p:cNvSpPr>
            <a:spLocks noGrp="1"/>
          </p:cNvSpPr>
          <p:nvPr>
            <p:ph type="dt" sz="half" idx="10"/>
          </p:nvPr>
        </p:nvSpPr>
        <p:spPr>
          <a:xfrm>
            <a:off x="9509764" y="6399017"/>
            <a:ext cx="1549101" cy="365125"/>
          </a:xfrm>
          <a:prstGeom prst="rect">
            <a:avLst/>
          </a:prstGeom>
        </p:spPr>
        <p:txBody>
          <a:bodyPr lIns="82039" tIns="41020" rIns="82039" bIns="41020"/>
          <a:lstStyle/>
          <a:p>
            <a:fld id="{7E30FC65-DD91-4D20-A122-7CB07F8F15BF}" type="datetime1">
              <a:rPr lang="en-US" smtClean="0">
                <a:solidFill>
                  <a:srgbClr val="775F55"/>
                </a:solidFill>
              </a:rPr>
              <a:t>2/23/2022</a:t>
            </a:fld>
            <a:endParaRPr lang="en-US">
              <a:solidFill>
                <a:srgbClr val="775F55"/>
              </a:solidFill>
            </a:endParaRPr>
          </a:p>
        </p:txBody>
      </p:sp>
      <p:sp>
        <p:nvSpPr>
          <p:cNvPr id="4" name="Footer Placeholder 3"/>
          <p:cNvSpPr>
            <a:spLocks noGrp="1"/>
          </p:cNvSpPr>
          <p:nvPr>
            <p:ph type="ftr" sz="quarter" idx="11"/>
          </p:nvPr>
        </p:nvSpPr>
        <p:spPr>
          <a:xfrm>
            <a:off x="812804" y="6398822"/>
            <a:ext cx="8481805" cy="365125"/>
          </a:xfrm>
          <a:prstGeom prst="rect">
            <a:avLst/>
          </a:prstGeom>
        </p:spPr>
        <p:txBody>
          <a:bodyPr lIns="82039" tIns="41020" rIns="82039" bIns="41020"/>
          <a:lstStyle/>
          <a:p>
            <a:r>
              <a:rPr lang="en-US">
                <a:solidFill>
                  <a:srgbClr val="775F55"/>
                </a:solidFill>
              </a:rPr>
              <a:t>Sensitive Draft - Not for Distribution</a:t>
            </a:r>
          </a:p>
        </p:txBody>
      </p:sp>
      <p:sp>
        <p:nvSpPr>
          <p:cNvPr id="5" name="Slide Number Placeholder 4"/>
          <p:cNvSpPr>
            <a:spLocks noGrp="1"/>
          </p:cNvSpPr>
          <p:nvPr>
            <p:ph type="sldNum" sz="quarter" idx="12"/>
          </p:nvPr>
        </p:nvSpPr>
        <p:spPr>
          <a:xfrm>
            <a:off x="11291002" y="6403619"/>
            <a:ext cx="602428" cy="362942"/>
          </a:xfrm>
          <a:prstGeom prst="rect">
            <a:avLst/>
          </a:prstGeom>
        </p:spPr>
        <p:txBody>
          <a:bodyPr lIns="82039" tIns="41020" rIns="82039" bIns="41020"/>
          <a:lstStyle/>
          <a:p>
            <a:fld id="{BD8932C4-06C2-4B3E-B9B4-4EEBB934B3D2}" type="slidenum">
              <a:rPr/>
              <a:pPr/>
              <a:t>‹#›</a:t>
            </a:fld>
            <a:endParaRPr/>
          </a:p>
        </p:txBody>
      </p:sp>
    </p:spTree>
    <p:extLst>
      <p:ext uri="{BB962C8B-B14F-4D97-AF65-F5344CB8AC3E}">
        <p14:creationId xmlns:p14="http://schemas.microsoft.com/office/powerpoint/2010/main" val="3131143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6769755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AD343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6" name="Holder 6"/>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22444135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AD3430"/>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7" name="Holder 7"/>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2069897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AD343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5" name="Holder 5"/>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24573094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4" name="Holder 4"/>
          <p:cNvSpPr>
            <a:spLocks noGrp="1"/>
          </p:cNvSpPr>
          <p:nvPr>
            <p:ph type="sldNum" sz="quarter" idx="7"/>
          </p:nvPr>
        </p:nvSpPr>
        <p:spPr/>
        <p:txBody>
          <a:bodyPr lIns="0" tIns="0" rIns="0" bIns="0"/>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80022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lumMod val="75000"/>
                </a:schemeClr>
              </a:solidFill>
            </a:endParaRPr>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lumMod val="75000"/>
                </a:schemeClr>
              </a:solidFill>
            </a:endParaRPr>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lumMod val="75000"/>
                </a:schemeClr>
              </a:solidFill>
            </a:endParaRPr>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solidFill>
                <a:schemeClr val="accent2">
                  <a:lumMod val="75000"/>
                </a:schemeClr>
              </a:solidFill>
            </a:endParaRPr>
          </a:p>
        </p:txBody>
      </p:sp>
    </p:spTree>
    <p:extLst>
      <p:ext uri="{BB962C8B-B14F-4D97-AF65-F5344CB8AC3E}">
        <p14:creationId xmlns:p14="http://schemas.microsoft.com/office/powerpoint/2010/main" val="255193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Slide 2 (Float i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Tree>
    <p:extLst>
      <p:ext uri="{BB962C8B-B14F-4D97-AF65-F5344CB8AC3E}">
        <p14:creationId xmlns:p14="http://schemas.microsoft.com/office/powerpoint/2010/main" val="3039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1000"/>
                                        <p:tgtEl>
                                          <p:spTgt spid="10">
                                            <p:txEl>
                                              <p:pRg st="0" end="0"/>
                                            </p:txEl>
                                          </p:spTgt>
                                        </p:tgtEl>
                                      </p:cBhvr>
                                    </p:animEffect>
                                    <p:anim calcmode="lin" valueType="num">
                                      <p:cBhvr>
                                        <p:cTn id="36"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4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4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000"/>
                        <p:tgtEl>
                          <p:spTgt spid="6"/>
                        </p:tgtEl>
                      </p:cBhvr>
                    </p:animEffect>
                    <p:anim calcmode="lin" valueType="num">
                      <p:cBhvr>
                        <p:cTn dur="1000" fill="hold"/>
                        <p:tgtEl>
                          <p:spTgt spid="6"/>
                        </p:tgtEl>
                        <p:attrNameLst>
                          <p:attrName>ppt_x</p:attrName>
                        </p:attrNameLst>
                      </p:cBhvr>
                      <p:tavLst>
                        <p:tav tm="0">
                          <p:val>
                            <p:strVal val="#ppt_x"/>
                          </p:val>
                        </p:tav>
                        <p:tav tm="100000">
                          <p:val>
                            <p:strVal val="#ppt_x"/>
                          </p:val>
                        </p:tav>
                      </p:tavLst>
                    </p:anim>
                    <p:anim calcmode="lin" valueType="num">
                      <p:cBhvr>
                        <p:cTn dur="1000" fill="hold"/>
                        <p:tgtEl>
                          <p:spTgt spid="6"/>
                        </p:tgtEl>
                        <p:attrNameLst>
                          <p:attrName>ppt_y</p:attrName>
                        </p:attrNameLst>
                      </p:cBhvr>
                      <p:tavLst>
                        <p:tav tm="0">
                          <p:val>
                            <p:strVal val="#ppt_y+.1"/>
                          </p:val>
                        </p:tav>
                        <p:tav tm="100000">
                          <p:val>
                            <p:strVal val="#ppt_y"/>
                          </p:val>
                        </p:tav>
                      </p:tavLst>
                    </p:anim>
                  </p:childTnLst>
                </p:cTn>
              </p:par>
            </p:tnLst>
          </p:tmpl>
        </p:tmplLst>
      </p:bldP>
      <p:bldP spid="8" grpId="0" build="p">
        <p:tmplLst>
          <p:tmpl lvl="1">
            <p:tnLst>
              <p:par>
                <p:cTn presetID="4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00"/>
                        <p:tgtEl>
                          <p:spTgt spid="8"/>
                        </p:tgtEl>
                      </p:cBhvr>
                    </p:animEffect>
                    <p:anim calcmode="lin" valueType="num">
                      <p:cBhvr>
                        <p:cTn dur="1000" fill="hold"/>
                        <p:tgtEl>
                          <p:spTgt spid="8"/>
                        </p:tgtEl>
                        <p:attrNameLst>
                          <p:attrName>ppt_x</p:attrName>
                        </p:attrNameLst>
                      </p:cBhvr>
                      <p:tavLst>
                        <p:tav tm="0">
                          <p:val>
                            <p:strVal val="#ppt_x"/>
                          </p:val>
                        </p:tav>
                        <p:tav tm="100000">
                          <p:val>
                            <p:strVal val="#ppt_x"/>
                          </p:val>
                        </p:tav>
                      </p:tavLst>
                    </p:anim>
                    <p:anim calcmode="lin" valueType="num">
                      <p:cBhvr>
                        <p:cTn dur="1000" fill="hold"/>
                        <p:tgtEl>
                          <p:spTgt spid="8"/>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4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00"/>
                        <p:tgtEl>
                          <p:spTgt spid="10"/>
                        </p:tgtEl>
                      </p:cBhvr>
                    </p:animEffect>
                    <p:anim calcmode="lin" valueType="num">
                      <p:cBhvr>
                        <p:cTn dur="1000" fill="hold"/>
                        <p:tgtEl>
                          <p:spTgt spid="10"/>
                        </p:tgtEl>
                        <p:attrNameLst>
                          <p:attrName>ppt_x</p:attrName>
                        </p:attrNameLst>
                      </p:cBhvr>
                      <p:tavLst>
                        <p:tav tm="0">
                          <p:val>
                            <p:strVal val="#ppt_x"/>
                          </p:val>
                        </p:tav>
                        <p:tav tm="100000">
                          <p:val>
                            <p:strVal val="#ppt_x"/>
                          </p:val>
                        </p:tav>
                      </p:tavLst>
                    </p:anim>
                    <p:anim calcmode="lin" valueType="num">
                      <p:cBhvr>
                        <p:cTn dur="1000" fill="hold"/>
                        <p:tgtEl>
                          <p:spTgt spid="10"/>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Slide 3 (Curve up)">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5" y="2330520"/>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6" name="Text Placeholder 8"/>
          <p:cNvSpPr>
            <a:spLocks noGrp="1"/>
          </p:cNvSpPr>
          <p:nvPr>
            <p:ph type="body" sz="quarter" idx="11" hasCustomPrompt="1"/>
          </p:nvPr>
        </p:nvSpPr>
        <p:spPr>
          <a:xfrm>
            <a:off x="1231725" y="3063629"/>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8" name="Text Placeholder 8"/>
          <p:cNvSpPr>
            <a:spLocks noGrp="1"/>
          </p:cNvSpPr>
          <p:nvPr>
            <p:ph type="body" sz="quarter" idx="12" hasCustomPrompt="1"/>
          </p:nvPr>
        </p:nvSpPr>
        <p:spPr>
          <a:xfrm>
            <a:off x="1231725" y="3796738"/>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10" name="Text Placeholder 8"/>
          <p:cNvSpPr>
            <a:spLocks noGrp="1"/>
          </p:cNvSpPr>
          <p:nvPr>
            <p:ph type="body" sz="quarter" idx="13" hasCustomPrompt="1"/>
          </p:nvPr>
        </p:nvSpPr>
        <p:spPr>
          <a:xfrm>
            <a:off x="1231725" y="4529847"/>
            <a:ext cx="10045875"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Tree>
    <p:extLst>
      <p:ext uri="{BB962C8B-B14F-4D97-AF65-F5344CB8AC3E}">
        <p14:creationId xmlns:p14="http://schemas.microsoft.com/office/powerpoint/2010/main" val="74517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Scale>
                                      <p:cBhvr>
                                        <p:cTn id="14"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xEl>
                                              <p:pRg st="0" end="0"/>
                                            </p:txEl>
                                          </p:spTgt>
                                        </p:tgtEl>
                                        <p:attrNameLst>
                                          <p:attrName>ppt_x</p:attrName>
                                          <p:attrName>ppt_y</p:attrName>
                                        </p:attrNameLst>
                                      </p:cBhvr>
                                    </p:animMotion>
                                    <p:animEffect transition="in" filter="fade">
                                      <p:cBhvr>
                                        <p:cTn id="16" dur="1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Scale>
                                      <p:cBhvr>
                                        <p:cTn id="21"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xEl>
                                              <p:pRg st="0" end="0"/>
                                            </p:txEl>
                                          </p:spTgt>
                                        </p:tgtEl>
                                        <p:attrNameLst>
                                          <p:attrName>ppt_x</p:attrName>
                                          <p:attrName>ppt_y</p:attrName>
                                        </p:attrNameLst>
                                      </p:cBhvr>
                                    </p:animMotion>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Scale>
                                      <p:cBhvr>
                                        <p:cTn id="28"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
                                            <p:txEl>
                                              <p:pRg st="0" end="0"/>
                                            </p:txEl>
                                          </p:spTgt>
                                        </p:tgtEl>
                                        <p:attrNameLst>
                                          <p:attrName>ppt_x</p:attrName>
                                          <p:attrName>ppt_y</p:attrName>
                                        </p:attrNameLst>
                                      </p:cBhvr>
                                    </p:animMotion>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Scale>
                                      <p:cBhvr>
                                        <p:cTn id="35"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0">
                                            <p:txEl>
                                              <p:pRg st="0" end="0"/>
                                            </p:txEl>
                                          </p:spTgt>
                                        </p:tgtEl>
                                        <p:attrNameLst>
                                          <p:attrName>ppt_x</p:attrName>
                                          <p:attrName>ppt_y</p:attrName>
                                        </p:attrNameLst>
                                      </p:cBhvr>
                                    </p:animMotion>
                                    <p:animEffect transition="in" filter="fade">
                                      <p:cBhvr>
                                        <p:cTn id="3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52"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Scale>
                      <p:cBhvr>
                        <p:cTn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4"/>
                        </p:tgtEl>
                        <p:attrNameLst>
                          <p:attrName>ppt_x</p:attrName>
                          <p:attrName>ppt_y</p:attrName>
                        </p:attrNameLst>
                      </p:cBhvr>
                    </p:animMotion>
                    <p:animEffect transition="in" filter="fade">
                      <p:cBhvr>
                        <p:cTn dur="1000"/>
                        <p:tgtEl>
                          <p:spTgt spid="4"/>
                        </p:tgtEl>
                      </p:cBhvr>
                    </p:animEffect>
                  </p:childTnLst>
                </p:cTn>
              </p:par>
            </p:tnLst>
          </p:tmpl>
        </p:tmplLst>
      </p:bldP>
      <p:bldP spid="6" grpId="0" build="p">
        <p:tmplLst>
          <p:tmpl lvl="1">
            <p:tnLst>
              <p:par>
                <p:cTn presetID="52"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Scale>
                      <p:cBhvr>
                        <p:cTn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6"/>
                        </p:tgtEl>
                        <p:attrNameLst>
                          <p:attrName>ppt_x</p:attrName>
                          <p:attrName>ppt_y</p:attrName>
                        </p:attrNameLst>
                      </p:cBhvr>
                    </p:animMotion>
                    <p:animEffect transition="in" filter="fade">
                      <p:cBhvr>
                        <p:cTn dur="1000"/>
                        <p:tgtEl>
                          <p:spTgt spid="6"/>
                        </p:tgtEl>
                      </p:cBhvr>
                    </p:animEffect>
                  </p:childTnLst>
                </p:cTn>
              </p:par>
            </p:tnLst>
          </p:tmpl>
        </p:tmplLst>
      </p:bldP>
      <p:bldP spid="8" grpId="0" build="p">
        <p:tmplLst>
          <p:tmpl lvl="1">
            <p:tnLst>
              <p:par>
                <p:cTn presetID="52"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Scale>
                      <p:cBhvr>
                        <p:cTn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8"/>
                        </p:tgtEl>
                        <p:attrNameLst>
                          <p:attrName>ppt_x</p:attrName>
                          <p:attrName>ppt_y</p:attrName>
                        </p:attrNameLst>
                      </p:cBhvr>
                    </p:animMotion>
                    <p:animEffect transition="in" filter="fade">
                      <p:cBhvr>
                        <p:cTn dur="1000"/>
                        <p:tgtEl>
                          <p:spTgt spid="8"/>
                        </p:tgtEl>
                      </p:cBhvr>
                    </p:animEffect>
                  </p:childTnLst>
                </p:cTn>
              </p:par>
            </p:tnLst>
          </p:tmpl>
        </p:tmplLst>
      </p:bldP>
      <p:bldP spid="10" grpId="0" build="p">
        <p:tmplLst>
          <p:tmpl lvl="1">
            <p:tnLst>
              <p:par>
                <p:cTn presetID="52"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Scale>
                      <p:cBhvr>
                        <p:cTn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dur="1000" decel="50000" fill="hold">
                          <p:stCondLst>
                            <p:cond delay="0"/>
                          </p:stCondLst>
                        </p:cTn>
                        <p:tgtEl>
                          <p:spTgt spid="10"/>
                        </p:tgtEl>
                        <p:attrNameLst>
                          <p:attrName>ppt_x</p:attrName>
                          <p:attrName>ppt_y</p:attrName>
                        </p:attrNameLst>
                      </p:cBhvr>
                    </p:animMotion>
                    <p:animEffect transition="in" filter="fade">
                      <p:cBhvr>
                        <p:cTn dur="10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st +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646375"/>
            <a:ext cx="10363200" cy="1119796"/>
          </a:xfrm>
          <a:prstGeom prst="rect">
            <a:avLst/>
          </a:prstGeom>
        </p:spPr>
        <p:txBody>
          <a:bodyPr lIns="91429" tIns="45714" rIns="91429" bIns="45714" anchor="b"/>
          <a:lstStyle>
            <a:lvl1pPr algn="l">
              <a:defRPr sz="6000" baseline="0">
                <a:solidFill>
                  <a:schemeClr val="accent2">
                    <a:lumMod val="75000"/>
                  </a:schemeClr>
                </a:solidFill>
              </a:defRPr>
            </a:lvl1pPr>
          </a:lstStyle>
          <a:p>
            <a:r>
              <a:rPr lang="en-US"/>
              <a:t>TITLE GOES HERE</a:t>
            </a:r>
          </a:p>
        </p:txBody>
      </p:sp>
      <p:sp>
        <p:nvSpPr>
          <p:cNvPr id="4" name="Text Placeholder 8"/>
          <p:cNvSpPr>
            <a:spLocks noGrp="1"/>
          </p:cNvSpPr>
          <p:nvPr>
            <p:ph type="body" sz="quarter" idx="10" hasCustomPrompt="1"/>
          </p:nvPr>
        </p:nvSpPr>
        <p:spPr>
          <a:xfrm>
            <a:off x="1231727" y="2330520"/>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1</a:t>
            </a:r>
          </a:p>
        </p:txBody>
      </p:sp>
      <p:sp>
        <p:nvSpPr>
          <p:cNvPr id="5" name="Rectangle 4"/>
          <p:cNvSpPr/>
          <p:nvPr userDrawn="1"/>
        </p:nvSpPr>
        <p:spPr>
          <a:xfrm>
            <a:off x="914400" y="2467628"/>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6" name="Text Placeholder 8"/>
          <p:cNvSpPr>
            <a:spLocks noGrp="1"/>
          </p:cNvSpPr>
          <p:nvPr>
            <p:ph type="body" sz="quarter" idx="11" hasCustomPrompt="1"/>
          </p:nvPr>
        </p:nvSpPr>
        <p:spPr>
          <a:xfrm>
            <a:off x="1231727" y="3063629"/>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2</a:t>
            </a:r>
          </a:p>
        </p:txBody>
      </p:sp>
      <p:sp>
        <p:nvSpPr>
          <p:cNvPr id="7" name="Rectangle 6"/>
          <p:cNvSpPr/>
          <p:nvPr userDrawn="1"/>
        </p:nvSpPr>
        <p:spPr>
          <a:xfrm>
            <a:off x="914400" y="3200737"/>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8" name="Text Placeholder 8"/>
          <p:cNvSpPr>
            <a:spLocks noGrp="1"/>
          </p:cNvSpPr>
          <p:nvPr>
            <p:ph type="body" sz="quarter" idx="12" hasCustomPrompt="1"/>
          </p:nvPr>
        </p:nvSpPr>
        <p:spPr>
          <a:xfrm>
            <a:off x="1231727" y="3796738"/>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3</a:t>
            </a:r>
          </a:p>
        </p:txBody>
      </p:sp>
      <p:sp>
        <p:nvSpPr>
          <p:cNvPr id="9" name="Rectangle 8"/>
          <p:cNvSpPr/>
          <p:nvPr userDrawn="1"/>
        </p:nvSpPr>
        <p:spPr>
          <a:xfrm>
            <a:off x="914400" y="3933846"/>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10" name="Text Placeholder 8"/>
          <p:cNvSpPr>
            <a:spLocks noGrp="1"/>
          </p:cNvSpPr>
          <p:nvPr>
            <p:ph type="body" sz="quarter" idx="13" hasCustomPrompt="1"/>
          </p:nvPr>
        </p:nvSpPr>
        <p:spPr>
          <a:xfrm>
            <a:off x="1231727" y="4529847"/>
            <a:ext cx="4045908" cy="562997"/>
          </a:xfrm>
          <a:prstGeom prst="rect">
            <a:avLst/>
          </a:prstGeom>
        </p:spPr>
        <p:txBody>
          <a:bodyPr lIns="91429" tIns="45714" rIns="91429" bIns="45714"/>
          <a:lstStyle>
            <a:lvl1pPr marL="0" indent="0">
              <a:buNone/>
              <a:defRPr baseline="0">
                <a:solidFill>
                  <a:srgbClr val="1C4358"/>
                </a:solidFill>
              </a:defRPr>
            </a:lvl1pPr>
          </a:lstStyle>
          <a:p>
            <a:pPr lvl="0"/>
            <a:r>
              <a:rPr lang="en-US"/>
              <a:t>List 4</a:t>
            </a:r>
          </a:p>
        </p:txBody>
      </p:sp>
      <p:sp>
        <p:nvSpPr>
          <p:cNvPr id="11" name="Rectangle 10"/>
          <p:cNvSpPr/>
          <p:nvPr userDrawn="1"/>
        </p:nvSpPr>
        <p:spPr>
          <a:xfrm>
            <a:off x="914400" y="4666955"/>
            <a:ext cx="200416" cy="1503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sz="1800"/>
          </a:p>
        </p:txBody>
      </p:sp>
      <p:sp>
        <p:nvSpPr>
          <p:cNvPr id="12" name="Picture Placeholder 11"/>
          <p:cNvSpPr>
            <a:spLocks noGrp="1"/>
          </p:cNvSpPr>
          <p:nvPr>
            <p:ph type="pic" sz="quarter" idx="14" hasCustomPrompt="1"/>
          </p:nvPr>
        </p:nvSpPr>
        <p:spPr>
          <a:xfrm>
            <a:off x="6096000" y="2330450"/>
            <a:ext cx="5181600" cy="2762250"/>
          </a:xfrm>
          <a:prstGeom prst="rect">
            <a:avLst/>
          </a:prstGeom>
        </p:spPr>
        <p:txBody>
          <a:bodyPr lIns="91429" tIns="45714" rIns="91429" bIns="45714"/>
          <a:lstStyle>
            <a:lvl1pPr marL="0" indent="0">
              <a:buNone/>
              <a:defRPr baseline="0"/>
            </a:lvl1pPr>
          </a:lstStyle>
          <a:p>
            <a:r>
              <a:rPr lang="en-US"/>
              <a:t>Image goes here</a:t>
            </a:r>
          </a:p>
        </p:txBody>
      </p:sp>
    </p:spTree>
    <p:extLst>
      <p:ext uri="{BB962C8B-B14F-4D97-AF65-F5344CB8AC3E}">
        <p14:creationId xmlns:p14="http://schemas.microsoft.com/office/powerpoint/2010/main" val="265940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image" Target="../media/image1.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5.xml"/><Relationship Id="rId7" Type="http://schemas.openxmlformats.org/officeDocument/2006/relationships/image" Target="../media/image4.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5.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15182414"/>
      </p:ext>
    </p:extLst>
  </p:cSld>
  <p:clrMap bg1="lt1" tx1="dk1" bg2="lt2" tx2="dk2" accent1="accent1" accent2="accent2" accent3="accent3" accent4="accent4" accent5="accent5" accent6="accent6" hlink="hlink" folHlink="folHlink"/>
  <p:sldLayoutIdLst>
    <p:sldLayoutId id="2147483656" r:id="rId1"/>
    <p:sldLayoutId id="2147483652" r:id="rId2"/>
    <p:sldLayoutId id="2147483651" r:id="rId3"/>
    <p:sldLayoutId id="2147483663" r:id="rId4"/>
    <p:sldLayoutId id="2147483664" r:id="rId5"/>
    <p:sldLayoutId id="2147483653" r:id="rId6"/>
    <p:sldLayoutId id="2147483659" r:id="rId7"/>
    <p:sldLayoutId id="2147483660" r:id="rId8"/>
    <p:sldLayoutId id="2147483654" r:id="rId9"/>
    <p:sldLayoutId id="2147483665" r:id="rId10"/>
    <p:sldLayoutId id="2147483655" r:id="rId11"/>
    <p:sldLayoutId id="2147483662" r:id="rId12"/>
    <p:sldLayoutId id="2147483666" r:id="rId13"/>
  </p:sldLayoutIdLst>
  <p:hf sldNum="0" hdr="0" ftr="0" dt="0"/>
  <p:txStyles>
    <p:titleStyle>
      <a:lvl1pPr algn="l" defTabSz="91429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9" indent="-228573" algn="l" defTabSz="91429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7" indent="-228573" algn="l" defTabSz="91429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13"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9"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06"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53"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99"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46"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726786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hf sldNum="0" hdr="0" ftr="0" dt="0"/>
  <p:txStyles>
    <p:titleStyle>
      <a:lvl1pPr algn="l" defTabSz="91429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3" indent="-228573" algn="l" defTabSz="91429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19" indent="-228573" algn="l" defTabSz="91429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67" indent="-228573" algn="l" defTabSz="91429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13"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59"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06"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53"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99"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46" indent="-228573" algn="l" defTabSz="91429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2/23/2022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extLst>
      <p:ext uri="{BB962C8B-B14F-4D97-AF65-F5344CB8AC3E}">
        <p14:creationId xmlns:p14="http://schemas.microsoft.com/office/powerpoint/2010/main" val="102820472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202438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Lst>
  <p:hf sldNum="0" hdr="0" ftr="0" dt="0"/>
  <p:txStyles>
    <p:titleStyle>
      <a:lvl1pPr algn="l" defTabSz="9141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46" indent="-228546" algn="l" defTabSz="9141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39" indent="-228546" algn="l" defTabSz="9141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33" indent="-228546" algn="l" defTabSz="9141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25"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19"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1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06"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98"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92" indent="-228546" algn="l" defTabSz="9141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609175" y="6318148"/>
            <a:ext cx="351367" cy="262255"/>
          </a:xfrm>
          <a:custGeom>
            <a:avLst/>
            <a:gdLst/>
            <a:ahLst/>
            <a:cxnLst/>
            <a:rect l="l" t="t" r="r" b="b"/>
            <a:pathLst>
              <a:path w="263525" h="262254">
                <a:moveTo>
                  <a:pt x="182920" y="42870"/>
                </a:moveTo>
                <a:lnTo>
                  <a:pt x="80027" y="42870"/>
                </a:lnTo>
                <a:lnTo>
                  <a:pt x="80980" y="41917"/>
                </a:lnTo>
                <a:lnTo>
                  <a:pt x="88602" y="38107"/>
                </a:lnTo>
                <a:lnTo>
                  <a:pt x="93366" y="36201"/>
                </a:lnTo>
                <a:lnTo>
                  <a:pt x="97176" y="34296"/>
                </a:lnTo>
                <a:lnTo>
                  <a:pt x="100987" y="33343"/>
                </a:lnTo>
                <a:lnTo>
                  <a:pt x="105750" y="31438"/>
                </a:lnTo>
                <a:lnTo>
                  <a:pt x="106703" y="28580"/>
                </a:lnTo>
                <a:lnTo>
                  <a:pt x="106703" y="24769"/>
                </a:lnTo>
                <a:lnTo>
                  <a:pt x="107656" y="21911"/>
                </a:lnTo>
                <a:lnTo>
                  <a:pt x="108608" y="17148"/>
                </a:lnTo>
                <a:lnTo>
                  <a:pt x="108608" y="13337"/>
                </a:lnTo>
                <a:lnTo>
                  <a:pt x="109561" y="8574"/>
                </a:lnTo>
                <a:lnTo>
                  <a:pt x="110514" y="2858"/>
                </a:lnTo>
                <a:lnTo>
                  <a:pt x="114325" y="0"/>
                </a:lnTo>
                <a:lnTo>
                  <a:pt x="148622" y="0"/>
                </a:lnTo>
                <a:lnTo>
                  <a:pt x="152433" y="2858"/>
                </a:lnTo>
                <a:lnTo>
                  <a:pt x="153386" y="8574"/>
                </a:lnTo>
                <a:lnTo>
                  <a:pt x="154339" y="16195"/>
                </a:lnTo>
                <a:lnTo>
                  <a:pt x="155291" y="22864"/>
                </a:lnTo>
                <a:lnTo>
                  <a:pt x="157197" y="30485"/>
                </a:lnTo>
                <a:lnTo>
                  <a:pt x="157197" y="31438"/>
                </a:lnTo>
                <a:lnTo>
                  <a:pt x="158150" y="32391"/>
                </a:lnTo>
                <a:lnTo>
                  <a:pt x="159102" y="32391"/>
                </a:lnTo>
                <a:lnTo>
                  <a:pt x="166724" y="34296"/>
                </a:lnTo>
                <a:lnTo>
                  <a:pt x="175299" y="38107"/>
                </a:lnTo>
                <a:lnTo>
                  <a:pt x="181968" y="41917"/>
                </a:lnTo>
                <a:lnTo>
                  <a:pt x="182920" y="42870"/>
                </a:lnTo>
                <a:close/>
              </a:path>
              <a:path w="263525" h="262254">
                <a:moveTo>
                  <a:pt x="56209" y="236263"/>
                </a:moveTo>
                <a:lnTo>
                  <a:pt x="51445" y="236263"/>
                </a:lnTo>
                <a:lnTo>
                  <a:pt x="26675" y="211494"/>
                </a:lnTo>
                <a:lnTo>
                  <a:pt x="26675" y="206730"/>
                </a:lnTo>
                <a:lnTo>
                  <a:pt x="29533" y="202920"/>
                </a:lnTo>
                <a:lnTo>
                  <a:pt x="34296" y="196251"/>
                </a:lnTo>
                <a:lnTo>
                  <a:pt x="38107" y="190535"/>
                </a:lnTo>
                <a:lnTo>
                  <a:pt x="42872" y="184819"/>
                </a:lnTo>
                <a:lnTo>
                  <a:pt x="43824" y="183866"/>
                </a:lnTo>
                <a:lnTo>
                  <a:pt x="43824" y="182913"/>
                </a:lnTo>
                <a:lnTo>
                  <a:pt x="42872" y="181961"/>
                </a:lnTo>
                <a:lnTo>
                  <a:pt x="39060" y="175292"/>
                </a:lnTo>
                <a:lnTo>
                  <a:pt x="35249" y="166718"/>
                </a:lnTo>
                <a:lnTo>
                  <a:pt x="33344" y="159096"/>
                </a:lnTo>
                <a:lnTo>
                  <a:pt x="32391" y="157191"/>
                </a:lnTo>
                <a:lnTo>
                  <a:pt x="31438" y="157191"/>
                </a:lnTo>
                <a:lnTo>
                  <a:pt x="23816" y="156238"/>
                </a:lnTo>
                <a:lnTo>
                  <a:pt x="16195" y="154333"/>
                </a:lnTo>
                <a:lnTo>
                  <a:pt x="2858" y="152428"/>
                </a:lnTo>
                <a:lnTo>
                  <a:pt x="0" y="149570"/>
                </a:lnTo>
                <a:lnTo>
                  <a:pt x="0" y="135280"/>
                </a:lnTo>
                <a:lnTo>
                  <a:pt x="952" y="127658"/>
                </a:lnTo>
                <a:lnTo>
                  <a:pt x="952" y="114321"/>
                </a:lnTo>
                <a:lnTo>
                  <a:pt x="3810" y="110510"/>
                </a:lnTo>
                <a:lnTo>
                  <a:pt x="9526" y="109557"/>
                </a:lnTo>
                <a:lnTo>
                  <a:pt x="16195" y="108605"/>
                </a:lnTo>
                <a:lnTo>
                  <a:pt x="31438" y="106699"/>
                </a:lnTo>
                <a:lnTo>
                  <a:pt x="32391" y="105747"/>
                </a:lnTo>
                <a:lnTo>
                  <a:pt x="32391" y="104794"/>
                </a:lnTo>
                <a:lnTo>
                  <a:pt x="34564" y="98527"/>
                </a:lnTo>
                <a:lnTo>
                  <a:pt x="36916" y="92528"/>
                </a:lnTo>
                <a:lnTo>
                  <a:pt x="39626" y="86708"/>
                </a:lnTo>
                <a:lnTo>
                  <a:pt x="42872" y="80977"/>
                </a:lnTo>
                <a:lnTo>
                  <a:pt x="43824" y="79072"/>
                </a:lnTo>
                <a:lnTo>
                  <a:pt x="42872" y="79072"/>
                </a:lnTo>
                <a:lnTo>
                  <a:pt x="42872" y="78119"/>
                </a:lnTo>
                <a:lnTo>
                  <a:pt x="33344" y="64782"/>
                </a:lnTo>
                <a:lnTo>
                  <a:pt x="29533" y="59065"/>
                </a:lnTo>
                <a:lnTo>
                  <a:pt x="26675" y="55255"/>
                </a:lnTo>
                <a:lnTo>
                  <a:pt x="26675" y="50491"/>
                </a:lnTo>
                <a:lnTo>
                  <a:pt x="29533" y="46681"/>
                </a:lnTo>
                <a:lnTo>
                  <a:pt x="36202" y="40965"/>
                </a:lnTo>
                <a:lnTo>
                  <a:pt x="50494" y="26674"/>
                </a:lnTo>
                <a:lnTo>
                  <a:pt x="55256" y="25722"/>
                </a:lnTo>
                <a:lnTo>
                  <a:pt x="59067" y="28580"/>
                </a:lnTo>
                <a:lnTo>
                  <a:pt x="72405" y="38107"/>
                </a:lnTo>
                <a:lnTo>
                  <a:pt x="78121" y="41917"/>
                </a:lnTo>
                <a:lnTo>
                  <a:pt x="79074" y="42870"/>
                </a:lnTo>
                <a:lnTo>
                  <a:pt x="229286" y="42870"/>
                </a:lnTo>
                <a:lnTo>
                  <a:pt x="232462" y="46681"/>
                </a:lnTo>
                <a:lnTo>
                  <a:pt x="236272" y="50491"/>
                </a:lnTo>
                <a:lnTo>
                  <a:pt x="237225" y="54302"/>
                </a:lnTo>
                <a:lnTo>
                  <a:pt x="233414" y="59065"/>
                </a:lnTo>
                <a:lnTo>
                  <a:pt x="229603" y="64782"/>
                </a:lnTo>
                <a:lnTo>
                  <a:pt x="224840" y="71450"/>
                </a:lnTo>
                <a:lnTo>
                  <a:pt x="221030" y="77166"/>
                </a:lnTo>
                <a:lnTo>
                  <a:pt x="220077" y="78119"/>
                </a:lnTo>
                <a:lnTo>
                  <a:pt x="220189" y="80203"/>
                </a:lnTo>
                <a:lnTo>
                  <a:pt x="134838" y="80203"/>
                </a:lnTo>
                <a:lnTo>
                  <a:pt x="117183" y="81930"/>
                </a:lnTo>
                <a:lnTo>
                  <a:pt x="115277" y="82882"/>
                </a:lnTo>
                <a:lnTo>
                  <a:pt x="114325" y="83835"/>
                </a:lnTo>
                <a:lnTo>
                  <a:pt x="116230" y="85740"/>
                </a:lnTo>
                <a:lnTo>
                  <a:pt x="121232" y="90593"/>
                </a:lnTo>
                <a:lnTo>
                  <a:pt x="131236" y="99941"/>
                </a:lnTo>
                <a:lnTo>
                  <a:pt x="136238" y="104794"/>
                </a:lnTo>
                <a:lnTo>
                  <a:pt x="141953" y="111463"/>
                </a:lnTo>
                <a:lnTo>
                  <a:pt x="141953" y="116226"/>
                </a:lnTo>
                <a:lnTo>
                  <a:pt x="84791" y="116226"/>
                </a:lnTo>
                <a:lnTo>
                  <a:pt x="84791" y="117179"/>
                </a:lnTo>
                <a:lnTo>
                  <a:pt x="83838" y="117179"/>
                </a:lnTo>
                <a:lnTo>
                  <a:pt x="83790" y="119084"/>
                </a:lnTo>
                <a:lnTo>
                  <a:pt x="83153" y="131722"/>
                </a:lnTo>
                <a:lnTo>
                  <a:pt x="107522" y="170350"/>
                </a:lnTo>
                <a:lnTo>
                  <a:pt x="133380" y="176245"/>
                </a:lnTo>
                <a:lnTo>
                  <a:pt x="140048" y="176245"/>
                </a:lnTo>
                <a:lnTo>
                  <a:pt x="145764" y="177197"/>
                </a:lnTo>
                <a:lnTo>
                  <a:pt x="151481" y="181008"/>
                </a:lnTo>
                <a:lnTo>
                  <a:pt x="152433" y="181961"/>
                </a:lnTo>
                <a:lnTo>
                  <a:pt x="154339" y="182913"/>
                </a:lnTo>
                <a:lnTo>
                  <a:pt x="163137" y="191726"/>
                </a:lnTo>
                <a:lnTo>
                  <a:pt x="170893" y="199585"/>
                </a:lnTo>
                <a:lnTo>
                  <a:pt x="178470" y="207445"/>
                </a:lnTo>
                <a:lnTo>
                  <a:pt x="185778" y="215304"/>
                </a:lnTo>
                <a:lnTo>
                  <a:pt x="186731" y="215304"/>
                </a:lnTo>
                <a:lnTo>
                  <a:pt x="187684" y="216257"/>
                </a:lnTo>
                <a:lnTo>
                  <a:pt x="181968" y="219115"/>
                </a:lnTo>
                <a:lnTo>
                  <a:pt x="80027" y="219115"/>
                </a:lnTo>
                <a:lnTo>
                  <a:pt x="79074" y="220068"/>
                </a:lnTo>
                <a:lnTo>
                  <a:pt x="73358" y="223878"/>
                </a:lnTo>
                <a:lnTo>
                  <a:pt x="66689" y="228642"/>
                </a:lnTo>
                <a:lnTo>
                  <a:pt x="60972" y="232453"/>
                </a:lnTo>
                <a:lnTo>
                  <a:pt x="56209" y="236263"/>
                </a:lnTo>
                <a:close/>
              </a:path>
              <a:path w="263525" h="262254">
                <a:moveTo>
                  <a:pt x="229286" y="42870"/>
                </a:moveTo>
                <a:lnTo>
                  <a:pt x="183873" y="42870"/>
                </a:lnTo>
                <a:lnTo>
                  <a:pt x="184826" y="41917"/>
                </a:lnTo>
                <a:lnTo>
                  <a:pt x="190542" y="38107"/>
                </a:lnTo>
                <a:lnTo>
                  <a:pt x="197211" y="33343"/>
                </a:lnTo>
                <a:lnTo>
                  <a:pt x="202927" y="29532"/>
                </a:lnTo>
                <a:lnTo>
                  <a:pt x="207691" y="25722"/>
                </a:lnTo>
                <a:lnTo>
                  <a:pt x="212454" y="26674"/>
                </a:lnTo>
                <a:lnTo>
                  <a:pt x="221982" y="36201"/>
                </a:lnTo>
                <a:lnTo>
                  <a:pt x="227698" y="40965"/>
                </a:lnTo>
                <a:lnTo>
                  <a:pt x="229286" y="42870"/>
                </a:lnTo>
                <a:close/>
              </a:path>
              <a:path w="263525" h="262254">
                <a:moveTo>
                  <a:pt x="216266" y="185771"/>
                </a:moveTo>
                <a:lnTo>
                  <a:pt x="208317" y="177837"/>
                </a:lnTo>
                <a:lnTo>
                  <a:pt x="201498" y="171124"/>
                </a:lnTo>
                <a:lnTo>
                  <a:pt x="194680" y="164589"/>
                </a:lnTo>
                <a:lnTo>
                  <a:pt x="187684" y="158144"/>
                </a:lnTo>
                <a:lnTo>
                  <a:pt x="183397" y="152383"/>
                </a:lnTo>
                <a:lnTo>
                  <a:pt x="180539" y="146354"/>
                </a:lnTo>
                <a:lnTo>
                  <a:pt x="179217" y="140281"/>
                </a:lnTo>
                <a:lnTo>
                  <a:pt x="179198" y="131722"/>
                </a:lnTo>
                <a:lnTo>
                  <a:pt x="180062" y="124800"/>
                </a:lnTo>
                <a:lnTo>
                  <a:pt x="178158" y="116226"/>
                </a:lnTo>
                <a:lnTo>
                  <a:pt x="175299" y="108605"/>
                </a:lnTo>
                <a:lnTo>
                  <a:pt x="165147" y="94255"/>
                </a:lnTo>
                <a:lnTo>
                  <a:pt x="151243" y="84550"/>
                </a:lnTo>
                <a:lnTo>
                  <a:pt x="134838" y="80203"/>
                </a:lnTo>
                <a:lnTo>
                  <a:pt x="220189" y="80203"/>
                </a:lnTo>
                <a:lnTo>
                  <a:pt x="224840" y="87646"/>
                </a:lnTo>
                <a:lnTo>
                  <a:pt x="230556" y="102889"/>
                </a:lnTo>
                <a:lnTo>
                  <a:pt x="230556" y="104794"/>
                </a:lnTo>
                <a:lnTo>
                  <a:pt x="232462" y="104794"/>
                </a:lnTo>
                <a:lnTo>
                  <a:pt x="239131" y="106699"/>
                </a:lnTo>
                <a:lnTo>
                  <a:pt x="246752" y="107652"/>
                </a:lnTo>
                <a:lnTo>
                  <a:pt x="260091" y="109557"/>
                </a:lnTo>
                <a:lnTo>
                  <a:pt x="261997" y="113368"/>
                </a:lnTo>
                <a:lnTo>
                  <a:pt x="262949" y="119084"/>
                </a:lnTo>
                <a:lnTo>
                  <a:pt x="262949" y="142901"/>
                </a:lnTo>
                <a:lnTo>
                  <a:pt x="261997" y="147664"/>
                </a:lnTo>
                <a:lnTo>
                  <a:pt x="259139" y="151475"/>
                </a:lnTo>
                <a:lnTo>
                  <a:pt x="254374" y="152428"/>
                </a:lnTo>
                <a:lnTo>
                  <a:pt x="246752" y="153380"/>
                </a:lnTo>
                <a:lnTo>
                  <a:pt x="239131" y="155286"/>
                </a:lnTo>
                <a:lnTo>
                  <a:pt x="232462" y="156238"/>
                </a:lnTo>
                <a:lnTo>
                  <a:pt x="230556" y="156238"/>
                </a:lnTo>
                <a:lnTo>
                  <a:pt x="230556" y="157191"/>
                </a:lnTo>
                <a:lnTo>
                  <a:pt x="229603" y="158144"/>
                </a:lnTo>
                <a:lnTo>
                  <a:pt x="227251" y="165274"/>
                </a:lnTo>
                <a:lnTo>
                  <a:pt x="224364" y="172315"/>
                </a:lnTo>
                <a:lnTo>
                  <a:pt x="220761" y="179177"/>
                </a:lnTo>
                <a:lnTo>
                  <a:pt x="216266" y="185771"/>
                </a:lnTo>
                <a:close/>
              </a:path>
              <a:path w="263525" h="262254">
                <a:moveTo>
                  <a:pt x="116707" y="140281"/>
                </a:moveTo>
                <a:lnTo>
                  <a:pt x="111050" y="139031"/>
                </a:lnTo>
                <a:lnTo>
                  <a:pt x="105750" y="135280"/>
                </a:lnTo>
                <a:lnTo>
                  <a:pt x="101448" y="130844"/>
                </a:lnTo>
                <a:lnTo>
                  <a:pt x="97057" y="126229"/>
                </a:lnTo>
                <a:lnTo>
                  <a:pt x="92487" y="121615"/>
                </a:lnTo>
                <a:lnTo>
                  <a:pt x="87649" y="117179"/>
                </a:lnTo>
                <a:lnTo>
                  <a:pt x="86697" y="116226"/>
                </a:lnTo>
                <a:lnTo>
                  <a:pt x="141953" y="116226"/>
                </a:lnTo>
                <a:lnTo>
                  <a:pt x="141953" y="120989"/>
                </a:lnTo>
                <a:lnTo>
                  <a:pt x="127664" y="135280"/>
                </a:lnTo>
                <a:lnTo>
                  <a:pt x="122364" y="139031"/>
                </a:lnTo>
                <a:lnTo>
                  <a:pt x="116707" y="140281"/>
                </a:lnTo>
                <a:close/>
              </a:path>
              <a:path w="263525" h="262254">
                <a:moveTo>
                  <a:pt x="149575" y="261986"/>
                </a:moveTo>
                <a:lnTo>
                  <a:pt x="114325" y="261986"/>
                </a:lnTo>
                <a:lnTo>
                  <a:pt x="111466" y="259128"/>
                </a:lnTo>
                <a:lnTo>
                  <a:pt x="109561" y="245790"/>
                </a:lnTo>
                <a:lnTo>
                  <a:pt x="107656" y="238169"/>
                </a:lnTo>
                <a:lnTo>
                  <a:pt x="106703" y="231500"/>
                </a:lnTo>
                <a:lnTo>
                  <a:pt x="106703" y="229595"/>
                </a:lnTo>
                <a:lnTo>
                  <a:pt x="104797" y="229595"/>
                </a:lnTo>
                <a:lnTo>
                  <a:pt x="92889" y="225188"/>
                </a:lnTo>
                <a:lnTo>
                  <a:pt x="86845" y="222762"/>
                </a:lnTo>
                <a:lnTo>
                  <a:pt x="80980" y="220068"/>
                </a:lnTo>
                <a:lnTo>
                  <a:pt x="80027" y="219115"/>
                </a:lnTo>
                <a:lnTo>
                  <a:pt x="181968" y="219115"/>
                </a:lnTo>
                <a:lnTo>
                  <a:pt x="177205" y="222926"/>
                </a:lnTo>
                <a:lnTo>
                  <a:pt x="171489" y="224831"/>
                </a:lnTo>
                <a:lnTo>
                  <a:pt x="167677" y="225784"/>
                </a:lnTo>
                <a:lnTo>
                  <a:pt x="162913" y="227689"/>
                </a:lnTo>
                <a:lnTo>
                  <a:pt x="159102" y="228642"/>
                </a:lnTo>
                <a:lnTo>
                  <a:pt x="158150" y="229595"/>
                </a:lnTo>
                <a:lnTo>
                  <a:pt x="158150" y="230547"/>
                </a:lnTo>
                <a:lnTo>
                  <a:pt x="156244" y="238169"/>
                </a:lnTo>
                <a:lnTo>
                  <a:pt x="155291" y="245790"/>
                </a:lnTo>
                <a:lnTo>
                  <a:pt x="154339" y="252459"/>
                </a:lnTo>
                <a:lnTo>
                  <a:pt x="153386" y="258175"/>
                </a:lnTo>
                <a:lnTo>
                  <a:pt x="149575" y="261986"/>
                </a:lnTo>
                <a:close/>
              </a:path>
            </a:pathLst>
          </a:custGeom>
          <a:solidFill>
            <a:srgbClr val="AC292E"/>
          </a:solidFill>
        </p:spPr>
        <p:txBody>
          <a:bodyPr wrap="square" lIns="0" tIns="0" rIns="0" bIns="0" rtlCol="0"/>
          <a:lstStyle/>
          <a:p>
            <a:endParaRPr sz="1800"/>
          </a:p>
        </p:txBody>
      </p:sp>
      <p:sp>
        <p:nvSpPr>
          <p:cNvPr id="17" name="bg object 17"/>
          <p:cNvSpPr/>
          <p:nvPr/>
        </p:nvSpPr>
        <p:spPr>
          <a:xfrm>
            <a:off x="0" y="6022822"/>
            <a:ext cx="12192000" cy="835660"/>
          </a:xfrm>
          <a:custGeom>
            <a:avLst/>
            <a:gdLst/>
            <a:ahLst/>
            <a:cxnLst/>
            <a:rect l="l" t="t" r="r" b="b"/>
            <a:pathLst>
              <a:path w="9144000" h="835659">
                <a:moveTo>
                  <a:pt x="7866583" y="0"/>
                </a:moveTo>
                <a:lnTo>
                  <a:pt x="0" y="0"/>
                </a:lnTo>
                <a:lnTo>
                  <a:pt x="0" y="835177"/>
                </a:lnTo>
                <a:lnTo>
                  <a:pt x="7866583" y="835177"/>
                </a:lnTo>
                <a:lnTo>
                  <a:pt x="7866583" y="0"/>
                </a:lnTo>
                <a:close/>
              </a:path>
              <a:path w="9144000" h="835659">
                <a:moveTo>
                  <a:pt x="9143987" y="140665"/>
                </a:moveTo>
                <a:lnTo>
                  <a:pt x="9104351" y="101079"/>
                </a:lnTo>
                <a:lnTo>
                  <a:pt x="9061869" y="68986"/>
                </a:lnTo>
                <a:lnTo>
                  <a:pt x="9015984" y="42557"/>
                </a:lnTo>
                <a:lnTo>
                  <a:pt x="8966352" y="22161"/>
                </a:lnTo>
                <a:lnTo>
                  <a:pt x="8913660" y="8039"/>
                </a:lnTo>
                <a:lnTo>
                  <a:pt x="8858961" y="889"/>
                </a:lnTo>
                <a:lnTo>
                  <a:pt x="8830729" y="0"/>
                </a:lnTo>
                <a:lnTo>
                  <a:pt x="8787701" y="1993"/>
                </a:lnTo>
                <a:lnTo>
                  <a:pt x="8745931" y="8102"/>
                </a:lnTo>
                <a:lnTo>
                  <a:pt x="8705596" y="18491"/>
                </a:lnTo>
                <a:lnTo>
                  <a:pt x="8666861" y="33350"/>
                </a:lnTo>
                <a:lnTo>
                  <a:pt x="8629523" y="51371"/>
                </a:lnTo>
                <a:lnTo>
                  <a:pt x="8594687" y="72529"/>
                </a:lnTo>
                <a:lnTo>
                  <a:pt x="8562353" y="96710"/>
                </a:lnTo>
                <a:lnTo>
                  <a:pt x="8532520" y="123850"/>
                </a:lnTo>
                <a:lnTo>
                  <a:pt x="8503107" y="157670"/>
                </a:lnTo>
                <a:lnTo>
                  <a:pt x="8478495" y="192519"/>
                </a:lnTo>
                <a:lnTo>
                  <a:pt x="8471510" y="181965"/>
                </a:lnTo>
                <a:lnTo>
                  <a:pt x="8433206" y="134213"/>
                </a:lnTo>
                <a:lnTo>
                  <a:pt x="8413470" y="116192"/>
                </a:lnTo>
                <a:lnTo>
                  <a:pt x="8412480" y="115277"/>
                </a:lnTo>
                <a:lnTo>
                  <a:pt x="8412480" y="115430"/>
                </a:lnTo>
                <a:lnTo>
                  <a:pt x="8396287" y="102895"/>
                </a:lnTo>
                <a:lnTo>
                  <a:pt x="8377021" y="89865"/>
                </a:lnTo>
                <a:lnTo>
                  <a:pt x="8367712" y="84086"/>
                </a:lnTo>
                <a:lnTo>
                  <a:pt x="8367712" y="422986"/>
                </a:lnTo>
                <a:lnTo>
                  <a:pt x="8366646" y="451358"/>
                </a:lnTo>
                <a:lnTo>
                  <a:pt x="8358467" y="502031"/>
                </a:lnTo>
                <a:lnTo>
                  <a:pt x="8342249" y="544525"/>
                </a:lnTo>
                <a:lnTo>
                  <a:pt x="8315871" y="580644"/>
                </a:lnTo>
                <a:lnTo>
                  <a:pt x="8279993" y="609955"/>
                </a:lnTo>
                <a:lnTo>
                  <a:pt x="8234261" y="632815"/>
                </a:lnTo>
                <a:lnTo>
                  <a:pt x="8177784" y="649414"/>
                </a:lnTo>
                <a:lnTo>
                  <a:pt x="8109852" y="660463"/>
                </a:lnTo>
                <a:lnTo>
                  <a:pt x="8071409" y="664019"/>
                </a:lnTo>
                <a:lnTo>
                  <a:pt x="8071409" y="181965"/>
                </a:lnTo>
                <a:lnTo>
                  <a:pt x="8141322" y="187439"/>
                </a:lnTo>
                <a:lnTo>
                  <a:pt x="8201939" y="197205"/>
                </a:lnTo>
                <a:lnTo>
                  <a:pt x="8253146" y="213639"/>
                </a:lnTo>
                <a:lnTo>
                  <a:pt x="8294344" y="237223"/>
                </a:lnTo>
                <a:lnTo>
                  <a:pt x="8326983" y="269494"/>
                </a:lnTo>
                <a:lnTo>
                  <a:pt x="8349602" y="309626"/>
                </a:lnTo>
                <a:lnTo>
                  <a:pt x="8363305" y="360591"/>
                </a:lnTo>
                <a:lnTo>
                  <a:pt x="8367712" y="422986"/>
                </a:lnTo>
                <a:lnTo>
                  <a:pt x="8367712" y="84086"/>
                </a:lnTo>
                <a:lnTo>
                  <a:pt x="8321027" y="58115"/>
                </a:lnTo>
                <a:lnTo>
                  <a:pt x="8278508" y="42519"/>
                </a:lnTo>
                <a:lnTo>
                  <a:pt x="8235277" y="30492"/>
                </a:lnTo>
                <a:lnTo>
                  <a:pt x="8191449" y="21920"/>
                </a:lnTo>
                <a:lnTo>
                  <a:pt x="8125803" y="13830"/>
                </a:lnTo>
                <a:lnTo>
                  <a:pt x="8083588" y="11239"/>
                </a:lnTo>
                <a:lnTo>
                  <a:pt x="8062836" y="10477"/>
                </a:lnTo>
                <a:lnTo>
                  <a:pt x="7901826" y="10477"/>
                </a:lnTo>
                <a:lnTo>
                  <a:pt x="7901826" y="835482"/>
                </a:lnTo>
                <a:lnTo>
                  <a:pt x="7985671" y="835482"/>
                </a:lnTo>
                <a:lnTo>
                  <a:pt x="8074266" y="833589"/>
                </a:lnTo>
                <a:lnTo>
                  <a:pt x="8130121" y="829424"/>
                </a:lnTo>
                <a:lnTo>
                  <a:pt x="8189544" y="820254"/>
                </a:lnTo>
                <a:lnTo>
                  <a:pt x="8250999" y="805370"/>
                </a:lnTo>
                <a:lnTo>
                  <a:pt x="8312455" y="784059"/>
                </a:lnTo>
                <a:lnTo>
                  <a:pt x="8371878" y="753694"/>
                </a:lnTo>
                <a:lnTo>
                  <a:pt x="8424875" y="712609"/>
                </a:lnTo>
                <a:lnTo>
                  <a:pt x="8467585" y="664019"/>
                </a:lnTo>
                <a:lnTo>
                  <a:pt x="8470011" y="660920"/>
                </a:lnTo>
                <a:lnTo>
                  <a:pt x="8476793" y="650024"/>
                </a:lnTo>
                <a:lnTo>
                  <a:pt x="8488045" y="667054"/>
                </a:lnTo>
                <a:lnTo>
                  <a:pt x="8501799" y="685927"/>
                </a:lnTo>
                <a:lnTo>
                  <a:pt x="8532520" y="721182"/>
                </a:lnTo>
                <a:lnTo>
                  <a:pt x="8562353" y="748334"/>
                </a:lnTo>
                <a:lnTo>
                  <a:pt x="8594687" y="772617"/>
                </a:lnTo>
                <a:lnTo>
                  <a:pt x="8629523" y="794054"/>
                </a:lnTo>
                <a:lnTo>
                  <a:pt x="8666861" y="812634"/>
                </a:lnTo>
                <a:lnTo>
                  <a:pt x="8705596" y="827087"/>
                </a:lnTo>
                <a:lnTo>
                  <a:pt x="8736889" y="835177"/>
                </a:lnTo>
                <a:lnTo>
                  <a:pt x="8925395" y="835177"/>
                </a:lnTo>
                <a:lnTo>
                  <a:pt x="8966352" y="823683"/>
                </a:lnTo>
                <a:lnTo>
                  <a:pt x="9015984" y="803021"/>
                </a:lnTo>
                <a:lnTo>
                  <a:pt x="9061869" y="776998"/>
                </a:lnTo>
                <a:lnTo>
                  <a:pt x="9104351" y="744905"/>
                </a:lnTo>
                <a:lnTo>
                  <a:pt x="9134170" y="716775"/>
                </a:lnTo>
                <a:lnTo>
                  <a:pt x="9143987" y="706132"/>
                </a:lnTo>
                <a:lnTo>
                  <a:pt x="9143987" y="705726"/>
                </a:lnTo>
                <a:lnTo>
                  <a:pt x="9120772" y="678853"/>
                </a:lnTo>
                <a:lnTo>
                  <a:pt x="9120429" y="678459"/>
                </a:lnTo>
                <a:lnTo>
                  <a:pt x="9010790" y="551599"/>
                </a:lnTo>
                <a:lnTo>
                  <a:pt x="9006027" y="550646"/>
                </a:lnTo>
                <a:lnTo>
                  <a:pt x="9003170" y="550646"/>
                </a:lnTo>
                <a:lnTo>
                  <a:pt x="8999360" y="555409"/>
                </a:lnTo>
                <a:lnTo>
                  <a:pt x="8992603" y="563245"/>
                </a:lnTo>
                <a:lnTo>
                  <a:pt x="8985301" y="570890"/>
                </a:lnTo>
                <a:lnTo>
                  <a:pt x="8977655" y="578192"/>
                </a:lnTo>
                <a:lnTo>
                  <a:pt x="8969819" y="584949"/>
                </a:lnTo>
                <a:lnTo>
                  <a:pt x="8966009" y="588759"/>
                </a:lnTo>
                <a:lnTo>
                  <a:pt x="8965057" y="594474"/>
                </a:lnTo>
                <a:lnTo>
                  <a:pt x="8967914" y="599236"/>
                </a:lnTo>
                <a:lnTo>
                  <a:pt x="8970772" y="604951"/>
                </a:lnTo>
                <a:lnTo>
                  <a:pt x="8974582" y="611619"/>
                </a:lnTo>
                <a:lnTo>
                  <a:pt x="8977439" y="618286"/>
                </a:lnTo>
                <a:lnTo>
                  <a:pt x="8980056" y="629183"/>
                </a:lnTo>
                <a:lnTo>
                  <a:pt x="8978278" y="639724"/>
                </a:lnTo>
                <a:lnTo>
                  <a:pt x="8972753" y="648830"/>
                </a:lnTo>
                <a:lnTo>
                  <a:pt x="8964104" y="655447"/>
                </a:lnTo>
                <a:lnTo>
                  <a:pt x="8914562" y="676402"/>
                </a:lnTo>
                <a:lnTo>
                  <a:pt x="8904237" y="678459"/>
                </a:lnTo>
                <a:lnTo>
                  <a:pt x="8894089" y="676402"/>
                </a:lnTo>
                <a:lnTo>
                  <a:pt x="8885377" y="670788"/>
                </a:lnTo>
                <a:lnTo>
                  <a:pt x="8879319" y="662114"/>
                </a:lnTo>
                <a:lnTo>
                  <a:pt x="8876462" y="654494"/>
                </a:lnTo>
                <a:lnTo>
                  <a:pt x="8872652" y="646874"/>
                </a:lnTo>
                <a:lnTo>
                  <a:pt x="8869794" y="639241"/>
                </a:lnTo>
                <a:lnTo>
                  <a:pt x="8867889" y="635431"/>
                </a:lnTo>
                <a:lnTo>
                  <a:pt x="8865337" y="633526"/>
                </a:lnTo>
                <a:lnTo>
                  <a:pt x="8864067" y="632574"/>
                </a:lnTo>
                <a:lnTo>
                  <a:pt x="8858352" y="632574"/>
                </a:lnTo>
                <a:lnTo>
                  <a:pt x="8848192" y="633133"/>
                </a:lnTo>
                <a:lnTo>
                  <a:pt x="8837752" y="633412"/>
                </a:lnTo>
                <a:lnTo>
                  <a:pt x="8816442" y="633526"/>
                </a:lnTo>
                <a:lnTo>
                  <a:pt x="8808809" y="632574"/>
                </a:lnTo>
                <a:lnTo>
                  <a:pt x="8805951" y="635431"/>
                </a:lnTo>
                <a:lnTo>
                  <a:pt x="8804046" y="641146"/>
                </a:lnTo>
                <a:lnTo>
                  <a:pt x="8801189" y="647827"/>
                </a:lnTo>
                <a:lnTo>
                  <a:pt x="8798331" y="655447"/>
                </a:lnTo>
                <a:lnTo>
                  <a:pt x="8795474" y="662114"/>
                </a:lnTo>
                <a:lnTo>
                  <a:pt x="8789581" y="670775"/>
                </a:lnTo>
                <a:lnTo>
                  <a:pt x="8781072" y="676516"/>
                </a:lnTo>
                <a:lnTo>
                  <a:pt x="8770963" y="678853"/>
                </a:lnTo>
                <a:lnTo>
                  <a:pt x="8760231" y="677354"/>
                </a:lnTo>
                <a:lnTo>
                  <a:pt x="8712594" y="657352"/>
                </a:lnTo>
                <a:lnTo>
                  <a:pt x="8703373" y="651459"/>
                </a:lnTo>
                <a:lnTo>
                  <a:pt x="8700821" y="647827"/>
                </a:lnTo>
                <a:lnTo>
                  <a:pt x="8697468" y="643064"/>
                </a:lnTo>
                <a:lnTo>
                  <a:pt x="8695372" y="633526"/>
                </a:lnTo>
                <a:lnTo>
                  <a:pt x="8695334" y="633133"/>
                </a:lnTo>
                <a:lnTo>
                  <a:pt x="8697341" y="623049"/>
                </a:lnTo>
                <a:lnTo>
                  <a:pt x="8700211" y="617334"/>
                </a:lnTo>
                <a:lnTo>
                  <a:pt x="8702116" y="611619"/>
                </a:lnTo>
                <a:lnTo>
                  <a:pt x="8704974" y="605904"/>
                </a:lnTo>
                <a:lnTo>
                  <a:pt x="8707285" y="599401"/>
                </a:lnTo>
                <a:lnTo>
                  <a:pt x="8707107" y="593877"/>
                </a:lnTo>
                <a:lnTo>
                  <a:pt x="8704428" y="588886"/>
                </a:lnTo>
                <a:lnTo>
                  <a:pt x="8699246" y="583996"/>
                </a:lnTo>
                <a:lnTo>
                  <a:pt x="8692274" y="577951"/>
                </a:lnTo>
                <a:lnTo>
                  <a:pt x="8685555" y="571373"/>
                </a:lnTo>
                <a:lnTo>
                  <a:pt x="8681441" y="566991"/>
                </a:lnTo>
                <a:lnTo>
                  <a:pt x="8679028" y="564438"/>
                </a:lnTo>
                <a:lnTo>
                  <a:pt x="8672576" y="557314"/>
                </a:lnTo>
                <a:lnTo>
                  <a:pt x="8669718" y="554456"/>
                </a:lnTo>
                <a:lnTo>
                  <a:pt x="8664956" y="553504"/>
                </a:lnTo>
                <a:lnTo>
                  <a:pt x="8660193" y="555409"/>
                </a:lnTo>
                <a:lnTo>
                  <a:pt x="8646858" y="561124"/>
                </a:lnTo>
                <a:lnTo>
                  <a:pt x="8639226" y="564934"/>
                </a:lnTo>
                <a:lnTo>
                  <a:pt x="8628901" y="566991"/>
                </a:lnTo>
                <a:lnTo>
                  <a:pt x="8584933" y="503961"/>
                </a:lnTo>
                <a:lnTo>
                  <a:pt x="8582736" y="493229"/>
                </a:lnTo>
                <a:lnTo>
                  <a:pt x="8584565" y="483133"/>
                </a:lnTo>
                <a:lnTo>
                  <a:pt x="8590153" y="474624"/>
                </a:lnTo>
                <a:lnTo>
                  <a:pt x="8599221" y="468718"/>
                </a:lnTo>
                <a:lnTo>
                  <a:pt x="8623986" y="457288"/>
                </a:lnTo>
                <a:lnTo>
                  <a:pt x="8624545" y="442061"/>
                </a:lnTo>
                <a:lnTo>
                  <a:pt x="8624824" y="427634"/>
                </a:lnTo>
                <a:lnTo>
                  <a:pt x="8624938" y="397268"/>
                </a:lnTo>
                <a:lnTo>
                  <a:pt x="8621128" y="394411"/>
                </a:lnTo>
                <a:lnTo>
                  <a:pt x="8618271" y="393458"/>
                </a:lnTo>
                <a:lnTo>
                  <a:pt x="8611603" y="389648"/>
                </a:lnTo>
                <a:lnTo>
                  <a:pt x="8579066" y="359410"/>
                </a:lnTo>
                <a:lnTo>
                  <a:pt x="8581111" y="348678"/>
                </a:lnTo>
                <a:lnTo>
                  <a:pt x="8600173" y="301053"/>
                </a:lnTo>
                <a:lnTo>
                  <a:pt x="8606231" y="291973"/>
                </a:lnTo>
                <a:lnTo>
                  <a:pt x="8615058" y="286283"/>
                </a:lnTo>
                <a:lnTo>
                  <a:pt x="8625497" y="284162"/>
                </a:lnTo>
                <a:lnTo>
                  <a:pt x="8636368" y="285800"/>
                </a:lnTo>
                <a:lnTo>
                  <a:pt x="8642083" y="288658"/>
                </a:lnTo>
                <a:lnTo>
                  <a:pt x="8662098" y="297230"/>
                </a:lnTo>
                <a:lnTo>
                  <a:pt x="8665908" y="297230"/>
                </a:lnTo>
                <a:lnTo>
                  <a:pt x="8670671" y="290563"/>
                </a:lnTo>
                <a:lnTo>
                  <a:pt x="8676399" y="284162"/>
                </a:lnTo>
                <a:lnTo>
                  <a:pt x="8678862" y="281419"/>
                </a:lnTo>
                <a:lnTo>
                  <a:pt x="8687587" y="272351"/>
                </a:lnTo>
                <a:lnTo>
                  <a:pt x="8696668" y="263105"/>
                </a:lnTo>
                <a:lnTo>
                  <a:pt x="8705926" y="253415"/>
                </a:lnTo>
                <a:lnTo>
                  <a:pt x="8694483" y="227685"/>
                </a:lnTo>
                <a:lnTo>
                  <a:pt x="8691753" y="217208"/>
                </a:lnTo>
                <a:lnTo>
                  <a:pt x="8693302" y="206730"/>
                </a:lnTo>
                <a:lnTo>
                  <a:pt x="8756421" y="171488"/>
                </a:lnTo>
                <a:lnTo>
                  <a:pt x="8766746" y="168897"/>
                </a:lnTo>
                <a:lnTo>
                  <a:pt x="8776894" y="170764"/>
                </a:lnTo>
                <a:lnTo>
                  <a:pt x="8785619" y="176568"/>
                </a:lnTo>
                <a:lnTo>
                  <a:pt x="8791664" y="185775"/>
                </a:lnTo>
                <a:lnTo>
                  <a:pt x="8800236" y="205778"/>
                </a:lnTo>
                <a:lnTo>
                  <a:pt x="8802141" y="210540"/>
                </a:lnTo>
                <a:lnTo>
                  <a:pt x="8806904" y="213398"/>
                </a:lnTo>
                <a:lnTo>
                  <a:pt x="8811679" y="213398"/>
                </a:lnTo>
                <a:lnTo>
                  <a:pt x="8822385" y="212852"/>
                </a:lnTo>
                <a:lnTo>
                  <a:pt x="8833104" y="212572"/>
                </a:lnTo>
                <a:lnTo>
                  <a:pt x="8854542" y="212445"/>
                </a:lnTo>
                <a:lnTo>
                  <a:pt x="8862162" y="213398"/>
                </a:lnTo>
                <a:lnTo>
                  <a:pt x="8863114" y="212445"/>
                </a:lnTo>
                <a:lnTo>
                  <a:pt x="8864067" y="211493"/>
                </a:lnTo>
                <a:lnTo>
                  <a:pt x="8866937" y="205778"/>
                </a:lnTo>
                <a:lnTo>
                  <a:pt x="8869794" y="198158"/>
                </a:lnTo>
                <a:lnTo>
                  <a:pt x="8871699" y="190538"/>
                </a:lnTo>
                <a:lnTo>
                  <a:pt x="8875509" y="183870"/>
                </a:lnTo>
                <a:lnTo>
                  <a:pt x="8881415" y="174650"/>
                </a:lnTo>
                <a:lnTo>
                  <a:pt x="8889695" y="168897"/>
                </a:lnTo>
                <a:lnTo>
                  <a:pt x="8889911" y="168744"/>
                </a:lnTo>
                <a:lnTo>
                  <a:pt x="8900020" y="166585"/>
                </a:lnTo>
                <a:lnTo>
                  <a:pt x="8910752" y="168630"/>
                </a:lnTo>
                <a:lnTo>
                  <a:pt x="8958389" y="187680"/>
                </a:lnTo>
                <a:lnTo>
                  <a:pt x="8967051" y="193725"/>
                </a:lnTo>
                <a:lnTo>
                  <a:pt x="8972677" y="202450"/>
                </a:lnTo>
                <a:lnTo>
                  <a:pt x="8974709" y="212445"/>
                </a:lnTo>
                <a:lnTo>
                  <a:pt x="8974684" y="212852"/>
                </a:lnTo>
                <a:lnTo>
                  <a:pt x="8972677" y="222923"/>
                </a:lnTo>
                <a:lnTo>
                  <a:pt x="8970772" y="229590"/>
                </a:lnTo>
                <a:lnTo>
                  <a:pt x="8967914" y="236270"/>
                </a:lnTo>
                <a:lnTo>
                  <a:pt x="8964104" y="242938"/>
                </a:lnTo>
                <a:lnTo>
                  <a:pt x="8962199" y="248653"/>
                </a:lnTo>
                <a:lnTo>
                  <a:pt x="8963152" y="255320"/>
                </a:lnTo>
                <a:lnTo>
                  <a:pt x="8967914" y="259130"/>
                </a:lnTo>
                <a:lnTo>
                  <a:pt x="8977071" y="267322"/>
                </a:lnTo>
                <a:lnTo>
                  <a:pt x="8986139" y="276034"/>
                </a:lnTo>
                <a:lnTo>
                  <a:pt x="8995385" y="285115"/>
                </a:lnTo>
                <a:lnTo>
                  <a:pt x="9005075" y="294373"/>
                </a:lnTo>
                <a:lnTo>
                  <a:pt x="9011742" y="291515"/>
                </a:lnTo>
                <a:lnTo>
                  <a:pt x="9123159" y="166585"/>
                </a:lnTo>
                <a:lnTo>
                  <a:pt x="9143987" y="143217"/>
                </a:lnTo>
                <a:lnTo>
                  <a:pt x="9143987" y="140665"/>
                </a:lnTo>
                <a:close/>
              </a:path>
            </a:pathLst>
          </a:custGeom>
          <a:solidFill>
            <a:srgbClr val="224768"/>
          </a:solidFill>
        </p:spPr>
        <p:txBody>
          <a:bodyPr wrap="square" lIns="0" tIns="0" rIns="0" bIns="0" rtlCol="0"/>
          <a:lstStyle/>
          <a:p>
            <a:endParaRPr sz="1800"/>
          </a:p>
        </p:txBody>
      </p:sp>
      <p:sp>
        <p:nvSpPr>
          <p:cNvPr id="18" name="bg object 18"/>
          <p:cNvSpPr/>
          <p:nvPr/>
        </p:nvSpPr>
        <p:spPr>
          <a:xfrm>
            <a:off x="5525752" y="6335307"/>
            <a:ext cx="882227" cy="330835"/>
          </a:xfrm>
          <a:custGeom>
            <a:avLst/>
            <a:gdLst/>
            <a:ahLst/>
            <a:cxnLst/>
            <a:rect l="l" t="t" r="r" b="b"/>
            <a:pathLst>
              <a:path w="661670" h="330834">
                <a:moveTo>
                  <a:pt x="661187" y="198158"/>
                </a:moveTo>
                <a:lnTo>
                  <a:pt x="0" y="198158"/>
                </a:lnTo>
                <a:lnTo>
                  <a:pt x="0" y="330581"/>
                </a:lnTo>
                <a:lnTo>
                  <a:pt x="661187" y="330581"/>
                </a:lnTo>
                <a:lnTo>
                  <a:pt x="661187" y="198158"/>
                </a:lnTo>
                <a:close/>
              </a:path>
              <a:path w="661670" h="330834">
                <a:moveTo>
                  <a:pt x="661187" y="0"/>
                </a:moveTo>
                <a:lnTo>
                  <a:pt x="0" y="0"/>
                </a:lnTo>
                <a:lnTo>
                  <a:pt x="0" y="132422"/>
                </a:lnTo>
                <a:lnTo>
                  <a:pt x="661187" y="132422"/>
                </a:lnTo>
                <a:lnTo>
                  <a:pt x="661187" y="0"/>
                </a:lnTo>
                <a:close/>
              </a:path>
            </a:pathLst>
          </a:custGeom>
          <a:solidFill>
            <a:srgbClr val="FDFDFD"/>
          </a:solidFill>
        </p:spPr>
        <p:txBody>
          <a:bodyPr wrap="square" lIns="0" tIns="0" rIns="0" bIns="0" rtlCol="0"/>
          <a:lstStyle/>
          <a:p>
            <a:endParaRPr sz="1800"/>
          </a:p>
        </p:txBody>
      </p:sp>
      <p:pic>
        <p:nvPicPr>
          <p:cNvPr id="19" name="bg object 19"/>
          <p:cNvPicPr/>
          <p:nvPr/>
        </p:nvPicPr>
        <p:blipFill>
          <a:blip r:embed="rId7" cstate="print"/>
          <a:stretch>
            <a:fillRect/>
          </a:stretch>
        </p:blipFill>
        <p:spPr>
          <a:xfrm>
            <a:off x="5623572" y="6170488"/>
            <a:ext cx="158785" cy="118131"/>
          </a:xfrm>
          <a:prstGeom prst="rect">
            <a:avLst/>
          </a:prstGeom>
        </p:spPr>
      </p:pic>
      <p:pic>
        <p:nvPicPr>
          <p:cNvPr id="20" name="bg object 20"/>
          <p:cNvPicPr/>
          <p:nvPr/>
        </p:nvPicPr>
        <p:blipFill>
          <a:blip r:embed="rId8" cstate="print"/>
          <a:stretch>
            <a:fillRect/>
          </a:stretch>
        </p:blipFill>
        <p:spPr>
          <a:xfrm>
            <a:off x="5887790" y="6171441"/>
            <a:ext cx="158785" cy="117179"/>
          </a:xfrm>
          <a:prstGeom prst="rect">
            <a:avLst/>
          </a:prstGeom>
        </p:spPr>
      </p:pic>
      <p:pic>
        <p:nvPicPr>
          <p:cNvPr id="21" name="bg object 21"/>
          <p:cNvPicPr/>
          <p:nvPr/>
        </p:nvPicPr>
        <p:blipFill>
          <a:blip r:embed="rId9" cstate="print"/>
          <a:stretch>
            <a:fillRect/>
          </a:stretch>
        </p:blipFill>
        <p:spPr>
          <a:xfrm>
            <a:off x="6149471" y="6171442"/>
            <a:ext cx="163867" cy="117179"/>
          </a:xfrm>
          <a:prstGeom prst="rect">
            <a:avLst/>
          </a:prstGeom>
        </p:spPr>
      </p:pic>
      <p:sp>
        <p:nvSpPr>
          <p:cNvPr id="2" name="Holder 2"/>
          <p:cNvSpPr>
            <a:spLocks noGrp="1"/>
          </p:cNvSpPr>
          <p:nvPr>
            <p:ph type="title"/>
          </p:nvPr>
        </p:nvSpPr>
        <p:spPr>
          <a:xfrm>
            <a:off x="2303105" y="106509"/>
            <a:ext cx="7585791" cy="574040"/>
          </a:xfrm>
          <a:prstGeom prst="rect">
            <a:avLst/>
          </a:prstGeom>
        </p:spPr>
        <p:txBody>
          <a:bodyPr wrap="square" lIns="0" tIns="0" rIns="0" bIns="0">
            <a:spAutoFit/>
          </a:bodyPr>
          <a:lstStyle>
            <a:lvl1pPr>
              <a:defRPr sz="3600" b="1" i="0">
                <a:solidFill>
                  <a:srgbClr val="AD3430"/>
                </a:solidFill>
                <a:latin typeface="Calibri"/>
                <a:cs typeface="Calibri"/>
              </a:defRPr>
            </a:lvl1pPr>
          </a:lstStyle>
          <a:p>
            <a:endParaRPr/>
          </a:p>
        </p:txBody>
      </p:sp>
      <p:sp>
        <p:nvSpPr>
          <p:cNvPr id="3" name="Holder 3"/>
          <p:cNvSpPr>
            <a:spLocks noGrp="1"/>
          </p:cNvSpPr>
          <p:nvPr>
            <p:ph type="body" idx="1"/>
          </p:nvPr>
        </p:nvSpPr>
        <p:spPr>
          <a:xfrm>
            <a:off x="714571" y="1142645"/>
            <a:ext cx="10762856"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2/23/2022</a:t>
            </a:fld>
            <a:endParaRPr lang="en-US"/>
          </a:p>
        </p:txBody>
      </p:sp>
      <p:sp>
        <p:nvSpPr>
          <p:cNvPr id="6" name="Holder 6"/>
          <p:cNvSpPr>
            <a:spLocks noGrp="1"/>
          </p:cNvSpPr>
          <p:nvPr>
            <p:ph type="sldNum" sz="quarter" idx="7"/>
          </p:nvPr>
        </p:nvSpPr>
        <p:spPr>
          <a:xfrm>
            <a:off x="9917068" y="6410484"/>
            <a:ext cx="273472" cy="464871"/>
          </a:xfrm>
          <a:prstGeom prst="rect">
            <a:avLst/>
          </a:prstGeom>
        </p:spPr>
        <p:txBody>
          <a:bodyPr wrap="square" lIns="0" tIns="0" rIns="0" bIns="0">
            <a:spAutoFit/>
          </a:bodyPr>
          <a:lstStyle>
            <a:lvl1pPr>
              <a:defRPr sz="1800" b="0" i="0">
                <a:solidFill>
                  <a:schemeClr val="bg1"/>
                </a:solidFill>
                <a:latin typeface="Calibri"/>
                <a:cs typeface="Calibri"/>
              </a:defRPr>
            </a:lvl1pPr>
          </a:lstStyle>
          <a:p>
            <a:pPr marL="38100">
              <a:lnSpc>
                <a:spcPts val="1810"/>
              </a:lnSpc>
            </a:pPr>
            <a:fld id="{81D60167-4931-47E6-BA6A-407CBD079E47}" type="slidenum">
              <a:rPr lang="en-US" smtClean="0"/>
              <a:pPr marL="38100">
                <a:lnSpc>
                  <a:spcPts val="1810"/>
                </a:lnSpc>
              </a:pPr>
              <a:t>‹#›</a:t>
            </a:fld>
            <a:endParaRPr lang="en-US"/>
          </a:p>
        </p:txBody>
      </p:sp>
    </p:spTree>
    <p:extLst>
      <p:ext uri="{BB962C8B-B14F-4D97-AF65-F5344CB8AC3E}">
        <p14:creationId xmlns:p14="http://schemas.microsoft.com/office/powerpoint/2010/main" val="75641192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62024" y="1504336"/>
            <a:ext cx="8652294" cy="3093545"/>
          </a:xfrm>
        </p:spPr>
        <p:txBody>
          <a:bodyPr lIns="91429" tIns="45714" rIns="91429" bIns="45714" anchor="t"/>
          <a:lstStyle/>
          <a:p>
            <a:r>
              <a:rPr lang="en-US" sz="3600" b="1">
                <a:solidFill>
                  <a:srgbClr val="AE3431"/>
                </a:solidFill>
                <a:latin typeface="Calibri"/>
                <a:cs typeface="Times New Roman"/>
              </a:rPr>
              <a:t>WORKFORCE INVESTMENT COUNCIL</a:t>
            </a:r>
            <a:r>
              <a:rPr lang="en-US" sz="3600" b="1">
                <a:solidFill>
                  <a:srgbClr val="AE3431"/>
                </a:solidFill>
                <a:latin typeface="Century Gothic"/>
                <a:cs typeface="Times New Roman"/>
              </a:rPr>
              <a:t> </a:t>
            </a:r>
            <a:endParaRPr lang="en-US" sz="3600" b="1">
              <a:solidFill>
                <a:srgbClr val="AE3431"/>
              </a:solidFill>
              <a:latin typeface="Century Gothic" panose="020B0502020202020204" pitchFamily="34" charset="0"/>
              <a:cs typeface="Times New Roman" panose="02020603050405020304" pitchFamily="18" charset="0"/>
            </a:endParaRPr>
          </a:p>
          <a:p>
            <a:endParaRPr lang="en-US" sz="3600" b="1">
              <a:solidFill>
                <a:srgbClr val="AE3431"/>
              </a:solidFill>
              <a:latin typeface="Calibri" panose="020F0502020204030204" pitchFamily="34" charset="0"/>
              <a:cs typeface="Times New Roman" panose="02020603050405020304" pitchFamily="18" charset="0"/>
            </a:endParaRPr>
          </a:p>
          <a:p>
            <a:r>
              <a:rPr lang="en-US" sz="3600" b="1">
                <a:latin typeface="Calibri"/>
                <a:cs typeface="Times New Roman"/>
              </a:rPr>
              <a:t>QUARTERLY BOARD MEETING</a:t>
            </a:r>
          </a:p>
          <a:p>
            <a:endParaRPr lang="en-US"/>
          </a:p>
        </p:txBody>
      </p:sp>
      <p:sp>
        <p:nvSpPr>
          <p:cNvPr id="2" name="TextBox 1">
            <a:extLst>
              <a:ext uri="{FF2B5EF4-FFF2-40B4-BE49-F238E27FC236}">
                <a16:creationId xmlns:a16="http://schemas.microsoft.com/office/drawing/2014/main" id="{39B34F3A-B3B1-4DE8-BB87-65EEFB872613}"/>
              </a:ext>
            </a:extLst>
          </p:cNvPr>
          <p:cNvSpPr txBox="1"/>
          <p:nvPr/>
        </p:nvSpPr>
        <p:spPr>
          <a:xfrm>
            <a:off x="3436620" y="3695700"/>
            <a:ext cx="4720590" cy="646331"/>
          </a:xfrm>
          <a:prstGeom prst="rect">
            <a:avLst/>
          </a:prstGeom>
          <a:noFill/>
        </p:spPr>
        <p:txBody>
          <a:bodyPr wrap="square" lIns="91440" tIns="45720" rIns="91440" bIns="45720" rtlCol="0" anchor="t">
            <a:spAutoFit/>
          </a:bodyPr>
          <a:lstStyle/>
          <a:p>
            <a:pPr algn="ctr"/>
            <a:r>
              <a:rPr lang="en-US" sz="3600" b="1">
                <a:solidFill>
                  <a:schemeClr val="bg1">
                    <a:lumMod val="95000"/>
                  </a:schemeClr>
                </a:solidFill>
                <a:latin typeface="Calibri"/>
                <a:cs typeface="Calibri"/>
              </a:rPr>
              <a:t>February 16, 2022</a:t>
            </a:r>
          </a:p>
        </p:txBody>
      </p:sp>
    </p:spTree>
    <p:extLst>
      <p:ext uri="{BB962C8B-B14F-4D97-AF65-F5344CB8AC3E}">
        <p14:creationId xmlns:p14="http://schemas.microsoft.com/office/powerpoint/2010/main" val="206374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910"/>
            <a:ext cx="12192000" cy="468655"/>
          </a:xfrm>
        </p:spPr>
        <p:txBody>
          <a:bodyPr lIns="91429" tIns="45714" rIns="91429" bIns="45714" anchor="t"/>
          <a:lstStyle/>
          <a:p>
            <a:pPr algn="ctr"/>
            <a:r>
              <a:rPr lang="en-US" sz="3200" b="1" dirty="0">
                <a:solidFill>
                  <a:srgbClr val="AE3431"/>
                </a:solidFill>
                <a:latin typeface="Calibri"/>
                <a:cs typeface="Times New Roman"/>
              </a:rPr>
              <a:t>FY22 RECOVERY INVESTMENTS</a:t>
            </a:r>
          </a:p>
        </p:txBody>
      </p:sp>
      <p:sp>
        <p:nvSpPr>
          <p:cNvPr id="5" name="Slide Number Placeholder 3">
            <a:extLst>
              <a:ext uri="{FF2B5EF4-FFF2-40B4-BE49-F238E27FC236}">
                <a16:creationId xmlns:a16="http://schemas.microsoft.com/office/drawing/2014/main" id="{E24330F2-AE4D-4ABD-BECE-F9C4B37BB1D0}"/>
              </a:ext>
            </a:extLst>
          </p:cNvPr>
          <p:cNvSpPr txBox="1">
            <a:spLocks/>
          </p:cNvSpPr>
          <p:nvPr/>
        </p:nvSpPr>
        <p:spPr>
          <a:xfrm>
            <a:off x="8908472" y="6335560"/>
            <a:ext cx="2133600" cy="365125"/>
          </a:xfrm>
          <a:prstGeom prst="rect">
            <a:avLst/>
          </a:prstGeom>
        </p:spPr>
        <p:txBody>
          <a:bodyPr lIns="91429" tIns="45714" rIns="91429" bIns="4571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A2E5DB-F748-9742-AE6F-372B4FED7432}" type="slidenum">
              <a:rPr lang="en-US">
                <a:solidFill>
                  <a:prstClr val="white"/>
                </a:solidFill>
              </a:rPr>
              <a:pPr/>
              <a:t>10</a:t>
            </a:fld>
            <a:endParaRPr lang="en-US">
              <a:solidFill>
                <a:prstClr val="white"/>
              </a:solidFill>
            </a:endParaRPr>
          </a:p>
        </p:txBody>
      </p:sp>
      <p:sp>
        <p:nvSpPr>
          <p:cNvPr id="3" name="TextBox 2">
            <a:extLst>
              <a:ext uri="{FF2B5EF4-FFF2-40B4-BE49-F238E27FC236}">
                <a16:creationId xmlns:a16="http://schemas.microsoft.com/office/drawing/2014/main" id="{9AAFD942-3BF0-46AE-91E5-810EAF108EBB}"/>
              </a:ext>
            </a:extLst>
          </p:cNvPr>
          <p:cNvSpPr txBox="1"/>
          <p:nvPr/>
        </p:nvSpPr>
        <p:spPr>
          <a:xfrm>
            <a:off x="406400" y="1189567"/>
            <a:ext cx="11495616"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201F1E"/>
                </a:solidFill>
                <a:latin typeface="Georgia"/>
              </a:rPr>
              <a:t>Guidance from the Board of Ethics and Government Accountability (BEGA):</a:t>
            </a:r>
          </a:p>
          <a:p>
            <a:endParaRPr lang="en-US" sz="2000" dirty="0">
              <a:solidFill>
                <a:srgbClr val="201F1E"/>
              </a:solidFill>
              <a:latin typeface="Georgia"/>
            </a:endParaRPr>
          </a:p>
          <a:p>
            <a:pPr marL="342900" indent="-342900">
              <a:buFont typeface="Arial"/>
              <a:buChar char="•"/>
            </a:pPr>
            <a:r>
              <a:rPr lang="en-US" sz="1900" dirty="0">
                <a:solidFill>
                  <a:srgbClr val="201F1E"/>
                </a:solidFill>
                <a:latin typeface="Georgia"/>
              </a:rPr>
              <a:t>Companies and organizations of WIC Board members can apply for grants but that the individual WIC board members should not be involved in the application process. </a:t>
            </a:r>
            <a:endParaRPr lang="en-US" sz="1900">
              <a:solidFill>
                <a:srgbClr val="000000"/>
              </a:solidFill>
              <a:latin typeface="Avenir Next"/>
            </a:endParaRPr>
          </a:p>
          <a:p>
            <a:pPr marL="342900" indent="-342900">
              <a:buFont typeface="Arial"/>
              <a:buChar char="•"/>
            </a:pPr>
            <a:endParaRPr lang="en-US" sz="1900" dirty="0">
              <a:solidFill>
                <a:srgbClr val="201F1E"/>
              </a:solidFill>
              <a:latin typeface="Georgia"/>
            </a:endParaRPr>
          </a:p>
          <a:p>
            <a:pPr marL="342900" indent="-342900">
              <a:buFont typeface="Arial"/>
              <a:buChar char="•"/>
            </a:pPr>
            <a:r>
              <a:rPr lang="en-US" sz="1900" dirty="0">
                <a:solidFill>
                  <a:srgbClr val="201F1E"/>
                </a:solidFill>
                <a:latin typeface="Georgia"/>
              </a:rPr>
              <a:t>If a company that is also the employer of a WIC board member would like to apply for grants, they should have someone from the company other than the WIC board member apply. Where that is not possible a third-party representative (i.e., an attorney) should be brought in to handle grant matters on behalf of the WIC board member or company. </a:t>
            </a:r>
            <a:endParaRPr lang="en-US" sz="1900">
              <a:solidFill>
                <a:srgbClr val="000000"/>
              </a:solidFill>
              <a:latin typeface="Avenir Next"/>
            </a:endParaRPr>
          </a:p>
          <a:p>
            <a:pPr marL="342900" indent="-342900">
              <a:buFont typeface="Arial"/>
              <a:buChar char="•"/>
            </a:pPr>
            <a:endParaRPr lang="en-US" sz="1900" dirty="0">
              <a:solidFill>
                <a:srgbClr val="201F1E"/>
              </a:solidFill>
              <a:latin typeface="Georgia"/>
            </a:endParaRPr>
          </a:p>
          <a:p>
            <a:pPr marL="342900" indent="-342900">
              <a:buFont typeface="Arial"/>
              <a:buChar char="•"/>
            </a:pPr>
            <a:r>
              <a:rPr lang="en-US" sz="1900" dirty="0">
                <a:solidFill>
                  <a:srgbClr val="201F1E"/>
                </a:solidFill>
                <a:latin typeface="Georgia"/>
              </a:rPr>
              <a:t>WIC board members, whose companies are applying, should not sign grant documents and submit them to your office, be involved in votes or meetings regarding the grants process, etc.</a:t>
            </a:r>
            <a:endParaRPr lang="en-US" sz="1900"/>
          </a:p>
          <a:p>
            <a:pPr marL="342900" indent="-342900">
              <a:buFont typeface="Arial"/>
              <a:buChar char="•"/>
            </a:pPr>
            <a:endParaRPr lang="en-US" sz="1900" dirty="0">
              <a:solidFill>
                <a:srgbClr val="201F1E"/>
              </a:solidFill>
              <a:latin typeface="Georgia"/>
            </a:endParaRPr>
          </a:p>
          <a:p>
            <a:pPr marL="342900" indent="-342900">
              <a:buFont typeface="Arial"/>
              <a:buChar char="•"/>
            </a:pPr>
            <a:r>
              <a:rPr lang="en-US" sz="1900" dirty="0">
                <a:solidFill>
                  <a:srgbClr val="201F1E"/>
                </a:solidFill>
                <a:latin typeface="Georgia"/>
              </a:rPr>
              <a:t>WIC has put in place an impartial evaluative process for considering grants—WIC staff are not involved in scoring grant applications to ensure review of applications is impartial and lacks preferential treatment. </a:t>
            </a:r>
          </a:p>
        </p:txBody>
      </p:sp>
    </p:spTree>
    <p:extLst>
      <p:ext uri="{BB962C8B-B14F-4D97-AF65-F5344CB8AC3E}">
        <p14:creationId xmlns:p14="http://schemas.microsoft.com/office/powerpoint/2010/main" val="181527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910"/>
            <a:ext cx="12192000" cy="468655"/>
          </a:xfrm>
        </p:spPr>
        <p:txBody>
          <a:bodyPr lIns="91429" tIns="45714" rIns="91429" bIns="45714" anchor="t"/>
          <a:lstStyle/>
          <a:p>
            <a:pPr algn="ctr"/>
            <a:r>
              <a:rPr lang="en-US" sz="3200" b="1">
                <a:solidFill>
                  <a:srgbClr val="AE3431"/>
                </a:solidFill>
                <a:latin typeface="Calibri"/>
                <a:cs typeface="Times New Roman"/>
              </a:rPr>
              <a:t>US DEPARTMENT OF LABOR MONITORING</a:t>
            </a:r>
          </a:p>
        </p:txBody>
      </p:sp>
      <p:sp>
        <p:nvSpPr>
          <p:cNvPr id="5" name="Slide Number Placeholder 3">
            <a:extLst>
              <a:ext uri="{FF2B5EF4-FFF2-40B4-BE49-F238E27FC236}">
                <a16:creationId xmlns:a16="http://schemas.microsoft.com/office/drawing/2014/main" id="{E24330F2-AE4D-4ABD-BECE-F9C4B37BB1D0}"/>
              </a:ext>
            </a:extLst>
          </p:cNvPr>
          <p:cNvSpPr txBox="1">
            <a:spLocks/>
          </p:cNvSpPr>
          <p:nvPr/>
        </p:nvSpPr>
        <p:spPr>
          <a:xfrm>
            <a:off x="8908472" y="6335560"/>
            <a:ext cx="2133600" cy="365125"/>
          </a:xfrm>
          <a:prstGeom prst="rect">
            <a:avLst/>
          </a:prstGeom>
        </p:spPr>
        <p:txBody>
          <a:bodyPr lIns="91429" tIns="45714" rIns="91429" bIns="4571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A2E5DB-F748-9742-AE6F-372B4FED7432}" type="slidenum">
              <a:rPr lang="en-US">
                <a:solidFill>
                  <a:prstClr val="white"/>
                </a:solidFill>
              </a:rPr>
              <a:pPr/>
              <a:t>11</a:t>
            </a:fld>
            <a:endParaRPr lang="en-US">
              <a:solidFill>
                <a:prstClr val="white"/>
              </a:solidFill>
            </a:endParaRPr>
          </a:p>
        </p:txBody>
      </p:sp>
      <p:graphicFrame>
        <p:nvGraphicFramePr>
          <p:cNvPr id="4" name="Table 3">
            <a:extLst>
              <a:ext uri="{FF2B5EF4-FFF2-40B4-BE49-F238E27FC236}">
                <a16:creationId xmlns:a16="http://schemas.microsoft.com/office/drawing/2014/main" id="{D2B70D2A-A78B-499B-9962-07EBED22F074}"/>
              </a:ext>
            </a:extLst>
          </p:cNvPr>
          <p:cNvGraphicFramePr>
            <a:graphicFrameLocks noGrp="1"/>
          </p:cNvGraphicFramePr>
          <p:nvPr>
            <p:extLst>
              <p:ext uri="{D42A27DB-BD31-4B8C-83A1-F6EECF244321}">
                <p14:modId xmlns:p14="http://schemas.microsoft.com/office/powerpoint/2010/main" val="1934303939"/>
              </p:ext>
            </p:extLst>
          </p:nvPr>
        </p:nvGraphicFramePr>
        <p:xfrm>
          <a:off x="222250" y="845344"/>
          <a:ext cx="11538293" cy="5137665"/>
        </p:xfrm>
        <a:graphic>
          <a:graphicData uri="http://schemas.openxmlformats.org/drawingml/2006/table">
            <a:tbl>
              <a:tblPr firstRow="1" bandRow="1">
                <a:tableStyleId>{5940675A-B579-460E-94D1-54222C63F5DA}</a:tableStyleId>
              </a:tblPr>
              <a:tblGrid>
                <a:gridCol w="2127249">
                  <a:extLst>
                    <a:ext uri="{9D8B030D-6E8A-4147-A177-3AD203B41FA5}">
                      <a16:colId xmlns:a16="http://schemas.microsoft.com/office/drawing/2014/main" val="4211854277"/>
                    </a:ext>
                  </a:extLst>
                </a:gridCol>
                <a:gridCol w="2421061">
                  <a:extLst>
                    <a:ext uri="{9D8B030D-6E8A-4147-A177-3AD203B41FA5}">
                      <a16:colId xmlns:a16="http://schemas.microsoft.com/office/drawing/2014/main" val="1905032947"/>
                    </a:ext>
                  </a:extLst>
                </a:gridCol>
                <a:gridCol w="3329824">
                  <a:extLst>
                    <a:ext uri="{9D8B030D-6E8A-4147-A177-3AD203B41FA5}">
                      <a16:colId xmlns:a16="http://schemas.microsoft.com/office/drawing/2014/main" val="3096075398"/>
                    </a:ext>
                  </a:extLst>
                </a:gridCol>
                <a:gridCol w="3660159">
                  <a:extLst>
                    <a:ext uri="{9D8B030D-6E8A-4147-A177-3AD203B41FA5}">
                      <a16:colId xmlns:a16="http://schemas.microsoft.com/office/drawing/2014/main" val="3872328189"/>
                    </a:ext>
                  </a:extLst>
                </a:gridCol>
              </a:tblGrid>
              <a:tr h="291345">
                <a:tc>
                  <a:txBody>
                    <a:bodyPr/>
                    <a:lstStyle/>
                    <a:p>
                      <a:pPr marL="0" marR="0" algn="ctr">
                        <a:spcBef>
                          <a:spcPts val="0"/>
                        </a:spcBef>
                        <a:spcAft>
                          <a:spcPts val="0"/>
                        </a:spcAft>
                      </a:pPr>
                      <a:r>
                        <a:rPr lang="en-US" sz="1800" b="1" dirty="0">
                          <a:effectLst/>
                          <a:latin typeface="Calibri"/>
                        </a:rPr>
                        <a:t>Finding </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800" b="1" dirty="0">
                          <a:effectLst/>
                          <a:latin typeface="Calibri"/>
                        </a:rPr>
                        <a:t>Details </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800" b="1" dirty="0">
                          <a:effectLst/>
                          <a:latin typeface="Calibri"/>
                        </a:rPr>
                        <a:t> Response </a:t>
                      </a:r>
                    </a:p>
                  </a:txBody>
                  <a:tcPr marL="68580" marR="68580" marT="0" marB="0">
                    <a:solidFill>
                      <a:schemeClr val="accent1">
                        <a:lumMod val="40000"/>
                        <a:lumOff val="60000"/>
                      </a:schemeClr>
                    </a:solidFill>
                  </a:tcPr>
                </a:tc>
                <a:tc>
                  <a:txBody>
                    <a:bodyPr/>
                    <a:lstStyle/>
                    <a:p>
                      <a:pPr marL="0" marR="0" algn="ctr">
                        <a:spcBef>
                          <a:spcPts val="0"/>
                        </a:spcBef>
                        <a:spcAft>
                          <a:spcPts val="0"/>
                        </a:spcAft>
                      </a:pPr>
                      <a:r>
                        <a:rPr lang="en-US" sz="1800" b="1" dirty="0">
                          <a:effectLst/>
                          <a:latin typeface="Calibri"/>
                        </a:rPr>
                        <a:t>“So What” </a:t>
                      </a:r>
                    </a:p>
                  </a:txBody>
                  <a:tcPr marL="68580" marR="68580" marT="0" marB="0">
                    <a:solidFill>
                      <a:schemeClr val="accent1">
                        <a:lumMod val="40000"/>
                        <a:lumOff val="60000"/>
                      </a:schemeClr>
                    </a:solidFill>
                  </a:tcPr>
                </a:tc>
                <a:extLst>
                  <a:ext uri="{0D108BD9-81ED-4DB2-BD59-A6C34878D82A}">
                    <a16:rowId xmlns:a16="http://schemas.microsoft.com/office/drawing/2014/main" val="1790499657"/>
                  </a:ext>
                </a:extLst>
              </a:tr>
              <a:tr h="2103120">
                <a:tc>
                  <a:txBody>
                    <a:bodyPr/>
                    <a:lstStyle/>
                    <a:p>
                      <a:pPr marL="0" marR="0">
                        <a:spcBef>
                          <a:spcPts val="0"/>
                        </a:spcBef>
                        <a:spcAft>
                          <a:spcPts val="0"/>
                        </a:spcAft>
                      </a:pPr>
                      <a:r>
                        <a:rPr lang="en-US" sz="1500" dirty="0">
                          <a:effectLst/>
                          <a:latin typeface="Calibri"/>
                        </a:rPr>
                        <a:t>WIC is not conducting  oversight in line with its policies</a:t>
                      </a:r>
                    </a:p>
                  </a:txBody>
                  <a:tcPr marL="68580" marR="68580" marT="0" marB="0"/>
                </a:tc>
                <a:tc>
                  <a:txBody>
                    <a:bodyPr/>
                    <a:lstStyle/>
                    <a:p>
                      <a:pPr marL="0" marR="0">
                        <a:spcBef>
                          <a:spcPts val="0"/>
                        </a:spcBef>
                        <a:spcAft>
                          <a:spcPts val="0"/>
                        </a:spcAft>
                      </a:pPr>
                      <a:r>
                        <a:rPr lang="en-US" sz="1500" dirty="0">
                          <a:effectLst/>
                          <a:latin typeface="Calibri"/>
                        </a:rPr>
                        <a:t>WIC Policy Manual states that DOES will submit to WIC quarterly info about services and fiscal reporting on the WIOA grant. </a:t>
                      </a:r>
                    </a:p>
                  </a:txBody>
                  <a:tcPr marL="68580" marR="68580" marT="0" marB="0"/>
                </a:tc>
                <a:tc>
                  <a:txBody>
                    <a:bodyPr/>
                    <a:lstStyle/>
                    <a:p>
                      <a:pPr marL="0" marR="0">
                        <a:spcBef>
                          <a:spcPts val="0"/>
                        </a:spcBef>
                        <a:spcAft>
                          <a:spcPts val="0"/>
                        </a:spcAft>
                      </a:pPr>
                      <a:r>
                        <a:rPr lang="en-US" sz="1500" i="1" dirty="0">
                          <a:effectLst/>
                          <a:latin typeface="Calibri"/>
                        </a:rPr>
                        <a:t>Addressed  </a:t>
                      </a:r>
                    </a:p>
                    <a:p>
                      <a:pPr marL="0" marR="0">
                        <a:spcBef>
                          <a:spcPts val="0"/>
                        </a:spcBef>
                        <a:spcAft>
                          <a:spcPts val="0"/>
                        </a:spcAft>
                      </a:pPr>
                      <a:endParaRPr lang="en-US" sz="1500" dirty="0">
                        <a:effectLst/>
                        <a:latin typeface="Calibri"/>
                      </a:endParaRPr>
                    </a:p>
                    <a:p>
                      <a:pPr marL="0" marR="0">
                        <a:spcBef>
                          <a:spcPts val="0"/>
                        </a:spcBef>
                        <a:spcAft>
                          <a:spcPts val="0"/>
                        </a:spcAft>
                      </a:pPr>
                      <a:r>
                        <a:rPr lang="en-US" sz="1500" dirty="0">
                          <a:effectLst/>
                          <a:latin typeface="Calibri"/>
                        </a:rPr>
                        <a:t>In addition to WIOA reporting monthly on services that DOES provides (above and beyond what's in our policy), DOES will provide to WIC the quarterly fiscal report on the WIOA grant that they also submit to DOL. WIC will update our Policy Manual to reflect this update. </a:t>
                      </a:r>
                    </a:p>
                  </a:txBody>
                  <a:tcPr marL="68580" marR="68580" marT="0" marB="0"/>
                </a:tc>
                <a:tc>
                  <a:txBody>
                    <a:bodyPr/>
                    <a:lstStyle/>
                    <a:p>
                      <a:pPr marL="0" marR="0">
                        <a:spcBef>
                          <a:spcPts val="0"/>
                        </a:spcBef>
                        <a:spcAft>
                          <a:spcPts val="0"/>
                        </a:spcAft>
                      </a:pPr>
                      <a:r>
                        <a:rPr lang="en-US" sz="1500" dirty="0">
                          <a:effectLst/>
                          <a:latin typeface="Calibri"/>
                        </a:rPr>
                        <a:t>This is an opportunity for WIC to receive additional information that we haven’t previously received; enables WIC to play its role as advisor to the system. </a:t>
                      </a:r>
                    </a:p>
                    <a:p>
                      <a:pPr marL="0" marR="0">
                        <a:spcBef>
                          <a:spcPts val="0"/>
                        </a:spcBef>
                        <a:spcAft>
                          <a:spcPts val="0"/>
                        </a:spcAft>
                      </a:pPr>
                      <a:endParaRPr lang="en-US" sz="1500" dirty="0">
                        <a:effectLst/>
                        <a:latin typeface="Calibri"/>
                      </a:endParaRPr>
                    </a:p>
                    <a:p>
                      <a:pPr marL="0" marR="0">
                        <a:spcBef>
                          <a:spcPts val="0"/>
                        </a:spcBef>
                        <a:spcAft>
                          <a:spcPts val="0"/>
                        </a:spcAft>
                      </a:pPr>
                      <a:endParaRPr lang="en-US" sz="1500" dirty="0">
                        <a:effectLst/>
                        <a:latin typeface="Calibri"/>
                      </a:endParaRPr>
                    </a:p>
                  </a:txBody>
                  <a:tcPr marL="68580" marR="68580" marT="0" marB="0"/>
                </a:tc>
                <a:extLst>
                  <a:ext uri="{0D108BD9-81ED-4DB2-BD59-A6C34878D82A}">
                    <a16:rowId xmlns:a16="http://schemas.microsoft.com/office/drawing/2014/main" val="3107707528"/>
                  </a:ext>
                </a:extLst>
              </a:tr>
              <a:tr h="1463039">
                <a:tc>
                  <a:txBody>
                    <a:bodyPr/>
                    <a:lstStyle/>
                    <a:p>
                      <a:pPr marL="0" marR="0">
                        <a:spcBef>
                          <a:spcPts val="0"/>
                        </a:spcBef>
                        <a:spcAft>
                          <a:spcPts val="0"/>
                        </a:spcAft>
                      </a:pPr>
                      <a:r>
                        <a:rPr lang="en-US" sz="1500" dirty="0">
                          <a:effectLst/>
                          <a:latin typeface="Calibri"/>
                        </a:rPr>
                        <a:t>WIC does not consult on procurement of Youth Services </a:t>
                      </a:r>
                    </a:p>
                  </a:txBody>
                  <a:tcPr marL="68580" marR="68580" marT="0" marB="0"/>
                </a:tc>
                <a:tc>
                  <a:txBody>
                    <a:bodyPr/>
                    <a:lstStyle/>
                    <a:p>
                      <a:pPr marL="0" marR="0">
                        <a:spcBef>
                          <a:spcPts val="0"/>
                        </a:spcBef>
                        <a:spcAft>
                          <a:spcPts val="0"/>
                        </a:spcAft>
                      </a:pPr>
                      <a:r>
                        <a:rPr lang="en-US" sz="1500" dirty="0">
                          <a:effectLst/>
                          <a:latin typeface="Calibri"/>
                        </a:rPr>
                        <a:t>Per WIOA, WIC is required to provide direction on procurement of Youth Services and has not historically done so. </a:t>
                      </a:r>
                    </a:p>
                  </a:txBody>
                  <a:tcPr marL="68580" marR="68580" marT="0" marB="0"/>
                </a:tc>
                <a:tc>
                  <a:txBody>
                    <a:bodyPr/>
                    <a:lstStyle/>
                    <a:p>
                      <a:pPr marL="0" marR="0">
                        <a:spcBef>
                          <a:spcPts val="0"/>
                        </a:spcBef>
                        <a:spcAft>
                          <a:spcPts val="0"/>
                        </a:spcAft>
                      </a:pPr>
                      <a:r>
                        <a:rPr lang="en-US" sz="1500" i="1" dirty="0">
                          <a:effectLst/>
                          <a:latin typeface="Calibri"/>
                        </a:rPr>
                        <a:t>Addressed </a:t>
                      </a:r>
                    </a:p>
                    <a:p>
                      <a:pPr marL="0" marR="0">
                        <a:spcBef>
                          <a:spcPts val="0"/>
                        </a:spcBef>
                        <a:spcAft>
                          <a:spcPts val="0"/>
                        </a:spcAft>
                      </a:pPr>
                      <a:endParaRPr lang="en-US" sz="1500" dirty="0">
                        <a:effectLst/>
                        <a:latin typeface="Calibri"/>
                      </a:endParaRPr>
                    </a:p>
                    <a:p>
                      <a:pPr marL="0" marR="0">
                        <a:spcBef>
                          <a:spcPts val="0"/>
                        </a:spcBef>
                        <a:spcAft>
                          <a:spcPts val="0"/>
                        </a:spcAft>
                      </a:pPr>
                      <a:r>
                        <a:rPr lang="en-US" sz="1500" dirty="0">
                          <a:effectLst/>
                          <a:latin typeface="Calibri"/>
                        </a:rPr>
                        <a:t>DOES will submit to WIC draft solicitations for Youth Services for review/feedback 2 weeks before posting with OCP. </a:t>
                      </a:r>
                    </a:p>
                  </a:txBody>
                  <a:tcPr marL="68580" marR="68580" marT="0" marB="0"/>
                </a:tc>
                <a:tc>
                  <a:txBody>
                    <a:bodyPr/>
                    <a:lstStyle/>
                    <a:p>
                      <a:pPr marL="0" marR="0">
                        <a:spcBef>
                          <a:spcPts val="0"/>
                        </a:spcBef>
                        <a:spcAft>
                          <a:spcPts val="0"/>
                        </a:spcAft>
                      </a:pPr>
                      <a:r>
                        <a:rPr lang="en-US" sz="1500" dirty="0">
                          <a:effectLst/>
                          <a:latin typeface="Calibri"/>
                        </a:rPr>
                        <a:t>This clarifies what had been a gray area, and together we have identified a process that works to ensure compliance, expand and enable WIC to fulfill its role, and works within DOES/OCP processes and requirements. WIC staff will review and provide feedback to DOES.</a:t>
                      </a:r>
                      <a:endParaRPr lang="en-US" sz="1500">
                        <a:latin typeface="Calibri"/>
                      </a:endParaRPr>
                    </a:p>
                  </a:txBody>
                  <a:tcPr marL="68580" marR="68580" marT="0" marB="0"/>
                </a:tc>
                <a:extLst>
                  <a:ext uri="{0D108BD9-81ED-4DB2-BD59-A6C34878D82A}">
                    <a16:rowId xmlns:a16="http://schemas.microsoft.com/office/drawing/2014/main" val="2846523672"/>
                  </a:ext>
                </a:extLst>
              </a:tr>
              <a:tr h="1097280">
                <a:tc>
                  <a:txBody>
                    <a:bodyPr/>
                    <a:lstStyle/>
                    <a:p>
                      <a:pPr marL="0" marR="0">
                        <a:spcBef>
                          <a:spcPts val="0"/>
                        </a:spcBef>
                        <a:spcAft>
                          <a:spcPts val="0"/>
                        </a:spcAft>
                      </a:pPr>
                      <a:r>
                        <a:rPr lang="en-US" sz="1500" dirty="0">
                          <a:effectLst/>
                          <a:latin typeface="Calibri"/>
                        </a:rPr>
                        <a:t>WIC did not publish ETPL list in accordance with DOL requirements </a:t>
                      </a:r>
                    </a:p>
                  </a:txBody>
                  <a:tcPr marL="68580" marR="68580" marT="0" marB="0"/>
                </a:tc>
                <a:tc>
                  <a:txBody>
                    <a:bodyPr/>
                    <a:lstStyle/>
                    <a:p>
                      <a:pPr marL="0" marR="0">
                        <a:spcBef>
                          <a:spcPts val="0"/>
                        </a:spcBef>
                        <a:spcAft>
                          <a:spcPts val="0"/>
                        </a:spcAft>
                      </a:pPr>
                      <a:r>
                        <a:rPr lang="en-US" sz="1500" dirty="0">
                          <a:effectLst/>
                          <a:latin typeface="Calibri"/>
                        </a:rPr>
                        <a:t>Information must be posted on ETPL for public that includes information about courses and participant outcomes. </a:t>
                      </a:r>
                    </a:p>
                  </a:txBody>
                  <a:tcPr marL="68580" marR="68580" marT="0" marB="0"/>
                </a:tc>
                <a:tc>
                  <a:txBody>
                    <a:bodyPr/>
                    <a:lstStyle/>
                    <a:p>
                      <a:pPr marL="0" marR="0">
                        <a:spcBef>
                          <a:spcPts val="0"/>
                        </a:spcBef>
                        <a:spcAft>
                          <a:spcPts val="0"/>
                        </a:spcAft>
                      </a:pPr>
                      <a:r>
                        <a:rPr lang="en-US" sz="1500" i="1" dirty="0">
                          <a:effectLst/>
                          <a:latin typeface="Calibri"/>
                        </a:rPr>
                        <a:t>Addressed </a:t>
                      </a:r>
                    </a:p>
                    <a:p>
                      <a:pPr marL="0" marR="0">
                        <a:spcBef>
                          <a:spcPts val="0"/>
                        </a:spcBef>
                        <a:spcAft>
                          <a:spcPts val="0"/>
                        </a:spcAft>
                      </a:pPr>
                      <a:endParaRPr lang="en-US" sz="1500" dirty="0">
                        <a:effectLst/>
                        <a:latin typeface="Calibri"/>
                      </a:endParaRPr>
                    </a:p>
                    <a:p>
                      <a:pPr marL="0" marR="0">
                        <a:spcBef>
                          <a:spcPts val="0"/>
                        </a:spcBef>
                        <a:spcAft>
                          <a:spcPts val="0"/>
                        </a:spcAft>
                      </a:pPr>
                      <a:r>
                        <a:rPr lang="en-US" sz="1500" dirty="0">
                          <a:effectLst/>
                          <a:latin typeface="Calibri"/>
                        </a:rPr>
                        <a:t>The ETPL has been updated to include all required information </a:t>
                      </a:r>
                    </a:p>
                  </a:txBody>
                  <a:tcPr marL="68580" marR="68580" marT="0" marB="0"/>
                </a:tc>
                <a:tc>
                  <a:txBody>
                    <a:bodyPr/>
                    <a:lstStyle/>
                    <a:p>
                      <a:pPr marL="0" marR="0">
                        <a:spcBef>
                          <a:spcPts val="0"/>
                        </a:spcBef>
                        <a:spcAft>
                          <a:spcPts val="0"/>
                        </a:spcAft>
                      </a:pPr>
                      <a:r>
                        <a:rPr lang="en-US" sz="1500" dirty="0">
                          <a:effectLst/>
                          <a:latin typeface="Calibri"/>
                        </a:rPr>
                        <a:t>Much of the information had already been available in DC Networks. WIC and DOES will continue to work together to ensure this information is maintained and posted. </a:t>
                      </a:r>
                      <a:br>
                        <a:rPr lang="en-US" sz="1500" dirty="0">
                          <a:effectLst/>
                          <a:latin typeface="Calibri"/>
                        </a:rPr>
                      </a:br>
                      <a:endParaRPr lang="en-US" sz="1500" dirty="0">
                        <a:effectLst/>
                        <a:latin typeface="Calibri"/>
                      </a:endParaRPr>
                    </a:p>
                  </a:txBody>
                  <a:tcPr marL="68580" marR="68580" marT="0" marB="0"/>
                </a:tc>
                <a:extLst>
                  <a:ext uri="{0D108BD9-81ED-4DB2-BD59-A6C34878D82A}">
                    <a16:rowId xmlns:a16="http://schemas.microsoft.com/office/drawing/2014/main" val="1914171705"/>
                  </a:ext>
                </a:extLst>
              </a:tr>
            </a:tbl>
          </a:graphicData>
        </a:graphic>
      </p:graphicFrame>
    </p:spTree>
    <p:extLst>
      <p:ext uri="{BB962C8B-B14F-4D97-AF65-F5344CB8AC3E}">
        <p14:creationId xmlns:p14="http://schemas.microsoft.com/office/powerpoint/2010/main" val="1251409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12</a:t>
            </a:fld>
            <a:endParaRPr>
              <a:solidFill>
                <a:prstClr val="white"/>
              </a:solidFill>
            </a:endParaRPr>
          </a:p>
        </p:txBody>
      </p:sp>
      <p:sp>
        <p:nvSpPr>
          <p:cNvPr id="3" name="object 2">
            <a:extLst>
              <a:ext uri="{FF2B5EF4-FFF2-40B4-BE49-F238E27FC236}">
                <a16:creationId xmlns:a16="http://schemas.microsoft.com/office/drawing/2014/main" id="{75FADEEE-0114-445E-8C3C-1F621E6ED2F6}"/>
              </a:ext>
            </a:extLst>
          </p:cNvPr>
          <p:cNvSpPr txBox="1">
            <a:spLocks/>
          </p:cNvSpPr>
          <p:nvPr/>
        </p:nvSpPr>
        <p:spPr>
          <a:xfrm>
            <a:off x="238538" y="449970"/>
            <a:ext cx="11402701"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a:t>FY21 Expenditure Guide Summary </a:t>
            </a:r>
            <a:endParaRPr lang="en-US" kern="0"/>
          </a:p>
        </p:txBody>
      </p:sp>
      <p:sp>
        <p:nvSpPr>
          <p:cNvPr id="4" name="TextBox 3">
            <a:extLst>
              <a:ext uri="{FF2B5EF4-FFF2-40B4-BE49-F238E27FC236}">
                <a16:creationId xmlns:a16="http://schemas.microsoft.com/office/drawing/2014/main" id="{F1ACCFE0-012D-44EF-BDEC-DF7DF4C3BAA6}"/>
              </a:ext>
            </a:extLst>
          </p:cNvPr>
          <p:cNvSpPr txBox="1"/>
          <p:nvPr/>
        </p:nvSpPr>
        <p:spPr>
          <a:xfrm>
            <a:off x="238538" y="1140387"/>
            <a:ext cx="11783833" cy="5404043"/>
          </a:xfrm>
          <a:prstGeom prst="rect">
            <a:avLst/>
          </a:prstGeom>
          <a:noFill/>
        </p:spPr>
        <p:txBody>
          <a:bodyPr wrap="square" lIns="91440" tIns="45720" rIns="91440" bIns="45720" rtlCol="0" anchor="t">
            <a:spAutoFit/>
          </a:bodyPr>
          <a:lstStyle/>
          <a:p>
            <a:pPr marL="285750" indent="-285750">
              <a:spcAft>
                <a:spcPts val="500"/>
              </a:spcAft>
              <a:buFont typeface="Arial,Sans-Serif" panose="020B0604020202020204" pitchFamily="34" charset="0"/>
              <a:buChar char="•"/>
            </a:pPr>
            <a:r>
              <a:rPr lang="en-US" sz="2000" dirty="0">
                <a:ea typeface="+mn-lt"/>
                <a:cs typeface="+mn-lt"/>
              </a:rPr>
              <a:t>A total of </a:t>
            </a:r>
            <a:r>
              <a:rPr lang="en-US" sz="2000" b="1" dirty="0">
                <a:ea typeface="+mn-lt"/>
                <a:cs typeface="+mn-lt"/>
              </a:rPr>
              <a:t>16 agencies reported offering 56 workforce development/ adult education programs,</a:t>
            </a:r>
            <a:r>
              <a:rPr lang="en-US" sz="2000" dirty="0">
                <a:ea typeface="+mn-lt"/>
                <a:cs typeface="+mn-lt"/>
              </a:rPr>
              <a:t> Partnering with approximately 124 community providers, agencies served a total of 50,607 residents, a 12% decrease from the previous year. </a:t>
            </a:r>
            <a:endParaRPr lang="en-US" dirty="0">
              <a:cs typeface="Calibri"/>
            </a:endParaRPr>
          </a:p>
          <a:p>
            <a:pPr marL="285750" indent="-285750">
              <a:spcAft>
                <a:spcPts val="500"/>
              </a:spcAft>
              <a:buFont typeface="Arial,Sans-Serif" panose="020B0604020202020204" pitchFamily="34" charset="0"/>
              <a:buChar char="•"/>
            </a:pPr>
            <a:r>
              <a:rPr lang="en-US" sz="2000" dirty="0">
                <a:ea typeface="+mn-lt"/>
                <a:cs typeface="+mn-lt"/>
              </a:rPr>
              <a:t>Agencies reported a total budget of </a:t>
            </a:r>
            <a:r>
              <a:rPr lang="en-US" sz="2000" b="1" dirty="0">
                <a:ea typeface="+mn-lt"/>
                <a:cs typeface="+mn-lt"/>
              </a:rPr>
              <a:t>$119, 227,074</a:t>
            </a:r>
            <a:r>
              <a:rPr lang="en-US" sz="2000" dirty="0">
                <a:ea typeface="+mn-lt"/>
                <a:cs typeface="+mn-lt"/>
              </a:rPr>
              <a:t> and spent approximately $100,511,639.</a:t>
            </a:r>
          </a:p>
          <a:p>
            <a:pPr marL="285750" indent="-285750">
              <a:spcAft>
                <a:spcPts val="500"/>
              </a:spcAft>
              <a:buFont typeface="Arial,Sans-Serif" panose="020B0604020202020204" pitchFamily="34" charset="0"/>
              <a:buChar char="•"/>
            </a:pPr>
            <a:r>
              <a:rPr lang="en-US" sz="2000" dirty="0">
                <a:ea typeface="+mn-lt"/>
                <a:cs typeface="+mn-lt"/>
              </a:rPr>
              <a:t>Approximately </a:t>
            </a:r>
            <a:r>
              <a:rPr lang="en-US" sz="2000" b="1" dirty="0">
                <a:ea typeface="+mn-lt"/>
                <a:cs typeface="+mn-lt"/>
              </a:rPr>
              <a:t>41% of participants were represented by DOES</a:t>
            </a:r>
            <a:r>
              <a:rPr lang="en-US" sz="2000" dirty="0">
                <a:ea typeface="+mn-lt"/>
                <a:cs typeface="+mn-lt"/>
              </a:rPr>
              <a:t>, followed by DSLBD (29%), MOLA (15%), DHS (6%), and UDC (3%). However, the agencies with the largest budgets included DOES (57%), DHS (29%), OSSE (5%), DSLBD (3%), and DOEE (2%).</a:t>
            </a:r>
          </a:p>
          <a:p>
            <a:pPr marL="285750" indent="-285750">
              <a:spcAft>
                <a:spcPts val="500"/>
              </a:spcAft>
              <a:buFont typeface="Arial,Sans-Serif" panose="020B0604020202020204" pitchFamily="34" charset="0"/>
              <a:buChar char="•"/>
            </a:pPr>
            <a:r>
              <a:rPr lang="en-US" sz="2000" dirty="0">
                <a:ea typeface="+mn-lt"/>
                <a:cs typeface="+mn-lt"/>
              </a:rPr>
              <a:t>The number of program </a:t>
            </a:r>
            <a:r>
              <a:rPr lang="en-US" sz="2000" b="1" dirty="0">
                <a:ea typeface="+mn-lt"/>
                <a:cs typeface="+mn-lt"/>
              </a:rPr>
              <a:t>participants decreased by 12%</a:t>
            </a:r>
            <a:r>
              <a:rPr lang="en-US" sz="2000" dirty="0">
                <a:ea typeface="+mn-lt"/>
                <a:cs typeface="+mn-lt"/>
              </a:rPr>
              <a:t> from the previous year to a total of 50,607 participants; however, the total </a:t>
            </a:r>
            <a:r>
              <a:rPr lang="en-US" sz="2000" b="1" dirty="0">
                <a:ea typeface="+mn-lt"/>
                <a:cs typeface="+mn-lt"/>
              </a:rPr>
              <a:t>number of participants completed increased by 5%</a:t>
            </a:r>
            <a:r>
              <a:rPr lang="en-US" sz="2000" dirty="0">
                <a:ea typeface="+mn-lt"/>
                <a:cs typeface="+mn-lt"/>
              </a:rPr>
              <a:t>, for a total of 37,197 participants.</a:t>
            </a:r>
          </a:p>
          <a:p>
            <a:pPr marL="285750" indent="-285750">
              <a:spcAft>
                <a:spcPts val="500"/>
              </a:spcAft>
              <a:buFont typeface="Arial,Sans-Serif" panose="020B0604020202020204" pitchFamily="34" charset="0"/>
              <a:buChar char="•"/>
            </a:pPr>
            <a:r>
              <a:rPr lang="en-US" sz="2000" dirty="0">
                <a:ea typeface="+mn-lt"/>
                <a:cs typeface="+mn-lt"/>
              </a:rPr>
              <a:t>A total of </a:t>
            </a:r>
            <a:r>
              <a:rPr lang="en-US" sz="2000" b="1" dirty="0">
                <a:ea typeface="+mn-lt"/>
                <a:cs typeface="+mn-lt"/>
              </a:rPr>
              <a:t>1448 participants earned a credential</a:t>
            </a:r>
            <a:r>
              <a:rPr lang="en-US" sz="2000" dirty="0">
                <a:ea typeface="+mn-lt"/>
                <a:cs typeface="+mn-lt"/>
              </a:rPr>
              <a:t>.</a:t>
            </a:r>
          </a:p>
          <a:p>
            <a:pPr marL="285750" indent="-285750">
              <a:spcAft>
                <a:spcPts val="500"/>
              </a:spcAft>
              <a:buFont typeface="Arial,Sans-Serif" panose="020B0604020202020204" pitchFamily="34" charset="0"/>
              <a:buChar char="•"/>
            </a:pPr>
            <a:r>
              <a:rPr lang="en-US" sz="2000" dirty="0">
                <a:ea typeface="+mn-lt"/>
                <a:cs typeface="+mn-lt"/>
              </a:rPr>
              <a:t>The number of </a:t>
            </a:r>
            <a:r>
              <a:rPr lang="en-US" sz="2000" b="1" dirty="0">
                <a:ea typeface="+mn-lt"/>
                <a:cs typeface="+mn-lt"/>
              </a:rPr>
              <a:t>participants employed increase by 196%, for a total of 1094 participants</a:t>
            </a:r>
            <a:r>
              <a:rPr lang="en-US" sz="2000" dirty="0">
                <a:ea typeface="+mn-lt"/>
                <a:cs typeface="+mn-lt"/>
              </a:rPr>
              <a:t> </a:t>
            </a:r>
            <a:endParaRPr lang="en-US" sz="2000" dirty="0">
              <a:latin typeface="Calibri"/>
              <a:ea typeface="+mn-lt"/>
              <a:cs typeface="Calibri"/>
            </a:endParaRPr>
          </a:p>
          <a:p>
            <a:pPr marL="285750" indent="-285750">
              <a:spcAft>
                <a:spcPts val="500"/>
              </a:spcAft>
              <a:buFont typeface="Arial,Sans-Serif" panose="020B0604020202020204" pitchFamily="34" charset="0"/>
              <a:buChar char="•"/>
            </a:pPr>
            <a:r>
              <a:rPr lang="en-US" sz="2000" dirty="0">
                <a:latin typeface="Calibri"/>
                <a:ea typeface="+mn-lt"/>
                <a:cs typeface="Calibri"/>
              </a:rPr>
              <a:t>The most popular industries offered were Hospitality (46%), Healthcare (43%), Business Administration &amp; Information Technology (39%), Education (38%), and Construction and Transportation were tied (36%)</a:t>
            </a:r>
            <a:endParaRPr lang="en-US" sz="2000" dirty="0">
              <a:ea typeface="+mn-lt"/>
              <a:cs typeface="+mn-lt"/>
            </a:endParaRPr>
          </a:p>
          <a:p>
            <a:pPr marL="285750" indent="-285750">
              <a:buFont typeface="Arial,Sans-Serif" panose="020B0604020202020204" pitchFamily="34" charset="0"/>
              <a:buChar char="•"/>
            </a:pPr>
            <a:endParaRPr lang="en-US" dirty="0">
              <a:latin typeface="Calibri"/>
              <a:ea typeface="Calibri" panose="020F0502020204030204" pitchFamily="34" charset="0"/>
              <a:cs typeface="Calibri"/>
            </a:endParaRPr>
          </a:p>
          <a:p>
            <a:pPr marL="285750" indent="-285750">
              <a:buFont typeface="Arial,Sans-Serif" panose="020B0604020202020204" pitchFamily="34" charset="0"/>
              <a:buChar char="•"/>
            </a:pPr>
            <a:endParaRPr lang="en-US" dirty="0">
              <a:latin typeface="Calibri"/>
              <a:ea typeface="Calibri" panose="020F0502020204030204" pitchFamily="34" charset="0"/>
              <a:cs typeface="Calibri"/>
            </a:endParaRPr>
          </a:p>
        </p:txBody>
      </p:sp>
    </p:spTree>
    <p:extLst>
      <p:ext uri="{BB962C8B-B14F-4D97-AF65-F5344CB8AC3E}">
        <p14:creationId xmlns:p14="http://schemas.microsoft.com/office/powerpoint/2010/main" val="1840337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13</a:t>
            </a:fld>
            <a:endParaRPr>
              <a:solidFill>
                <a:prstClr val="white"/>
              </a:solidFill>
            </a:endParaRPr>
          </a:p>
        </p:txBody>
      </p:sp>
      <p:sp>
        <p:nvSpPr>
          <p:cNvPr id="3" name="object 2">
            <a:extLst>
              <a:ext uri="{FF2B5EF4-FFF2-40B4-BE49-F238E27FC236}">
                <a16:creationId xmlns:a16="http://schemas.microsoft.com/office/drawing/2014/main" id="{75FADEEE-0114-445E-8C3C-1F621E6ED2F6}"/>
              </a:ext>
            </a:extLst>
          </p:cNvPr>
          <p:cNvSpPr txBox="1">
            <a:spLocks/>
          </p:cNvSpPr>
          <p:nvPr/>
        </p:nvSpPr>
        <p:spPr>
          <a:xfrm>
            <a:off x="0" y="449970"/>
            <a:ext cx="12191999"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dirty="0"/>
              <a:t>ETPL Policy Update </a:t>
            </a:r>
            <a:endParaRPr lang="en-US" kern="0" dirty="0"/>
          </a:p>
        </p:txBody>
      </p:sp>
      <p:sp>
        <p:nvSpPr>
          <p:cNvPr id="4" name="TextBox 3">
            <a:extLst>
              <a:ext uri="{FF2B5EF4-FFF2-40B4-BE49-F238E27FC236}">
                <a16:creationId xmlns:a16="http://schemas.microsoft.com/office/drawing/2014/main" id="{F1ACCFE0-012D-44EF-BDEC-DF7DF4C3BAA6}"/>
              </a:ext>
            </a:extLst>
          </p:cNvPr>
          <p:cNvSpPr txBox="1"/>
          <p:nvPr/>
        </p:nvSpPr>
        <p:spPr>
          <a:xfrm>
            <a:off x="201385" y="1211009"/>
            <a:ext cx="11789228" cy="4779385"/>
          </a:xfrm>
          <a:prstGeom prst="rect">
            <a:avLst/>
          </a:prstGeom>
          <a:noFill/>
        </p:spPr>
        <p:txBody>
          <a:bodyPr wrap="square" lIns="91440" tIns="45720" rIns="91440" bIns="45720" rtlCol="0" anchor="t">
            <a:spAutoFit/>
          </a:bodyPr>
          <a:lstStyle/>
          <a:p>
            <a:pPr marR="0">
              <a:lnSpc>
                <a:spcPct val="107000"/>
              </a:lnSpc>
              <a:spcBef>
                <a:spcPts val="0"/>
              </a:spcBef>
              <a:spcAft>
                <a:spcPts val="800"/>
              </a:spcAft>
            </a:pPr>
            <a:r>
              <a:rPr lang="en-US" sz="2400" b="1" dirty="0">
                <a:effectLst/>
                <a:latin typeface="Calibri"/>
                <a:ea typeface="Calibri" panose="020F0502020204030204" pitchFamily="34" charset="0"/>
                <a:cs typeface="Times New Roman"/>
              </a:rPr>
              <a:t>Revised ETPL policy updates completed in February 2022</a:t>
            </a:r>
          </a:p>
          <a:p>
            <a:pPr marL="285750" indent="-285750">
              <a:lnSpc>
                <a:spcPct val="107000"/>
              </a:lnSpc>
              <a:spcAft>
                <a:spcPts val="800"/>
              </a:spcAft>
              <a:buFont typeface="Arial,Sans-Serif"/>
              <a:buChar char="•"/>
            </a:pPr>
            <a:r>
              <a:rPr lang="en-US" sz="2200" dirty="0">
                <a:latin typeface="Calibri"/>
                <a:ea typeface="+mn-lt"/>
                <a:cs typeface="Calibri"/>
              </a:rPr>
              <a:t>Input from EWA Committee, engagement with training providers, and in consultation and partnership with DOES, OCP, and HELC. </a:t>
            </a:r>
            <a:endParaRPr lang="en-US" sz="2200" dirty="0">
              <a:latin typeface="Calibri"/>
              <a:ea typeface="+mn-lt"/>
              <a:cs typeface="+mn-lt"/>
            </a:endParaRPr>
          </a:p>
          <a:p>
            <a:pPr>
              <a:lnSpc>
                <a:spcPct val="107000"/>
              </a:lnSpc>
              <a:spcAft>
                <a:spcPts val="800"/>
              </a:spcAft>
            </a:pPr>
            <a:endParaRPr lang="en-US" sz="1600" b="1">
              <a:latin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Calibri"/>
                <a:ea typeface="Calibri" panose="020F0502020204030204" pitchFamily="34" charset="0"/>
                <a:cs typeface="Times New Roman"/>
              </a:rPr>
              <a:t> </a:t>
            </a:r>
            <a:r>
              <a:rPr lang="en-US" sz="2200" b="1" dirty="0">
                <a:effectLst/>
                <a:latin typeface="Calibri"/>
                <a:ea typeface="Calibri" panose="020F0502020204030204" pitchFamily="34" charset="0"/>
                <a:cs typeface="Times New Roman"/>
              </a:rPr>
              <a:t>Summary of changes:</a:t>
            </a:r>
          </a:p>
          <a:p>
            <a:pPr marL="285750" marR="0" indent="-285750">
              <a:lnSpc>
                <a:spcPct val="107000"/>
              </a:lnSpc>
              <a:spcBef>
                <a:spcPts val="0"/>
              </a:spcBef>
              <a:spcAft>
                <a:spcPts val="800"/>
              </a:spcAft>
              <a:buFont typeface="Arial" panose="020B0604020202020204" pitchFamily="34" charset="0"/>
              <a:buChar char="•"/>
            </a:pPr>
            <a:r>
              <a:rPr lang="en-US" sz="2200" dirty="0">
                <a:effectLst/>
                <a:latin typeface="Calibri"/>
                <a:ea typeface="Calibri" panose="020F0502020204030204" pitchFamily="34" charset="0"/>
                <a:cs typeface="Times New Roman"/>
              </a:rPr>
              <a:t>Reciprocity language added.</a:t>
            </a:r>
          </a:p>
          <a:p>
            <a:pPr marL="285750" marR="0" indent="-285750">
              <a:lnSpc>
                <a:spcPct val="107000"/>
              </a:lnSpc>
              <a:spcBef>
                <a:spcPts val="0"/>
              </a:spcBef>
              <a:spcAft>
                <a:spcPts val="800"/>
              </a:spcAft>
              <a:buFont typeface="Arial" panose="020B0604020202020204" pitchFamily="34" charset="0"/>
              <a:buChar char="•"/>
            </a:pPr>
            <a:r>
              <a:rPr lang="en-US" sz="2200" dirty="0">
                <a:effectLst/>
                <a:latin typeface="Calibri"/>
                <a:ea typeface="Calibri" panose="020F0502020204030204" pitchFamily="34" charset="0"/>
                <a:cs typeface="Times New Roman"/>
              </a:rPr>
              <a:t>Data Collection changed from annually to quarterly.</a:t>
            </a:r>
          </a:p>
          <a:p>
            <a:pPr marL="285750" indent="-285750">
              <a:lnSpc>
                <a:spcPct val="107000"/>
              </a:lnSpc>
              <a:spcAft>
                <a:spcPts val="800"/>
              </a:spcAft>
              <a:buFont typeface="Arial" panose="020B0604020202020204" pitchFamily="34" charset="0"/>
              <a:buChar char="•"/>
            </a:pPr>
            <a:r>
              <a:rPr lang="en-US" sz="2200" dirty="0">
                <a:effectLst/>
                <a:latin typeface="Calibri"/>
                <a:ea typeface="Calibri" panose="020F0502020204030204" pitchFamily="34" charset="0"/>
                <a:cs typeface="Times New Roman"/>
              </a:rPr>
              <a:t>Providers will now have one year of ETPL eligibility starting at the beginning of the quarter that they were deemed eligible to be on the list as opposed to from Jan. 1-Dec. 31 of the current years.</a:t>
            </a:r>
            <a:r>
              <a:rPr lang="en-US" sz="2200" dirty="0">
                <a:latin typeface="Calibri"/>
                <a:ea typeface="Calibri" panose="020F0502020204030204" pitchFamily="34" charset="0"/>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200" dirty="0">
                <a:effectLst/>
                <a:latin typeface="Calibri"/>
                <a:ea typeface="Calibri" panose="020F0502020204030204" pitchFamily="34" charset="0"/>
                <a:cs typeface="Times New Roman"/>
              </a:rPr>
              <a:t>Performance Requirements have been added to mirror partner agencies with stricter performance guidelines.</a:t>
            </a:r>
            <a:r>
              <a:rPr lang="en-US" sz="2200" dirty="0">
                <a:latin typeface="Calibri"/>
                <a:ea typeface="Calibri" panose="020F0502020204030204" pitchFamily="34" charset="0"/>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256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14</a:t>
            </a:fld>
            <a:endParaRPr>
              <a:solidFill>
                <a:prstClr val="white"/>
              </a:solidFill>
            </a:endParaRPr>
          </a:p>
        </p:txBody>
      </p:sp>
      <p:sp>
        <p:nvSpPr>
          <p:cNvPr id="3" name="object 2">
            <a:extLst>
              <a:ext uri="{FF2B5EF4-FFF2-40B4-BE49-F238E27FC236}">
                <a16:creationId xmlns:a16="http://schemas.microsoft.com/office/drawing/2014/main" id="{75FADEEE-0114-445E-8C3C-1F621E6ED2F6}"/>
              </a:ext>
            </a:extLst>
          </p:cNvPr>
          <p:cNvSpPr txBox="1">
            <a:spLocks/>
          </p:cNvSpPr>
          <p:nvPr/>
        </p:nvSpPr>
        <p:spPr>
          <a:xfrm>
            <a:off x="0" y="449970"/>
            <a:ext cx="12191999"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dirty="0"/>
              <a:t>Marshall Memorial Fellowship</a:t>
            </a:r>
            <a:endParaRPr lang="en-US" kern="0" dirty="0"/>
          </a:p>
        </p:txBody>
      </p:sp>
      <p:sp>
        <p:nvSpPr>
          <p:cNvPr id="4" name="TextBox 3">
            <a:extLst>
              <a:ext uri="{FF2B5EF4-FFF2-40B4-BE49-F238E27FC236}">
                <a16:creationId xmlns:a16="http://schemas.microsoft.com/office/drawing/2014/main" id="{F1ACCFE0-012D-44EF-BDEC-DF7DF4C3BAA6}"/>
              </a:ext>
            </a:extLst>
          </p:cNvPr>
          <p:cNvSpPr txBox="1"/>
          <p:nvPr/>
        </p:nvSpPr>
        <p:spPr>
          <a:xfrm>
            <a:off x="201386" y="1262380"/>
            <a:ext cx="11789228" cy="3121367"/>
          </a:xfrm>
          <a:prstGeom prst="rect">
            <a:avLst/>
          </a:prstGeom>
          <a:noFill/>
        </p:spPr>
        <p:txBody>
          <a:bodyPr wrap="square" lIns="91440" tIns="45720" rIns="91440" bIns="45720" rtlCol="0" anchor="t">
            <a:spAutoFit/>
          </a:bodyPr>
          <a:lstStyle/>
          <a:p>
            <a:pPr marL="285750" indent="-285750" fontAlgn="base">
              <a:spcAft>
                <a:spcPts val="500"/>
              </a:spcAft>
              <a:buFont typeface="Arial,Sans-Serif" panose="020B0604020202020204" pitchFamily="34" charset="0"/>
              <a:buChar char="•"/>
            </a:pPr>
            <a:r>
              <a:rPr lang="en-US" sz="2200" dirty="0">
                <a:ea typeface="+mn-lt"/>
                <a:cs typeface="+mn-lt"/>
              </a:rPr>
              <a:t>Ahnna will be OOO March 16 – April 10​</a:t>
            </a:r>
          </a:p>
          <a:p>
            <a:pPr marL="285750" indent="-285750" fontAlgn="base">
              <a:spcAft>
                <a:spcPts val="500"/>
              </a:spcAft>
              <a:buFont typeface="Arial,Sans-Serif" panose="020B0604020202020204" pitchFamily="34" charset="0"/>
              <a:buChar char="•"/>
            </a:pPr>
            <a:r>
              <a:rPr lang="en-US" sz="2200" dirty="0">
                <a:ea typeface="+mn-lt"/>
                <a:cs typeface="+mn-lt"/>
              </a:rPr>
              <a:t>Will check email daily (will set schedule and share with team once calendar for trip confirmed)​</a:t>
            </a:r>
          </a:p>
          <a:p>
            <a:pPr marL="285750" indent="-285750" fontAlgn="base">
              <a:spcAft>
                <a:spcPts val="500"/>
              </a:spcAft>
              <a:buFont typeface="Arial,Sans-Serif" panose="020B0604020202020204" pitchFamily="34" charset="0"/>
              <a:buChar char="•"/>
            </a:pPr>
            <a:r>
              <a:rPr lang="en-US" sz="2200" dirty="0">
                <a:ea typeface="+mn-lt"/>
                <a:cs typeface="+mn-lt"/>
              </a:rPr>
              <a:t>Will meet weekly with Exec Team​</a:t>
            </a:r>
          </a:p>
          <a:p>
            <a:pPr marL="285750" indent="-285750" fontAlgn="base">
              <a:spcAft>
                <a:spcPts val="500"/>
              </a:spcAft>
              <a:buFont typeface="Arial,Sans-Serif" panose="020B0604020202020204" pitchFamily="34" charset="0"/>
              <a:buChar char="•"/>
            </a:pPr>
            <a:r>
              <a:rPr lang="en-US" sz="2200" dirty="0">
                <a:ea typeface="+mn-lt"/>
                <a:cs typeface="+mn-lt"/>
              </a:rPr>
              <a:t>Will prepare for any reviews, approvals, or weigh-in that may be needed during that time—AND/OR will clearly delegate those decisions or items to Rosa or Suzanne.​</a:t>
            </a:r>
          </a:p>
          <a:p>
            <a:pPr marL="285750" indent="-285750" fontAlgn="base">
              <a:spcAft>
                <a:spcPts val="500"/>
              </a:spcAft>
              <a:buFont typeface="Arial,Sans-Serif" panose="020B0604020202020204" pitchFamily="34" charset="0"/>
              <a:buChar char="•"/>
            </a:pPr>
            <a:r>
              <a:rPr lang="en-US" sz="2200" dirty="0">
                <a:ea typeface="+mn-lt"/>
                <a:cs typeface="+mn-lt"/>
              </a:rPr>
              <a:t>Purpose is to share with and learn from European counterparts about their efforts in workforce and economic development, education, local government, etc.​</a:t>
            </a:r>
          </a:p>
          <a:p>
            <a:pPr marL="285750" indent="-285750" fontAlgn="base">
              <a:spcAft>
                <a:spcPts val="500"/>
              </a:spcAft>
              <a:buFont typeface="Arial,Sans-Serif" panose="020B0604020202020204" pitchFamily="34" charset="0"/>
              <a:buChar char="•"/>
            </a:pPr>
            <a:r>
              <a:rPr lang="en-US" sz="2200" dirty="0">
                <a:ea typeface="+mn-lt"/>
                <a:cs typeface="+mn-lt"/>
              </a:rPr>
              <a:t>Cities will visit: Brussels, Copenhagen, Rome, Budapest, Berlin</a:t>
            </a:r>
          </a:p>
        </p:txBody>
      </p:sp>
    </p:spTree>
    <p:extLst>
      <p:ext uri="{BB962C8B-B14F-4D97-AF65-F5344CB8AC3E}">
        <p14:creationId xmlns:p14="http://schemas.microsoft.com/office/powerpoint/2010/main" val="185361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169862"/>
            <a:ext cx="9144000" cy="1470025"/>
          </a:xfrm>
          <a:prstGeom prst="rect">
            <a:avLst/>
          </a:prstGeom>
        </p:spPr>
        <p:txBody>
          <a:bodyPr lIns="91429" tIns="45714" rIns="91429" bIns="45714" anchor="t"/>
          <a:lstStyle>
            <a:lvl1pPr algn="ctr"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US" sz="3600" b="1">
                <a:solidFill>
                  <a:srgbClr val="AE3431"/>
                </a:solidFill>
                <a:latin typeface="Calibri"/>
                <a:cs typeface="Times New Roman"/>
              </a:rPr>
              <a:t>IV.  BOARD DISCUSSION </a:t>
            </a:r>
            <a:endParaRPr lang="en-US" sz="4000">
              <a:solidFill>
                <a:srgbClr val="FFFFFF"/>
              </a:solidFill>
              <a:latin typeface="Calibri" panose="020F0502020204030204" pitchFamily="34" charset="0"/>
              <a:cs typeface="Calibri"/>
            </a:endParaRPr>
          </a:p>
          <a:p>
            <a:r>
              <a:rPr lang="en-US" sz="3600" b="1">
                <a:solidFill>
                  <a:srgbClr val="AE3431"/>
                </a:solidFill>
                <a:latin typeface="Calibri"/>
                <a:cs typeface="Times New Roman"/>
              </a:rPr>
              <a:t>AND BOARD MEMBER UPDATES</a:t>
            </a:r>
            <a:br>
              <a:rPr lang="en-US" sz="3600" b="1">
                <a:latin typeface="Calibri" panose="020F0502020204030204" pitchFamily="34" charset="0"/>
              </a:rPr>
            </a:br>
            <a:r>
              <a:rPr lang="en-US" sz="4000" b="1">
                <a:solidFill>
                  <a:schemeClr val="bg1"/>
                </a:solidFill>
                <a:latin typeface="Calibri"/>
                <a:cs typeface="Calibri"/>
              </a:rPr>
              <a:t> </a:t>
            </a:r>
            <a:br>
              <a:rPr lang="en-US" sz="4000" b="1">
                <a:latin typeface="Calibri" panose="020F0502020204030204" pitchFamily="34" charset="0"/>
              </a:rPr>
            </a:br>
            <a:endParaRPr lang="en-US" sz="4000">
              <a:solidFill>
                <a:schemeClr val="bg1"/>
              </a:solidFill>
              <a:latin typeface="Calibri" panose="020F0502020204030204" pitchFamily="34" charset="0"/>
              <a:cs typeface="Calibri"/>
            </a:endParaRPr>
          </a:p>
          <a:p>
            <a:endParaRPr lang="en-US" sz="2400" b="1">
              <a:solidFill>
                <a:schemeClr val="bg1"/>
              </a:solidFill>
              <a:latin typeface="Calibri" panose="020F0502020204030204" pitchFamily="34" charset="0"/>
              <a:cs typeface="Times New Roman" panose="02020603050405020304" pitchFamily="18" charset="0"/>
            </a:endParaRPr>
          </a:p>
          <a:p>
            <a:endParaRPr lang="en-US" sz="2400" b="1">
              <a:solidFill>
                <a:schemeClr val="bg1"/>
              </a:solidFill>
              <a:latin typeface="Calibri" panose="020F0502020204030204" pitchFamily="34" charset="0"/>
              <a:cs typeface="Times New Roman" panose="02020603050405020304" pitchFamily="18" charset="0"/>
            </a:endParaRPr>
          </a:p>
          <a:p>
            <a:r>
              <a:rPr lang="en-US" sz="2600" b="1">
                <a:solidFill>
                  <a:schemeClr val="bg1"/>
                </a:solidFill>
                <a:latin typeface="Calibri"/>
                <a:cs typeface="Times New Roman"/>
              </a:rPr>
              <a:t>ANTWANYE FORD, CHAIRMAN</a:t>
            </a:r>
          </a:p>
          <a:p>
            <a:pPr lvl="0"/>
            <a:r>
              <a:rPr lang="en-US" sz="2600" b="1">
                <a:solidFill>
                  <a:schemeClr val="bg1"/>
                </a:solidFill>
                <a:latin typeface="Calibri"/>
                <a:cs typeface="Times New Roman"/>
              </a:rPr>
              <a:t>AHNNA SMITH, EXECUTIVE DIRECTOR</a:t>
            </a:r>
          </a:p>
          <a:p>
            <a:endParaRPr lang="en-US" sz="2400" b="1">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56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34560"/>
            <a:ext cx="12191999" cy="505267"/>
          </a:xfrm>
          <a:prstGeom prst="rect">
            <a:avLst/>
          </a:prstGeom>
        </p:spPr>
        <p:txBody>
          <a:bodyPr vert="horz" wrap="square" lIns="0" tIns="12700" rIns="0" bIns="0" rtlCol="0" anchor="t">
            <a:spAutoFit/>
          </a:bodyPr>
          <a:lstStyle/>
          <a:p>
            <a:pPr marL="13335" algn="ctr">
              <a:spcBef>
                <a:spcPts val="100"/>
              </a:spcBef>
            </a:pPr>
            <a:r>
              <a:rPr lang="en-US" sz="3200" spc="-15"/>
              <a:t>WIOA STATE PLAN MODIFICATION</a:t>
            </a:r>
            <a:endParaRPr lang="en-US"/>
          </a:p>
        </p:txBody>
      </p:sp>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16</a:t>
            </a:fld>
            <a:endParaRPr>
              <a:solidFill>
                <a:prstClr val="white"/>
              </a:solidFill>
            </a:endParaRPr>
          </a:p>
        </p:txBody>
      </p:sp>
      <p:sp>
        <p:nvSpPr>
          <p:cNvPr id="3" name="TextBox 2">
            <a:extLst>
              <a:ext uri="{FF2B5EF4-FFF2-40B4-BE49-F238E27FC236}">
                <a16:creationId xmlns:a16="http://schemas.microsoft.com/office/drawing/2014/main" id="{9C2421CB-055F-43CA-BB01-ECB828AC2C54}"/>
              </a:ext>
            </a:extLst>
          </p:cNvPr>
          <p:cNvSpPr txBox="1"/>
          <p:nvPr/>
        </p:nvSpPr>
        <p:spPr>
          <a:xfrm>
            <a:off x="206829" y="1470025"/>
            <a:ext cx="1177834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t>District</a:t>
            </a:r>
            <a:r>
              <a:rPr lang="en-US" sz="2200" b="1" dirty="0">
                <a:ea typeface="+mn-lt"/>
                <a:cs typeface="+mn-lt"/>
              </a:rPr>
              <a:t> of Columbia 4-year Workforce Development  System Strategic Plan Published in 2020</a:t>
            </a:r>
            <a:endParaRPr lang="en-US" sz="2200" dirty="0">
              <a:cs typeface="Calibri"/>
            </a:endParaRPr>
          </a:p>
          <a:p>
            <a:pPr marL="285750" indent="-285750">
              <a:buFont typeface="Arial"/>
              <a:buChar char="•"/>
            </a:pPr>
            <a:r>
              <a:rPr lang="en-US" sz="2000" dirty="0">
                <a:ea typeface="+mn-lt"/>
                <a:cs typeface="+mn-lt"/>
              </a:rPr>
              <a:t>Workforce Innovation and Opportunity Act (WIOA) passed in 2014 identified the framework and requirements of the plan, and US DOL and US DOE issued joint guidance that gave further instruction to states as to how to complete the plan.</a:t>
            </a:r>
            <a:endParaRPr lang="en-US" sz="2000">
              <a:cs typeface="Calibri"/>
            </a:endParaRPr>
          </a:p>
          <a:p>
            <a:endParaRPr lang="en-US" dirty="0"/>
          </a:p>
          <a:p>
            <a:r>
              <a:rPr lang="en-US" sz="2200" b="1" dirty="0">
                <a:ea typeface="+mn-lt"/>
                <a:cs typeface="+mn-lt"/>
              </a:rPr>
              <a:t>Review and modify (as necessary) in 2022</a:t>
            </a:r>
            <a:endParaRPr lang="en-US" sz="2200" dirty="0">
              <a:cs typeface="Calibri"/>
            </a:endParaRPr>
          </a:p>
          <a:p>
            <a:pPr marL="285750" indent="-285750">
              <a:buFont typeface="Arial"/>
              <a:buChar char="•"/>
            </a:pPr>
            <a:r>
              <a:rPr lang="en-US" sz="2000" dirty="0">
                <a:ea typeface="+mn-lt"/>
                <a:cs typeface="+mn-lt"/>
              </a:rPr>
              <a:t>This is intended to be a mid-point update and adjustment, the pandemic called for adjustments to the plan.</a:t>
            </a:r>
            <a:endParaRPr lang="en-US" sz="2000" dirty="0">
              <a:cs typeface="Calibri"/>
            </a:endParaRPr>
          </a:p>
          <a:p>
            <a:pPr marL="285750" indent="-285750">
              <a:buFont typeface="Arial"/>
              <a:buChar char="•"/>
            </a:pPr>
            <a:r>
              <a:rPr lang="en-US" sz="2000" dirty="0">
                <a:ea typeface="+mn-lt"/>
                <a:cs typeface="+mn-lt"/>
              </a:rPr>
              <a:t>A more comprehensive update or new version of the plan will be due that again must meet the WIOA law and regulations in 2024.</a:t>
            </a:r>
            <a:endParaRPr lang="en-US" sz="2000">
              <a:cs typeface="Calibri"/>
            </a:endParaRPr>
          </a:p>
          <a:p>
            <a:pPr algn="l"/>
            <a:endParaRPr lang="en-US" dirty="0">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17</a:t>
            </a:fld>
            <a:endParaRPr>
              <a:solidFill>
                <a:prstClr val="white"/>
              </a:solidFill>
            </a:endParaRPr>
          </a:p>
        </p:txBody>
      </p:sp>
      <p:sp>
        <p:nvSpPr>
          <p:cNvPr id="3" name="object 2">
            <a:extLst>
              <a:ext uri="{FF2B5EF4-FFF2-40B4-BE49-F238E27FC236}">
                <a16:creationId xmlns:a16="http://schemas.microsoft.com/office/drawing/2014/main" id="{75FADEEE-0114-445E-8C3C-1F621E6ED2F6}"/>
              </a:ext>
            </a:extLst>
          </p:cNvPr>
          <p:cNvSpPr txBox="1">
            <a:spLocks/>
          </p:cNvSpPr>
          <p:nvPr/>
        </p:nvSpPr>
        <p:spPr>
          <a:xfrm>
            <a:off x="0" y="275345"/>
            <a:ext cx="12191999"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a:t>WIOA STATE PLAN MODIFICATION</a:t>
            </a:r>
          </a:p>
        </p:txBody>
      </p:sp>
      <p:sp>
        <p:nvSpPr>
          <p:cNvPr id="2" name="TextBox 1">
            <a:extLst>
              <a:ext uri="{FF2B5EF4-FFF2-40B4-BE49-F238E27FC236}">
                <a16:creationId xmlns:a16="http://schemas.microsoft.com/office/drawing/2014/main" id="{3CD76C45-EC8E-4F6A-A886-CBBB256351BA}"/>
              </a:ext>
            </a:extLst>
          </p:cNvPr>
          <p:cNvSpPr txBox="1"/>
          <p:nvPr/>
        </p:nvSpPr>
        <p:spPr>
          <a:xfrm>
            <a:off x="152400" y="978172"/>
            <a:ext cx="11887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kern="0" spc="-15">
                <a:solidFill>
                  <a:schemeClr val="tx1"/>
                </a:solidFill>
              </a:rPr>
              <a:t>WORKFORCE DEVELOPMENT VISION</a:t>
            </a:r>
          </a:p>
          <a:p>
            <a:pPr marL="342900" indent="-342900">
              <a:buFont typeface="Wingdings"/>
              <a:buChar char="v"/>
            </a:pPr>
            <a:endParaRPr lang="en-US" sz="2400">
              <a:ea typeface="+mn-lt"/>
              <a:cs typeface="+mn-lt"/>
            </a:endParaRPr>
          </a:p>
          <a:p>
            <a:pPr marL="342900" indent="-342900">
              <a:buFont typeface="Wingdings"/>
              <a:buChar char="v"/>
            </a:pPr>
            <a:r>
              <a:rPr lang="en-US" sz="2200">
                <a:ea typeface="+mn-lt"/>
                <a:cs typeface="+mn-lt"/>
              </a:rPr>
              <a:t>Every DC resident is </a:t>
            </a:r>
            <a:r>
              <a:rPr lang="en-US" sz="2200" b="1">
                <a:ea typeface="+mn-lt"/>
                <a:cs typeface="+mn-lt"/>
              </a:rPr>
              <a:t>ready</a:t>
            </a:r>
            <a:r>
              <a:rPr lang="en-US" sz="2200">
                <a:ea typeface="+mn-lt"/>
                <a:cs typeface="+mn-lt"/>
              </a:rPr>
              <a:t>, </a:t>
            </a:r>
            <a:r>
              <a:rPr lang="en-US" sz="2200" b="1">
                <a:ea typeface="+mn-lt"/>
                <a:cs typeface="+mn-lt"/>
              </a:rPr>
              <a:t>able,</a:t>
            </a:r>
            <a:r>
              <a:rPr lang="en-US" sz="2200">
                <a:ea typeface="+mn-lt"/>
                <a:cs typeface="+mn-lt"/>
              </a:rPr>
              <a:t> and </a:t>
            </a:r>
            <a:r>
              <a:rPr lang="en-US" sz="2200" b="1">
                <a:ea typeface="+mn-lt"/>
                <a:cs typeface="+mn-lt"/>
              </a:rPr>
              <a:t>empowered</a:t>
            </a:r>
            <a:r>
              <a:rPr lang="en-US" sz="2200">
                <a:ea typeface="+mn-lt"/>
                <a:cs typeface="+mn-lt"/>
              </a:rPr>
              <a:t> to discover and attain their fullest potential through lifelong learning, sustained employment, and economic security.</a:t>
            </a:r>
            <a:endParaRPr lang="en-US" sz="2200">
              <a:cs typeface="Calibri"/>
            </a:endParaRPr>
          </a:p>
          <a:p>
            <a:endParaRPr lang="en-US" sz="2400">
              <a:ea typeface="+mn-lt"/>
              <a:cs typeface="+mn-lt"/>
            </a:endParaRPr>
          </a:p>
          <a:p>
            <a:pPr marL="342900" indent="-342900">
              <a:buFont typeface="Wingdings"/>
              <a:buChar char="v"/>
            </a:pPr>
            <a:r>
              <a:rPr lang="en-US" sz="2200" b="1">
                <a:ea typeface="+mn-lt"/>
                <a:cs typeface="+mn-lt"/>
              </a:rPr>
              <a:t>Businesses are connected</a:t>
            </a:r>
            <a:r>
              <a:rPr lang="en-US" sz="2200">
                <a:ea typeface="+mn-lt"/>
                <a:cs typeface="+mn-lt"/>
              </a:rPr>
              <a:t> to the skilled DC residents they need to </a:t>
            </a:r>
            <a:r>
              <a:rPr lang="en-US" sz="2200" b="1">
                <a:ea typeface="+mn-lt"/>
                <a:cs typeface="+mn-lt"/>
              </a:rPr>
              <a:t>compete globally</a:t>
            </a:r>
            <a:r>
              <a:rPr lang="en-US" sz="2200">
                <a:ea typeface="+mn-lt"/>
                <a:cs typeface="+mn-lt"/>
              </a:rPr>
              <a:t>, are full participants in the workforce system, and drive the District’s </a:t>
            </a:r>
            <a:r>
              <a:rPr lang="en-US" sz="2200" b="1">
                <a:ea typeface="+mn-lt"/>
                <a:cs typeface="+mn-lt"/>
              </a:rPr>
              <a:t>economic growth</a:t>
            </a:r>
            <a:r>
              <a:rPr lang="en-US" sz="2200">
                <a:ea typeface="+mn-lt"/>
                <a:cs typeface="+mn-lt"/>
              </a:rPr>
              <a:t>.  </a:t>
            </a:r>
            <a:endParaRPr lang="en-US" sz="2200">
              <a:cs typeface="Calibri"/>
            </a:endParaRPr>
          </a:p>
          <a:p>
            <a:endParaRPr lang="en-US" sz="2400">
              <a:ea typeface="+mn-lt"/>
              <a:cs typeface="+mn-lt"/>
            </a:endParaRPr>
          </a:p>
          <a:p>
            <a:pPr marL="342900" indent="-342900">
              <a:buFont typeface="Wingdings"/>
              <a:buChar char="v"/>
            </a:pPr>
            <a:r>
              <a:rPr lang="en-US" sz="2200">
                <a:ea typeface="+mn-lt"/>
                <a:cs typeface="+mn-lt"/>
              </a:rPr>
              <a:t>Residents and businesses in </a:t>
            </a:r>
            <a:r>
              <a:rPr lang="en-US" sz="2200" b="1">
                <a:ea typeface="+mn-lt"/>
                <a:cs typeface="+mn-lt"/>
              </a:rPr>
              <a:t>all eight wards are supported</a:t>
            </a:r>
            <a:r>
              <a:rPr lang="en-US" sz="2200">
                <a:ea typeface="+mn-lt"/>
                <a:cs typeface="+mn-lt"/>
              </a:rPr>
              <a:t> by a system that includes </a:t>
            </a:r>
            <a:r>
              <a:rPr lang="en-US" sz="2200" b="1">
                <a:ea typeface="+mn-lt"/>
                <a:cs typeface="+mn-lt"/>
              </a:rPr>
              <a:t>coordinated, cohesive, and integrated</a:t>
            </a:r>
            <a:r>
              <a:rPr lang="en-US" sz="2200">
                <a:ea typeface="+mn-lt"/>
                <a:cs typeface="+mn-lt"/>
              </a:rPr>
              <a:t> government agencies and partners working to help communities thrive.</a:t>
            </a:r>
            <a:r>
              <a:rPr lang="en-US" sz="2200" b="1">
                <a:ea typeface="+mn-lt"/>
                <a:cs typeface="+mn-lt"/>
              </a:rPr>
              <a:t> </a:t>
            </a:r>
            <a:endParaRPr lang="en-US" sz="2200">
              <a:cs typeface="Calibri"/>
            </a:endParaRPr>
          </a:p>
          <a:p>
            <a:pPr algn="l"/>
            <a:endParaRPr lang="en-US" sz="2400">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18</a:t>
            </a:fld>
            <a:endParaRPr>
              <a:solidFill>
                <a:prstClr val="white"/>
              </a:solidFill>
            </a:endParaRPr>
          </a:p>
        </p:txBody>
      </p:sp>
      <p:sp>
        <p:nvSpPr>
          <p:cNvPr id="9" name="object 2">
            <a:extLst>
              <a:ext uri="{FF2B5EF4-FFF2-40B4-BE49-F238E27FC236}">
                <a16:creationId xmlns:a16="http://schemas.microsoft.com/office/drawing/2014/main" id="{AE324834-066E-4A70-AF44-067C8F78BD58}"/>
              </a:ext>
            </a:extLst>
          </p:cNvPr>
          <p:cNvSpPr txBox="1">
            <a:spLocks/>
          </p:cNvSpPr>
          <p:nvPr/>
        </p:nvSpPr>
        <p:spPr>
          <a:xfrm>
            <a:off x="0" y="361193"/>
            <a:ext cx="12192000"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a:t>WIOA STATE PLAN MODIFICATION</a:t>
            </a:r>
            <a:endParaRPr lang="en-US" kern="0"/>
          </a:p>
        </p:txBody>
      </p:sp>
      <p:sp>
        <p:nvSpPr>
          <p:cNvPr id="2" name="TextBox 1">
            <a:extLst>
              <a:ext uri="{FF2B5EF4-FFF2-40B4-BE49-F238E27FC236}">
                <a16:creationId xmlns:a16="http://schemas.microsoft.com/office/drawing/2014/main" id="{14538F28-BA8F-4D39-9745-D1FE04F8DE52}"/>
              </a:ext>
            </a:extLst>
          </p:cNvPr>
          <p:cNvSpPr txBox="1"/>
          <p:nvPr/>
        </p:nvSpPr>
        <p:spPr>
          <a:xfrm>
            <a:off x="618974" y="1491192"/>
            <a:ext cx="10954960"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Five Workforce Development Goals</a:t>
            </a:r>
            <a:endParaRPr lang="en-US" sz="2400" dirty="0"/>
          </a:p>
          <a:p>
            <a:endParaRPr lang="en-US" sz="3200" b="1" dirty="0">
              <a:ea typeface="+mn-lt"/>
              <a:cs typeface="+mn-lt"/>
            </a:endParaRPr>
          </a:p>
          <a:p>
            <a:pPr marL="514350" indent="-514350">
              <a:buAutoNum type="arabicPeriod"/>
            </a:pPr>
            <a:r>
              <a:rPr lang="en-US" sz="2200" dirty="0">
                <a:ea typeface="+mn-lt"/>
                <a:cs typeface="+mn-lt"/>
              </a:rPr>
              <a:t>Enhance System Alignment</a:t>
            </a:r>
            <a:endParaRPr lang="en-US" sz="2200" dirty="0">
              <a:cs typeface="Calibri"/>
            </a:endParaRPr>
          </a:p>
          <a:p>
            <a:pPr marL="514350" indent="-514350">
              <a:buAutoNum type="arabicPeriod"/>
            </a:pPr>
            <a:r>
              <a:rPr lang="en-US" sz="2200" dirty="0">
                <a:ea typeface="+mn-lt"/>
                <a:cs typeface="+mn-lt"/>
              </a:rPr>
              <a:t>Improve Community Access to Workforce and Education Services </a:t>
            </a:r>
            <a:endParaRPr lang="en-US" sz="2200" dirty="0">
              <a:cs typeface="Calibri"/>
            </a:endParaRPr>
          </a:p>
          <a:p>
            <a:pPr marL="514350" indent="-514350">
              <a:buAutoNum type="arabicPeriod"/>
            </a:pPr>
            <a:r>
              <a:rPr lang="en-US" sz="2200" dirty="0">
                <a:ea typeface="+mn-lt"/>
                <a:cs typeface="+mn-lt"/>
              </a:rPr>
              <a:t>Expand the Talent Pool for Businesses </a:t>
            </a:r>
            <a:endParaRPr lang="en-US" sz="2200" dirty="0">
              <a:cs typeface="Calibri"/>
            </a:endParaRPr>
          </a:p>
          <a:p>
            <a:pPr marL="514350" indent="-514350">
              <a:buAutoNum type="arabicPeriod"/>
            </a:pPr>
            <a:r>
              <a:rPr lang="en-US" sz="2200" dirty="0">
                <a:ea typeface="+mn-lt"/>
                <a:cs typeface="+mn-lt"/>
              </a:rPr>
              <a:t>Improve Youth Services </a:t>
            </a:r>
            <a:endParaRPr lang="en-US" sz="2200" dirty="0">
              <a:cs typeface="Calibri"/>
            </a:endParaRPr>
          </a:p>
          <a:p>
            <a:pPr marL="514350" indent="-514350">
              <a:buAutoNum type="arabicPeriod"/>
            </a:pPr>
            <a:r>
              <a:rPr lang="en-US" sz="2200" dirty="0">
                <a:ea typeface="+mn-lt"/>
                <a:cs typeface="+mn-lt"/>
              </a:rPr>
              <a:t>Increase Performance and Accountability</a:t>
            </a:r>
            <a:endParaRPr lang="en-US" sz="2200" dirty="0">
              <a:cs typeface="Calibri"/>
            </a:endParaRPr>
          </a:p>
          <a:p>
            <a:pPr algn="l"/>
            <a:endParaRPr lang="en-US" dirty="0">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50353"/>
            <a:ext cx="12191999" cy="505267"/>
          </a:xfrm>
          <a:prstGeom prst="rect">
            <a:avLst/>
          </a:prstGeom>
        </p:spPr>
        <p:txBody>
          <a:bodyPr vert="horz" wrap="square" lIns="0" tIns="12700" rIns="0" bIns="0" rtlCol="0" anchor="t">
            <a:spAutoFit/>
          </a:bodyPr>
          <a:lstStyle/>
          <a:p>
            <a:pPr marL="12700" algn="ctr">
              <a:spcBef>
                <a:spcPts val="100"/>
              </a:spcBef>
            </a:pPr>
            <a:r>
              <a:rPr sz="3200" spc="-15"/>
              <a:t>WIOA </a:t>
            </a:r>
            <a:r>
              <a:rPr lang="en-US" sz="3200" spc="-15"/>
              <a:t>STATE PLAN MODIFICATION</a:t>
            </a:r>
            <a:endParaRPr lang="en-US"/>
          </a:p>
        </p:txBody>
      </p:sp>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19</a:t>
            </a:fld>
            <a:endParaRPr>
              <a:solidFill>
                <a:prstClr val="white"/>
              </a:solidFill>
            </a:endParaRPr>
          </a:p>
        </p:txBody>
      </p:sp>
      <p:sp>
        <p:nvSpPr>
          <p:cNvPr id="3" name="TextBox 2">
            <a:extLst>
              <a:ext uri="{FF2B5EF4-FFF2-40B4-BE49-F238E27FC236}">
                <a16:creationId xmlns:a16="http://schemas.microsoft.com/office/drawing/2014/main" id="{974FE651-D5AB-4B8C-821A-984FA3AECE8F}"/>
              </a:ext>
            </a:extLst>
          </p:cNvPr>
          <p:cNvSpPr txBox="1"/>
          <p:nvPr/>
        </p:nvSpPr>
        <p:spPr>
          <a:xfrm>
            <a:off x="157843" y="1190323"/>
            <a:ext cx="11876314"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TIMELINE</a:t>
            </a:r>
          </a:p>
          <a:p>
            <a:pPr algn="just"/>
            <a:r>
              <a:rPr lang="en-US" sz="2200" dirty="0">
                <a:ea typeface="+mn-lt"/>
                <a:cs typeface="+mn-lt"/>
              </a:rPr>
              <a:t>Draft mid-year state plan was released for review and Engagement Sessions have been scheduled for feedback.  Public engagement will include Education and Training Community, Service Providers, the General Public and Business.  The schedule is as follows: </a:t>
            </a:r>
          </a:p>
          <a:p>
            <a:pPr algn="just"/>
            <a:endParaRPr lang="en-US" dirty="0">
              <a:ea typeface="+mn-lt"/>
              <a:cs typeface="+mn-lt"/>
            </a:endParaRPr>
          </a:p>
          <a:p>
            <a:pPr marL="342900" indent="-342900">
              <a:buFont typeface="Arial" panose="020B0604020202020204" pitchFamily="34" charset="0"/>
              <a:buChar char="•"/>
            </a:pPr>
            <a:r>
              <a:rPr lang="en-US" sz="2200" b="1" dirty="0">
                <a:ea typeface="+mn-lt"/>
                <a:cs typeface="+mn-lt"/>
              </a:rPr>
              <a:t>January 26th –February 1st</a:t>
            </a:r>
            <a:r>
              <a:rPr lang="en-US" sz="2200" dirty="0">
                <a:ea typeface="+mn-lt"/>
                <a:cs typeface="+mn-lt"/>
              </a:rPr>
              <a:t> —Three public engagement sessions  </a:t>
            </a:r>
          </a:p>
          <a:p>
            <a:pPr marL="342900" indent="-342900">
              <a:buFont typeface="Arial" panose="020B0604020202020204" pitchFamily="34" charset="0"/>
              <a:buChar char="•"/>
            </a:pPr>
            <a:r>
              <a:rPr lang="en-US" sz="2200" b="1" dirty="0">
                <a:ea typeface="+mn-lt"/>
                <a:cs typeface="+mn-lt"/>
              </a:rPr>
              <a:t>February 2nd</a:t>
            </a:r>
            <a:r>
              <a:rPr lang="en-US" sz="2200" dirty="0">
                <a:ea typeface="+mn-lt"/>
                <a:cs typeface="+mn-lt"/>
              </a:rPr>
              <a:t>—WIOA State Plan Steering Committee discussion</a:t>
            </a:r>
          </a:p>
          <a:p>
            <a:pPr marL="342900" indent="-342900">
              <a:buFont typeface="Arial" panose="020B0604020202020204" pitchFamily="34" charset="0"/>
              <a:buChar char="•"/>
            </a:pPr>
            <a:r>
              <a:rPr lang="en-US" sz="2200" b="1" dirty="0">
                <a:ea typeface="+mn-lt"/>
                <a:cs typeface="+mn-lt"/>
              </a:rPr>
              <a:t>February 15th</a:t>
            </a:r>
            <a:r>
              <a:rPr lang="en-US" sz="2200" dirty="0">
                <a:ea typeface="+mn-lt"/>
                <a:cs typeface="+mn-lt"/>
              </a:rPr>
              <a:t>—Submit final draft document to CA’s Office for IQ  </a:t>
            </a:r>
          </a:p>
          <a:p>
            <a:pPr marL="342900" indent="-342900">
              <a:buFont typeface="Arial" panose="020B0604020202020204" pitchFamily="34" charset="0"/>
              <a:buChar char="•"/>
            </a:pPr>
            <a:r>
              <a:rPr lang="en-US" sz="2200" b="1" dirty="0">
                <a:ea typeface="+mn-lt"/>
                <a:cs typeface="+mn-lt"/>
              </a:rPr>
              <a:t>February 16th</a:t>
            </a:r>
            <a:r>
              <a:rPr lang="en-US" sz="2200" dirty="0">
                <a:ea typeface="+mn-lt"/>
                <a:cs typeface="+mn-lt"/>
              </a:rPr>
              <a:t>—DC WIC Board meeting and vote </a:t>
            </a:r>
          </a:p>
          <a:p>
            <a:pPr marL="342900" indent="-342900">
              <a:buFont typeface="Arial" panose="020B0604020202020204" pitchFamily="34" charset="0"/>
              <a:buChar char="•"/>
            </a:pPr>
            <a:r>
              <a:rPr lang="en-US" sz="2200" b="1" dirty="0">
                <a:ea typeface="+mn-lt"/>
                <a:cs typeface="+mn-lt"/>
              </a:rPr>
              <a:t>February 25</a:t>
            </a:r>
            <a:r>
              <a:rPr lang="en-US" sz="2200" b="1" baseline="30000" dirty="0">
                <a:ea typeface="+mn-lt"/>
                <a:cs typeface="+mn-lt"/>
              </a:rPr>
              <a:t>th</a:t>
            </a:r>
            <a:r>
              <a:rPr lang="en-US" sz="2200" dirty="0">
                <a:ea typeface="+mn-lt"/>
                <a:cs typeface="+mn-lt"/>
              </a:rPr>
              <a:t>—Final draft posted on DC Register for 5 business days  </a:t>
            </a:r>
          </a:p>
          <a:p>
            <a:pPr marL="342900" indent="-342900">
              <a:buFont typeface="Arial" panose="020B0604020202020204" pitchFamily="34" charset="0"/>
              <a:buChar char="•"/>
            </a:pPr>
            <a:r>
              <a:rPr lang="en-US" sz="2200" b="1" dirty="0">
                <a:ea typeface="+mn-lt"/>
                <a:cs typeface="+mn-lt"/>
              </a:rPr>
              <a:t>March 15th</a:t>
            </a:r>
            <a:r>
              <a:rPr lang="en-US" sz="2200" dirty="0">
                <a:ea typeface="+mn-lt"/>
                <a:cs typeface="+mn-lt"/>
              </a:rPr>
              <a:t>—Due date for submission of the final plan by the WIC via the DOL portal</a:t>
            </a:r>
          </a:p>
          <a:p>
            <a:pPr algn="l"/>
            <a:endParaRPr lang="en-US" dirty="0">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169862"/>
            <a:ext cx="9144000" cy="1470025"/>
          </a:xfrm>
          <a:prstGeom prst="rect">
            <a:avLst/>
          </a:prstGeom>
        </p:spPr>
        <p:txBody>
          <a:bodyPr lIns="91429" tIns="45714" rIns="91429" bIns="45714" anchor="t"/>
          <a:lstStyle>
            <a:lvl1pPr algn="ctr"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US" sz="3200" b="1">
                <a:solidFill>
                  <a:srgbClr val="AE3431"/>
                </a:solidFill>
                <a:latin typeface="Calibri"/>
                <a:cs typeface="Times New Roman"/>
              </a:rPr>
              <a:t>I. 	</a:t>
            </a:r>
            <a:r>
              <a:rPr lang="en-US" sz="3600" b="1">
                <a:solidFill>
                  <a:srgbClr val="AE3431"/>
                </a:solidFill>
                <a:latin typeface="Calibri"/>
                <a:cs typeface="Times New Roman"/>
              </a:rPr>
              <a:t>WELCOME &amp; CALL TO ORDER</a:t>
            </a:r>
            <a:br>
              <a:rPr lang="en-US" sz="3600" b="1">
                <a:latin typeface="Century Gothic" panose="020B0502020202020204" pitchFamily="34" charset="0"/>
              </a:rPr>
            </a:br>
            <a:r>
              <a:rPr lang="en-US" sz="4000" b="1">
                <a:solidFill>
                  <a:schemeClr val="bg1"/>
                </a:solidFill>
                <a:latin typeface="Calibri"/>
                <a:cs typeface="Calibri"/>
              </a:rPr>
              <a:t> </a:t>
            </a:r>
            <a:br>
              <a:rPr lang="en-US" sz="4000" b="1">
                <a:latin typeface="Calibri" panose="020F0502020204030204" pitchFamily="34" charset="0"/>
              </a:rPr>
            </a:br>
            <a:endParaRPr lang="en-US" sz="4000" b="1">
              <a:solidFill>
                <a:schemeClr val="bg1"/>
              </a:solidFill>
              <a:latin typeface="Calibri" panose="020F0502020204030204" pitchFamily="34"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a:p>
            <a:r>
              <a:rPr lang="en-US" sz="3200" b="1">
                <a:solidFill>
                  <a:schemeClr val="bg1"/>
                </a:solidFill>
                <a:latin typeface="Calibri"/>
                <a:cs typeface="Times New Roman"/>
              </a:rPr>
              <a:t>ANTWANYE FORD</a:t>
            </a:r>
          </a:p>
          <a:p>
            <a:r>
              <a:rPr lang="en-US" sz="3200" b="1">
                <a:solidFill>
                  <a:schemeClr val="bg1"/>
                </a:solidFill>
                <a:latin typeface="Calibri"/>
                <a:cs typeface="Times New Roman"/>
              </a:rPr>
              <a:t>CHAIRMAN</a:t>
            </a:r>
          </a:p>
          <a:p>
            <a:endParaRPr lang="en-US" sz="2400">
              <a:solidFill>
                <a:schemeClr val="bg1"/>
              </a:solidFill>
              <a:latin typeface="Calibri" panose="020F0502020204030204" pitchFamily="34" charset="0"/>
              <a:cs typeface="Times New Roman" panose="02020603050405020304" pitchFamily="18" charset="0"/>
            </a:endParaRPr>
          </a:p>
          <a:p>
            <a:endParaRPr lang="en-US" sz="2400" i="1">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732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50353"/>
            <a:ext cx="12191999" cy="505267"/>
          </a:xfrm>
          <a:prstGeom prst="rect">
            <a:avLst/>
          </a:prstGeom>
        </p:spPr>
        <p:txBody>
          <a:bodyPr vert="horz" wrap="square" lIns="0" tIns="12700" rIns="0" bIns="0" rtlCol="0" anchor="t">
            <a:spAutoFit/>
          </a:bodyPr>
          <a:lstStyle/>
          <a:p>
            <a:pPr marL="12700" algn="ctr">
              <a:spcBef>
                <a:spcPts val="100"/>
              </a:spcBef>
            </a:pPr>
            <a:r>
              <a:rPr sz="3200" spc="-15"/>
              <a:t>WIOA </a:t>
            </a:r>
            <a:r>
              <a:rPr lang="en-US" sz="3200" spc="-15"/>
              <a:t>STATE PLAN MODIFICATION</a:t>
            </a:r>
            <a:endParaRPr lang="en-US"/>
          </a:p>
        </p:txBody>
      </p:sp>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20</a:t>
            </a:fld>
            <a:endParaRPr>
              <a:solidFill>
                <a:prstClr val="white"/>
              </a:solidFill>
            </a:endParaRPr>
          </a:p>
        </p:txBody>
      </p:sp>
      <p:sp>
        <p:nvSpPr>
          <p:cNvPr id="3" name="TextBox 2">
            <a:extLst>
              <a:ext uri="{FF2B5EF4-FFF2-40B4-BE49-F238E27FC236}">
                <a16:creationId xmlns:a16="http://schemas.microsoft.com/office/drawing/2014/main" id="{974FE651-D5AB-4B8C-821A-984FA3AECE8F}"/>
              </a:ext>
            </a:extLst>
          </p:cNvPr>
          <p:cNvSpPr txBox="1"/>
          <p:nvPr/>
        </p:nvSpPr>
        <p:spPr>
          <a:xfrm>
            <a:off x="4930926" y="1338490"/>
            <a:ext cx="233014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mn-lt"/>
                <a:cs typeface="+mn-lt"/>
              </a:rPr>
              <a:t>BOARD VOTE</a:t>
            </a:r>
            <a:endParaRPr lang="en-US" dirty="0"/>
          </a:p>
          <a:p>
            <a:pPr algn="just"/>
            <a:endParaRPr lang="en-US" sz="2200" dirty="0">
              <a:ea typeface="+mn-lt"/>
              <a:cs typeface="+mn-lt"/>
            </a:endParaRPr>
          </a:p>
          <a:p>
            <a:pPr algn="l"/>
            <a:endParaRPr lang="en-US" dirty="0">
              <a:cs typeface="Calibri"/>
            </a:endParaRPr>
          </a:p>
        </p:txBody>
      </p:sp>
      <p:sp>
        <p:nvSpPr>
          <p:cNvPr id="4" name="TextBox 3">
            <a:extLst>
              <a:ext uri="{FF2B5EF4-FFF2-40B4-BE49-F238E27FC236}">
                <a16:creationId xmlns:a16="http://schemas.microsoft.com/office/drawing/2014/main" id="{1709C699-8760-4374-9F2A-AA6B52DA2D15}"/>
              </a:ext>
            </a:extLst>
          </p:cNvPr>
          <p:cNvSpPr txBox="1"/>
          <p:nvPr/>
        </p:nvSpPr>
        <p:spPr>
          <a:xfrm>
            <a:off x="1750484" y="2597150"/>
            <a:ext cx="868044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201F1E"/>
                </a:solidFill>
                <a:cs typeface="Calibri"/>
              </a:rPr>
              <a:t>“I move to approve the 2022 WIOA State Plan Modification, pending approval by the Executive Office of the Mayor.”</a:t>
            </a:r>
            <a:endParaRPr lang="en-US" sz="2200" dirty="0">
              <a:cs typeface="Calibri"/>
            </a:endParaRPr>
          </a:p>
        </p:txBody>
      </p:sp>
    </p:spTree>
    <p:extLst>
      <p:ext uri="{BB962C8B-B14F-4D97-AF65-F5344CB8AC3E}">
        <p14:creationId xmlns:p14="http://schemas.microsoft.com/office/powerpoint/2010/main" val="171281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91127" y="1660370"/>
            <a:ext cx="11037456" cy="1059264"/>
          </a:xfrm>
          <a:prstGeom prst="rect">
            <a:avLst/>
          </a:prstGeom>
        </p:spPr>
        <p:txBody>
          <a:bodyPr vert="horz" wrap="square" lIns="0" tIns="12700" rIns="0" bIns="0" rtlCol="0" anchor="t">
            <a:spAutoFit/>
          </a:bodyPr>
          <a:lstStyle/>
          <a:p>
            <a:pPr marL="12700" algn="ctr" defTabSz="914400">
              <a:spcBef>
                <a:spcPts val="1225"/>
              </a:spcBef>
            </a:pPr>
            <a:r>
              <a:rPr lang="en-US" sz="2400" b="1" spc="-15">
                <a:solidFill>
                  <a:srgbClr val="1C4358"/>
                </a:solidFill>
                <a:latin typeface="Calibri"/>
                <a:cs typeface="Calibri"/>
              </a:rPr>
              <a:t>We welcome WIC Board members to provide updates, announcements, or opportunities that they would like to share with the group.</a:t>
            </a:r>
          </a:p>
          <a:p>
            <a:pPr marL="298450" indent="-285750" defTabSz="914400">
              <a:buFont typeface="Arial" panose="020B0604020202020204" pitchFamily="34" charset="0"/>
              <a:buChar char="•"/>
            </a:pPr>
            <a:endParaRPr sz="2000" b="1">
              <a:solidFill>
                <a:srgbClr val="1C4358"/>
              </a:solidFill>
              <a:latin typeface="Calibri"/>
              <a:cs typeface="Calibri"/>
            </a:endParaRPr>
          </a:p>
        </p:txBody>
      </p:sp>
      <p:sp>
        <p:nvSpPr>
          <p:cNvPr id="5" name="object 5"/>
          <p:cNvSpPr txBox="1">
            <a:spLocks noGrp="1"/>
          </p:cNvSpPr>
          <p:nvPr>
            <p:ph type="sldNum" sz="quarter" idx="7"/>
          </p:nvPr>
        </p:nvSpPr>
        <p:spPr>
          <a:xfrm>
            <a:off x="12965068" y="6410484"/>
            <a:ext cx="273472" cy="234038"/>
          </a:xfrm>
          <a:prstGeom prst="rect">
            <a:avLst/>
          </a:prstGeom>
        </p:spPr>
        <p:txBody>
          <a:bodyPr vert="horz" wrap="square" lIns="0" tIns="0" rIns="0" bIns="0" rtlCol="0">
            <a:spAutoFit/>
          </a:bodyPr>
          <a:lstStyle/>
          <a:p>
            <a:pPr marL="38100" defTabSz="914400">
              <a:lnSpc>
                <a:spcPts val="1810"/>
              </a:lnSpc>
            </a:pPr>
            <a:fld id="{81D60167-4931-47E6-BA6A-407CBD079E47}" type="slidenum">
              <a:rPr dirty="0">
                <a:solidFill>
                  <a:prstClr val="white"/>
                </a:solidFill>
              </a:rPr>
              <a:pPr marL="38100" defTabSz="914400">
                <a:lnSpc>
                  <a:spcPts val="1810"/>
                </a:lnSpc>
              </a:pPr>
              <a:t>21</a:t>
            </a:fld>
            <a:endParaRPr>
              <a:solidFill>
                <a:prstClr val="white"/>
              </a:solidFill>
            </a:endParaRPr>
          </a:p>
        </p:txBody>
      </p:sp>
      <p:sp>
        <p:nvSpPr>
          <p:cNvPr id="3" name="object 2">
            <a:extLst>
              <a:ext uri="{FF2B5EF4-FFF2-40B4-BE49-F238E27FC236}">
                <a16:creationId xmlns:a16="http://schemas.microsoft.com/office/drawing/2014/main" id="{75FADEEE-0114-445E-8C3C-1F621E6ED2F6}"/>
              </a:ext>
            </a:extLst>
          </p:cNvPr>
          <p:cNvSpPr txBox="1">
            <a:spLocks/>
          </p:cNvSpPr>
          <p:nvPr/>
        </p:nvSpPr>
        <p:spPr>
          <a:xfrm>
            <a:off x="0" y="449970"/>
            <a:ext cx="12191999" cy="505267"/>
          </a:xfrm>
          <a:prstGeom prst="rect">
            <a:avLst/>
          </a:prstGeom>
        </p:spPr>
        <p:txBody>
          <a:bodyPr vert="horz" wrap="square" lIns="0" tIns="12700" rIns="0" bIns="0" rtlCol="0" anchor="t">
            <a:spAutoFit/>
          </a:bodyPr>
          <a:lstStyle>
            <a:lvl1pPr>
              <a:defRPr sz="3600" b="1" i="0">
                <a:solidFill>
                  <a:srgbClr val="AD3430"/>
                </a:solidFill>
                <a:latin typeface="Calibri"/>
                <a:ea typeface="+mj-ea"/>
                <a:cs typeface="Calibri"/>
              </a:defRPr>
            </a:lvl1pPr>
          </a:lstStyle>
          <a:p>
            <a:pPr marL="13335" algn="ctr" defTabSz="914400">
              <a:spcBef>
                <a:spcPts val="100"/>
              </a:spcBef>
            </a:pPr>
            <a:r>
              <a:rPr lang="en-US" sz="3200" kern="0" spc="-15"/>
              <a:t>BOARD MEMBER UPDATES</a:t>
            </a:r>
            <a:endParaRPr lang="en-US"/>
          </a:p>
        </p:txBody>
      </p:sp>
    </p:spTree>
    <p:extLst>
      <p:ext uri="{BB962C8B-B14F-4D97-AF65-F5344CB8AC3E}">
        <p14:creationId xmlns:p14="http://schemas.microsoft.com/office/powerpoint/2010/main" val="407341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1" y="1296262"/>
            <a:ext cx="9144000" cy="707886"/>
          </a:xfrm>
          <a:prstGeom prst="rect">
            <a:avLst/>
          </a:prstGeom>
        </p:spPr>
        <p:txBody>
          <a:bodyPr wrap="square" lIns="91429" tIns="45714" rIns="91429" bIns="45714" anchor="t">
            <a:spAutoFit/>
          </a:bodyPr>
          <a:lstStyle/>
          <a:p>
            <a:pPr algn="ctr" defTabSz="914293">
              <a:defRPr/>
            </a:pPr>
            <a:r>
              <a:rPr lang="en-US" sz="4000" b="1">
                <a:solidFill>
                  <a:srgbClr val="AE3431"/>
                </a:solidFill>
                <a:latin typeface="Calibri"/>
                <a:cs typeface="Times New Roman"/>
              </a:rPr>
              <a:t> </a:t>
            </a:r>
            <a:r>
              <a:rPr lang="en-US" sz="3600" b="1">
                <a:solidFill>
                  <a:srgbClr val="AE3431"/>
                </a:solidFill>
                <a:latin typeface="Calibri"/>
                <a:cs typeface="Times New Roman"/>
              </a:rPr>
              <a:t>VI. PUBLIC COMMENT</a:t>
            </a:r>
            <a:endParaRPr lang="en-US" sz="3600" kern="0">
              <a:solidFill>
                <a:schemeClr val="bg1"/>
              </a:solidFill>
              <a:latin typeface="Calibri"/>
              <a:cs typeface="Times New Roman"/>
            </a:endParaRPr>
          </a:p>
        </p:txBody>
      </p:sp>
    </p:spTree>
    <p:extLst>
      <p:ext uri="{BB962C8B-B14F-4D97-AF65-F5344CB8AC3E}">
        <p14:creationId xmlns:p14="http://schemas.microsoft.com/office/powerpoint/2010/main" val="364230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241983"/>
            <a:ext cx="9144000" cy="1261872"/>
          </a:xfrm>
          <a:prstGeom prst="rect">
            <a:avLst/>
          </a:prstGeom>
        </p:spPr>
        <p:txBody>
          <a:bodyPr wrap="square" lIns="91429" tIns="45714" rIns="91429" bIns="45714" anchor="t">
            <a:spAutoFit/>
          </a:bodyPr>
          <a:lstStyle/>
          <a:p>
            <a:pPr algn="ctr" defTabSz="914293">
              <a:defRPr/>
            </a:pPr>
            <a:r>
              <a:rPr lang="en-US" sz="3600" b="1">
                <a:solidFill>
                  <a:srgbClr val="AE3431"/>
                </a:solidFill>
                <a:latin typeface="Calibri"/>
                <a:cs typeface="Times New Roman"/>
              </a:rPr>
              <a:t> VII. ADJOURN </a:t>
            </a:r>
            <a:endParaRPr lang="en-US" sz="3600" b="1">
              <a:solidFill>
                <a:srgbClr val="AE3431"/>
              </a:solidFill>
              <a:latin typeface="Century Gothic" panose="020B0502020202020204" pitchFamily="34" charset="0"/>
              <a:cs typeface="Times New Roman" panose="02020603050405020304" pitchFamily="18" charset="0"/>
            </a:endParaRPr>
          </a:p>
          <a:p>
            <a:pPr algn="ctr" defTabSz="914293">
              <a:defRPr/>
            </a:pPr>
            <a:endParaRPr lang="en-US" sz="4000" kern="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09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241983"/>
            <a:ext cx="9144000" cy="1261872"/>
          </a:xfrm>
          <a:prstGeom prst="rect">
            <a:avLst/>
          </a:prstGeom>
        </p:spPr>
        <p:txBody>
          <a:bodyPr wrap="square" lIns="91429" tIns="45714" rIns="91429" bIns="45714" anchor="t">
            <a:spAutoFit/>
          </a:bodyPr>
          <a:lstStyle/>
          <a:p>
            <a:pPr algn="ctr" defTabSz="914293">
              <a:defRPr/>
            </a:pPr>
            <a:r>
              <a:rPr lang="en-US" sz="3600" b="1">
                <a:solidFill>
                  <a:srgbClr val="AE3431"/>
                </a:solidFill>
                <a:latin typeface="Calibri"/>
                <a:cs typeface="Times New Roman"/>
              </a:rPr>
              <a:t> APPENDIX</a:t>
            </a:r>
            <a:endParaRPr lang="en-US" sz="3600" b="1">
              <a:solidFill>
                <a:srgbClr val="AE3431"/>
              </a:solidFill>
              <a:latin typeface="Century Gothic" panose="020B0502020202020204" pitchFamily="34" charset="0"/>
              <a:cs typeface="Times New Roman" panose="02020603050405020304" pitchFamily="18" charset="0"/>
            </a:endParaRPr>
          </a:p>
          <a:p>
            <a:pPr algn="ctr" defTabSz="914293">
              <a:defRPr/>
            </a:pPr>
            <a:endParaRPr lang="en-US" sz="4000" kern="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47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7911"/>
            <a:ext cx="12192000" cy="650380"/>
          </a:xfrm>
        </p:spPr>
        <p:txBody>
          <a:bodyPr lIns="91429" tIns="45714" rIns="91429" bIns="45714" anchor="t"/>
          <a:lstStyle/>
          <a:p>
            <a:pPr algn="ctr"/>
            <a:r>
              <a:rPr lang="en-US" sz="3600" b="1">
                <a:solidFill>
                  <a:srgbClr val="AE3431"/>
                </a:solidFill>
                <a:latin typeface="Calibri"/>
                <a:cs typeface="Times New Roman"/>
              </a:rPr>
              <a:t>AGENDA</a:t>
            </a:r>
          </a:p>
        </p:txBody>
      </p:sp>
      <p:sp>
        <p:nvSpPr>
          <p:cNvPr id="3" name="Content Placeholder 2"/>
          <p:cNvSpPr>
            <a:spLocks noGrp="1"/>
          </p:cNvSpPr>
          <p:nvPr>
            <p:ph idx="1"/>
          </p:nvPr>
        </p:nvSpPr>
        <p:spPr>
          <a:xfrm>
            <a:off x="572655" y="1388804"/>
            <a:ext cx="11074400" cy="3838978"/>
          </a:xfrm>
        </p:spPr>
        <p:txBody>
          <a:bodyPr lIns="91429" tIns="45714" rIns="91429" bIns="45714" anchor="t"/>
          <a:lstStyle/>
          <a:p>
            <a:pPr marL="513715" indent="-513715">
              <a:spcAft>
                <a:spcPts val="1200"/>
              </a:spcAft>
              <a:buAutoNum type="romanUcPeriod"/>
            </a:pPr>
            <a:r>
              <a:rPr lang="en-US" b="1" dirty="0">
                <a:solidFill>
                  <a:srgbClr val="002060"/>
                </a:solidFill>
                <a:latin typeface="Calibri"/>
                <a:cs typeface="Times New Roman"/>
              </a:rPr>
              <a:t>Welcome &amp; Call to Order</a:t>
            </a:r>
            <a:endParaRPr lang="en-US" dirty="0">
              <a:latin typeface="Calibri"/>
              <a:cs typeface="Calibri"/>
            </a:endParaRPr>
          </a:p>
          <a:p>
            <a:pPr marL="513715" indent="-513715">
              <a:spcAft>
                <a:spcPts val="1200"/>
              </a:spcAft>
              <a:buAutoNum type="romanUcPeriod"/>
            </a:pPr>
            <a:r>
              <a:rPr lang="en-US" b="1" dirty="0">
                <a:solidFill>
                  <a:srgbClr val="002060"/>
                </a:solidFill>
                <a:latin typeface="Calibri"/>
                <a:cs typeface="Times New Roman"/>
              </a:rPr>
              <a:t>Chairman’s Comments</a:t>
            </a:r>
            <a:endParaRPr lang="en-US" dirty="0">
              <a:latin typeface="Calibri"/>
              <a:cs typeface="Calibri"/>
            </a:endParaRPr>
          </a:p>
          <a:p>
            <a:pPr marL="513715" indent="-513715">
              <a:spcAft>
                <a:spcPts val="1200"/>
              </a:spcAft>
              <a:buAutoNum type="romanUcPeriod"/>
            </a:pPr>
            <a:r>
              <a:rPr lang="en-US" b="1" dirty="0">
                <a:solidFill>
                  <a:srgbClr val="002060"/>
                </a:solidFill>
                <a:latin typeface="Calibri"/>
                <a:cs typeface="Times New Roman"/>
              </a:rPr>
              <a:t>Director’s Updates</a:t>
            </a:r>
            <a:endParaRPr lang="en-US" dirty="0">
              <a:latin typeface="Calibri"/>
              <a:cs typeface="Calibri"/>
            </a:endParaRPr>
          </a:p>
          <a:p>
            <a:pPr marL="513715" indent="-513715">
              <a:spcAft>
                <a:spcPts val="1200"/>
              </a:spcAft>
              <a:buAutoNum type="romanUcPeriod"/>
            </a:pPr>
            <a:r>
              <a:rPr lang="en-US" b="1" dirty="0">
                <a:solidFill>
                  <a:srgbClr val="002060"/>
                </a:solidFill>
                <a:latin typeface="Calibri"/>
                <a:cs typeface="Times New Roman"/>
              </a:rPr>
              <a:t>Board Discussion and Updates</a:t>
            </a:r>
            <a:endParaRPr lang="en-US" dirty="0">
              <a:latin typeface="Calibri"/>
              <a:cs typeface="Calibri"/>
            </a:endParaRPr>
          </a:p>
          <a:p>
            <a:pPr marL="970915" lvl="1" indent="-513715">
              <a:spcAft>
                <a:spcPts val="1200"/>
              </a:spcAft>
              <a:buAutoNum type="romanUcPeriod"/>
            </a:pPr>
            <a:r>
              <a:rPr lang="en-US" b="1" dirty="0">
                <a:solidFill>
                  <a:srgbClr val="002060"/>
                </a:solidFill>
                <a:latin typeface="Calibri"/>
                <a:cs typeface="Times New Roman"/>
              </a:rPr>
              <a:t>Board Vote: Approval of DC's Unified WIOA State Plan Update</a:t>
            </a:r>
          </a:p>
          <a:p>
            <a:pPr marL="513715" indent="-513715">
              <a:spcAft>
                <a:spcPts val="1200"/>
              </a:spcAft>
              <a:buAutoNum type="romanUcPeriod"/>
            </a:pPr>
            <a:r>
              <a:rPr lang="en-US" b="1" dirty="0">
                <a:solidFill>
                  <a:srgbClr val="002060"/>
                </a:solidFill>
                <a:latin typeface="Calibri"/>
                <a:cs typeface="Times New Roman"/>
              </a:rPr>
              <a:t>Public Comments</a:t>
            </a:r>
            <a:endParaRPr lang="en-US" dirty="0">
              <a:latin typeface="Calibri"/>
              <a:cs typeface="Calibri"/>
            </a:endParaRPr>
          </a:p>
          <a:p>
            <a:pPr marL="513715" indent="-513715">
              <a:spcAft>
                <a:spcPts val="1200"/>
              </a:spcAft>
              <a:buAutoNum type="romanUcPeriod"/>
            </a:pPr>
            <a:r>
              <a:rPr lang="en-US" b="1" dirty="0">
                <a:solidFill>
                  <a:srgbClr val="002060"/>
                </a:solidFill>
                <a:latin typeface="Calibri"/>
                <a:cs typeface="Times New Roman"/>
              </a:rPr>
              <a:t>Adjourn </a:t>
            </a:r>
            <a:endParaRPr lang="en-US" dirty="0">
              <a:latin typeface="Calibri"/>
              <a:cs typeface="Calibri"/>
            </a:endParaRPr>
          </a:p>
          <a:p>
            <a:pPr marL="227965" indent="-227965">
              <a:spcAft>
                <a:spcPts val="1200"/>
              </a:spcAft>
            </a:pPr>
            <a:endParaRPr lang="en-US" sz="1800" b="1" dirty="0">
              <a:solidFill>
                <a:srgbClr val="002060"/>
              </a:solidFill>
            </a:endParaRPr>
          </a:p>
        </p:txBody>
      </p:sp>
      <p:sp>
        <p:nvSpPr>
          <p:cNvPr id="5" name="Slide Number Placeholder 3">
            <a:extLst>
              <a:ext uri="{FF2B5EF4-FFF2-40B4-BE49-F238E27FC236}">
                <a16:creationId xmlns:a16="http://schemas.microsoft.com/office/drawing/2014/main" id="{E24330F2-AE4D-4ABD-BECE-F9C4B37BB1D0}"/>
              </a:ext>
            </a:extLst>
          </p:cNvPr>
          <p:cNvSpPr txBox="1">
            <a:spLocks/>
          </p:cNvSpPr>
          <p:nvPr/>
        </p:nvSpPr>
        <p:spPr>
          <a:xfrm>
            <a:off x="8908472" y="6335560"/>
            <a:ext cx="2133600" cy="365125"/>
          </a:xfrm>
          <a:prstGeom prst="rect">
            <a:avLst/>
          </a:prstGeom>
        </p:spPr>
        <p:txBody>
          <a:bodyPr lIns="91429" tIns="45714" rIns="91429" bIns="4571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A2E5DB-F748-9742-AE6F-372B4FED7432}" type="slidenum">
              <a:rPr lang="en-US">
                <a:solidFill>
                  <a:schemeClr val="bg1"/>
                </a:solidFill>
              </a:rPr>
              <a:pPr/>
              <a:t>3</a:t>
            </a:fld>
            <a:endParaRPr lang="en-US">
              <a:solidFill>
                <a:schemeClr val="bg1"/>
              </a:solidFill>
            </a:endParaRPr>
          </a:p>
        </p:txBody>
      </p:sp>
    </p:spTree>
    <p:extLst>
      <p:ext uri="{BB962C8B-B14F-4D97-AF65-F5344CB8AC3E}">
        <p14:creationId xmlns:p14="http://schemas.microsoft.com/office/powerpoint/2010/main" val="171193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904048"/>
            <a:ext cx="9144000" cy="1470025"/>
          </a:xfrm>
          <a:prstGeom prst="rect">
            <a:avLst/>
          </a:prstGeom>
        </p:spPr>
        <p:txBody>
          <a:bodyPr lIns="91429" tIns="45714" rIns="91429" bIns="45714" anchor="t"/>
          <a:lstStyle>
            <a:lvl1pPr algn="ctr"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US" sz="3600" b="1">
                <a:solidFill>
                  <a:srgbClr val="AE3431"/>
                </a:solidFill>
                <a:latin typeface="Calibri"/>
                <a:cs typeface="Times New Roman"/>
              </a:rPr>
              <a:t>II. CHAIRMAN’S COMMENTS </a:t>
            </a:r>
            <a:br>
              <a:rPr lang="en-US" sz="3600" b="1">
                <a:latin typeface="Calibri" panose="020F0502020204030204" pitchFamily="34" charset="0"/>
              </a:rPr>
            </a:br>
            <a:r>
              <a:rPr lang="en-US" sz="4000" b="1">
                <a:solidFill>
                  <a:schemeClr val="bg1"/>
                </a:solidFill>
                <a:latin typeface="Calibri"/>
                <a:cs typeface="Calibri"/>
              </a:rPr>
              <a:t> </a:t>
            </a:r>
            <a:br>
              <a:rPr lang="en-US" sz="4000" b="1">
                <a:latin typeface="Calibri" panose="020F0502020204030204" pitchFamily="34" charset="0"/>
              </a:rPr>
            </a:br>
            <a:endParaRPr lang="en-US" sz="4000" b="1">
              <a:solidFill>
                <a:schemeClr val="bg1"/>
              </a:solidFill>
              <a:latin typeface="Calibri" panose="020F0502020204030204" pitchFamily="34"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a:ea typeface="+mj-lt"/>
              <a:cs typeface="Times New Roman"/>
            </a:endParaRPr>
          </a:p>
          <a:p>
            <a:endParaRPr lang="en-US" sz="2400">
              <a:solidFill>
                <a:schemeClr val="bg1"/>
              </a:solidFill>
              <a:latin typeface="Calibri"/>
              <a:ea typeface="+mj-lt"/>
              <a:cs typeface="Times New Roman"/>
            </a:endParaRPr>
          </a:p>
          <a:p>
            <a:endParaRPr lang="en-US" sz="2400">
              <a:solidFill>
                <a:schemeClr val="bg1"/>
              </a:solidFill>
              <a:latin typeface="Calibri"/>
              <a:ea typeface="+mj-lt"/>
              <a:cs typeface="Times New Roman"/>
            </a:endParaRPr>
          </a:p>
          <a:p>
            <a:r>
              <a:rPr lang="en-US" sz="3200" b="1">
                <a:solidFill>
                  <a:schemeClr val="bg1"/>
                </a:solidFill>
                <a:latin typeface="Calibri"/>
                <a:ea typeface="+mj-lt"/>
                <a:cs typeface="+mj-lt"/>
              </a:rPr>
              <a:t>ANTWANYE FORD</a:t>
            </a:r>
            <a:endParaRPr lang="en-US" sz="3200">
              <a:solidFill>
                <a:schemeClr val="bg1"/>
              </a:solidFill>
              <a:latin typeface="Calibri"/>
              <a:cs typeface="Calibri"/>
            </a:endParaRPr>
          </a:p>
          <a:p>
            <a:r>
              <a:rPr lang="en-US" sz="3200" b="1">
                <a:solidFill>
                  <a:schemeClr val="bg1"/>
                </a:solidFill>
                <a:latin typeface="Calibri"/>
                <a:ea typeface="+mj-lt"/>
                <a:cs typeface="+mj-lt"/>
              </a:rPr>
              <a:t>CHAIRMAN</a:t>
            </a:r>
            <a:endParaRPr lang="en-US" sz="3200">
              <a:solidFill>
                <a:schemeClr val="bg1"/>
              </a:solidFill>
              <a:latin typeface="Calibri"/>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i="1">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02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169862"/>
            <a:ext cx="9144000" cy="1470025"/>
          </a:xfrm>
          <a:prstGeom prst="rect">
            <a:avLst/>
          </a:prstGeom>
        </p:spPr>
        <p:txBody>
          <a:bodyPr lIns="91429" tIns="45714" rIns="91429" bIns="45714" anchor="t"/>
          <a:lstStyle>
            <a:lvl1pPr algn="ctr" defTabSz="914400" rtl="0" eaLnBrk="1" latinLnBrk="0" hangingPunct="1">
              <a:lnSpc>
                <a:spcPct val="90000"/>
              </a:lnSpc>
              <a:spcBef>
                <a:spcPct val="0"/>
              </a:spcBef>
              <a:buNone/>
              <a:defRPr sz="5400" kern="1200">
                <a:solidFill>
                  <a:schemeClr val="accent2"/>
                </a:solidFill>
                <a:latin typeface="+mj-lt"/>
                <a:ea typeface="+mj-ea"/>
                <a:cs typeface="+mj-cs"/>
              </a:defRPr>
            </a:lvl1pPr>
          </a:lstStyle>
          <a:p>
            <a:r>
              <a:rPr lang="en-US" sz="3600" b="1">
                <a:solidFill>
                  <a:srgbClr val="AE3431"/>
                </a:solidFill>
                <a:latin typeface="Calibri"/>
                <a:cs typeface="Times New Roman"/>
              </a:rPr>
              <a:t>III. DIRECTOR’S UPDATES </a:t>
            </a:r>
            <a:endParaRPr lang="en-US" sz="3600" b="1">
              <a:solidFill>
                <a:schemeClr val="bg1"/>
              </a:solidFill>
              <a:latin typeface="Century Gothic" panose="020B0502020202020204" pitchFamily="34" charset="0"/>
              <a:cs typeface="Times New Roman" panose="02020603050405020304" pitchFamily="18" charset="0"/>
            </a:endParaRPr>
          </a:p>
          <a:p>
            <a:r>
              <a:rPr lang="en-US" sz="4000" b="1">
                <a:solidFill>
                  <a:schemeClr val="bg1"/>
                </a:solidFill>
                <a:latin typeface="Calibri"/>
                <a:cs typeface="Times New Roman"/>
              </a:rPr>
              <a:t>      </a:t>
            </a:r>
            <a:br>
              <a:rPr lang="en-US" sz="4000" b="1">
                <a:latin typeface="Calibri" panose="020F0502020204030204" pitchFamily="34" charset="0"/>
              </a:rPr>
            </a:br>
            <a:endParaRPr lang="en-US" sz="4000" b="1">
              <a:solidFill>
                <a:schemeClr val="bg1"/>
              </a:solidFill>
              <a:latin typeface="Calibri" panose="020F0502020204030204" pitchFamily="34"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a:p>
            <a:pPr lvl="0"/>
            <a:r>
              <a:rPr lang="en-US" sz="3200" b="1">
                <a:solidFill>
                  <a:schemeClr val="bg1"/>
                </a:solidFill>
                <a:latin typeface="Calibri"/>
                <a:cs typeface="Times New Roman"/>
              </a:rPr>
              <a:t>AHNNA SMITH</a:t>
            </a:r>
          </a:p>
          <a:p>
            <a:pPr lvl="0"/>
            <a:r>
              <a:rPr lang="en-US" sz="3200" b="1">
                <a:solidFill>
                  <a:schemeClr val="bg1"/>
                </a:solidFill>
                <a:latin typeface="Calibri"/>
                <a:cs typeface="Times New Roman"/>
              </a:rPr>
              <a:t>EXECUTIVE DIRECTOR</a:t>
            </a:r>
          </a:p>
          <a:p>
            <a:endParaRPr lang="en-US" sz="2400">
              <a:solidFill>
                <a:schemeClr val="bg1"/>
              </a:solidFill>
              <a:latin typeface="Calibri" panose="020F0502020204030204" pitchFamily="34" charset="0"/>
              <a:cs typeface="Times New Roman" panose="02020603050405020304" pitchFamily="18" charset="0"/>
            </a:endParaRPr>
          </a:p>
          <a:p>
            <a:endParaRPr lang="en-US" sz="240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75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AE3431"/>
                </a:solidFill>
                <a:latin typeface="Calibri" panose="020F0502020204030204" pitchFamily="34" charset="0"/>
                <a:cs typeface="Times New Roman" panose="02020603050405020304" pitchFamily="18" charset="0"/>
              </a:rPr>
              <a:t>Welcome New WIC Staff!</a:t>
            </a:r>
          </a:p>
        </p:txBody>
      </p:sp>
      <p:sp>
        <p:nvSpPr>
          <p:cNvPr id="3" name="Content Placeholder 2"/>
          <p:cNvSpPr>
            <a:spLocks noGrp="1"/>
          </p:cNvSpPr>
          <p:nvPr>
            <p:ph idx="1"/>
          </p:nvPr>
        </p:nvSpPr>
        <p:spPr>
          <a:xfrm>
            <a:off x="287677" y="846139"/>
            <a:ext cx="11294723" cy="5082050"/>
          </a:xfrm>
        </p:spPr>
        <p:txBody>
          <a:bodyPr lIns="91418" tIns="45709" rIns="91418" bIns="45709" anchor="t"/>
          <a:lstStyle/>
          <a:p>
            <a:pPr marL="227965" indent="-227965"/>
            <a:endParaRPr lang="en-US" sz="2000" b="1">
              <a:solidFill>
                <a:srgbClr val="1C4358"/>
              </a:solidFill>
              <a:latin typeface="Calibri" panose="020F0502020204030204" pitchFamily="34" charset="0"/>
              <a:cs typeface="Calibri" panose="020F0502020204030204" pitchFamily="34" charset="0"/>
            </a:endParaRPr>
          </a:p>
          <a:p>
            <a:pPr marL="227965" indent="-227965"/>
            <a:endParaRPr lang="en-US" sz="2000" b="1">
              <a:solidFill>
                <a:srgbClr val="1C4358"/>
              </a:solidFill>
              <a:latin typeface="Calibri" panose="020F0502020204030204" pitchFamily="34" charset="0"/>
              <a:cs typeface="Calibri" panose="020F0502020204030204" pitchFamily="34" charset="0"/>
            </a:endParaRPr>
          </a:p>
          <a:p>
            <a:pPr marL="0" indent="0">
              <a:buNone/>
            </a:pPr>
            <a:br>
              <a:rPr lang="en-US" sz="2000" b="1">
                <a:solidFill>
                  <a:srgbClr val="1C4358"/>
                </a:solidFill>
                <a:latin typeface="Calibri" panose="020F0502020204030204" pitchFamily="34" charset="0"/>
                <a:cs typeface="Calibri" panose="020F0502020204030204" pitchFamily="34" charset="0"/>
              </a:rPr>
            </a:br>
            <a:r>
              <a:rPr lang="en-US" sz="2000" b="1">
                <a:solidFill>
                  <a:srgbClr val="1C4358"/>
                </a:solidFill>
                <a:latin typeface="Calibri" panose="020F0502020204030204" pitchFamily="34" charset="0"/>
                <a:cs typeface="Calibri" panose="020F0502020204030204" pitchFamily="34" charset="0"/>
              </a:rPr>
              <a:t>			</a:t>
            </a:r>
          </a:p>
          <a:p>
            <a:pPr marL="0" indent="0">
              <a:buNone/>
            </a:pPr>
            <a:endParaRPr lang="en-US" sz="2000" b="1">
              <a:solidFill>
                <a:srgbClr val="1C4358"/>
              </a:solidFill>
              <a:latin typeface="Calibri" panose="020F0502020204030204" pitchFamily="34" charset="0"/>
              <a:cs typeface="Calibri" panose="020F0502020204030204" pitchFamily="34" charset="0"/>
            </a:endParaRPr>
          </a:p>
          <a:p>
            <a:pPr marL="0" indent="0">
              <a:buNone/>
            </a:pPr>
            <a:endParaRPr lang="en-US" sz="2000" b="1">
              <a:solidFill>
                <a:srgbClr val="1C4358"/>
              </a:solidFill>
              <a:latin typeface="Calibri" panose="020F0502020204030204" pitchFamily="34" charset="0"/>
              <a:cs typeface="Calibri" panose="020F0502020204030204" pitchFamily="34" charset="0"/>
            </a:endParaRPr>
          </a:p>
          <a:p>
            <a:pPr marL="0" indent="0">
              <a:buNone/>
            </a:pPr>
            <a:endParaRPr lang="en-US" sz="1800">
              <a:latin typeface="Calibri" panose="020F0502020204030204" pitchFamily="34" charset="0"/>
              <a:cs typeface="Times New Roman" panose="02020603050405020304" pitchFamily="18" charset="0"/>
            </a:endParaRPr>
          </a:p>
          <a:p>
            <a:pPr marL="0" indent="0">
              <a:spcAft>
                <a:spcPts val="1200"/>
              </a:spcAft>
              <a:buNone/>
            </a:pPr>
            <a:endParaRPr lang="en-US" sz="1800" b="1"/>
          </a:p>
        </p:txBody>
      </p:sp>
      <p:pic>
        <p:nvPicPr>
          <p:cNvPr id="10" name="Picture 9">
            <a:extLst>
              <a:ext uri="{FF2B5EF4-FFF2-40B4-BE49-F238E27FC236}">
                <a16:creationId xmlns:a16="http://schemas.microsoft.com/office/drawing/2014/main" id="{E7142FA2-C5DA-4EC5-8982-6388262D1A88}"/>
              </a:ext>
            </a:extLst>
          </p:cNvPr>
          <p:cNvPicPr>
            <a:picLocks noChangeAspect="1"/>
          </p:cNvPicPr>
          <p:nvPr/>
        </p:nvPicPr>
        <p:blipFill>
          <a:blip r:embed="rId3"/>
          <a:stretch>
            <a:fillRect/>
          </a:stretch>
        </p:blipFill>
        <p:spPr>
          <a:xfrm>
            <a:off x="7000847" y="725466"/>
            <a:ext cx="2104882" cy="2236565"/>
          </a:xfrm>
          <a:prstGeom prst="rect">
            <a:avLst/>
          </a:prstGeom>
        </p:spPr>
      </p:pic>
      <p:pic>
        <p:nvPicPr>
          <p:cNvPr id="11" name="Picture 10">
            <a:extLst>
              <a:ext uri="{FF2B5EF4-FFF2-40B4-BE49-F238E27FC236}">
                <a16:creationId xmlns:a16="http://schemas.microsoft.com/office/drawing/2014/main" id="{5C0DB3F1-EC79-4255-B0D8-DF741E45186E}"/>
              </a:ext>
            </a:extLst>
          </p:cNvPr>
          <p:cNvPicPr>
            <a:picLocks noChangeAspect="1"/>
          </p:cNvPicPr>
          <p:nvPr/>
        </p:nvPicPr>
        <p:blipFill>
          <a:blip r:embed="rId4"/>
          <a:stretch>
            <a:fillRect/>
          </a:stretch>
        </p:blipFill>
        <p:spPr>
          <a:xfrm>
            <a:off x="287677" y="1099782"/>
            <a:ext cx="1976842" cy="2298554"/>
          </a:xfrm>
          <a:prstGeom prst="rect">
            <a:avLst/>
          </a:prstGeom>
        </p:spPr>
      </p:pic>
      <p:pic>
        <p:nvPicPr>
          <p:cNvPr id="12" name="Picture 11">
            <a:extLst>
              <a:ext uri="{FF2B5EF4-FFF2-40B4-BE49-F238E27FC236}">
                <a16:creationId xmlns:a16="http://schemas.microsoft.com/office/drawing/2014/main" id="{84EA7F79-E9DE-4818-8D76-57F15CF5B91D}"/>
              </a:ext>
            </a:extLst>
          </p:cNvPr>
          <p:cNvPicPr>
            <a:picLocks noChangeAspect="1"/>
          </p:cNvPicPr>
          <p:nvPr/>
        </p:nvPicPr>
        <p:blipFill>
          <a:blip r:embed="rId5"/>
          <a:stretch>
            <a:fillRect/>
          </a:stretch>
        </p:blipFill>
        <p:spPr>
          <a:xfrm>
            <a:off x="4497323" y="3339669"/>
            <a:ext cx="1963235" cy="2357518"/>
          </a:xfrm>
          <a:prstGeom prst="rect">
            <a:avLst/>
          </a:prstGeom>
        </p:spPr>
      </p:pic>
      <p:sp>
        <p:nvSpPr>
          <p:cNvPr id="13" name="TextBox 12">
            <a:extLst>
              <a:ext uri="{FF2B5EF4-FFF2-40B4-BE49-F238E27FC236}">
                <a16:creationId xmlns:a16="http://schemas.microsoft.com/office/drawing/2014/main" id="{3F01F7D0-EAA8-4639-81F1-BBEC01EA068F}"/>
              </a:ext>
            </a:extLst>
          </p:cNvPr>
          <p:cNvSpPr txBox="1"/>
          <p:nvPr/>
        </p:nvSpPr>
        <p:spPr>
          <a:xfrm>
            <a:off x="2793453" y="1481852"/>
            <a:ext cx="3654590" cy="769441"/>
          </a:xfrm>
          <a:prstGeom prst="rect">
            <a:avLst/>
          </a:prstGeom>
          <a:noFill/>
        </p:spPr>
        <p:txBody>
          <a:bodyPr wrap="none" lIns="91440" tIns="45720" rIns="91440" bIns="45720" rtlCol="0" anchor="t">
            <a:spAutoFit/>
          </a:bodyPr>
          <a:lstStyle/>
          <a:p>
            <a:r>
              <a:rPr lang="en-US" sz="2200">
                <a:latin typeface="Calibri"/>
                <a:cs typeface="Calibri"/>
              </a:rPr>
              <a:t>Abigail Blanchard</a:t>
            </a:r>
          </a:p>
          <a:p>
            <a:r>
              <a:rPr lang="en-US" sz="2200">
                <a:latin typeface="Calibri"/>
                <a:cs typeface="Calibri"/>
              </a:rPr>
              <a:t>Grants Management Specialis</a:t>
            </a:r>
            <a:r>
              <a:rPr lang="en-US"/>
              <a:t>t</a:t>
            </a:r>
          </a:p>
        </p:txBody>
      </p:sp>
      <p:sp>
        <p:nvSpPr>
          <p:cNvPr id="14" name="TextBox 13">
            <a:extLst>
              <a:ext uri="{FF2B5EF4-FFF2-40B4-BE49-F238E27FC236}">
                <a16:creationId xmlns:a16="http://schemas.microsoft.com/office/drawing/2014/main" id="{CCB990AF-1846-4247-A8A5-AEC082A1D7E9}"/>
              </a:ext>
            </a:extLst>
          </p:cNvPr>
          <p:cNvSpPr txBox="1"/>
          <p:nvPr/>
        </p:nvSpPr>
        <p:spPr>
          <a:xfrm>
            <a:off x="760880" y="4221987"/>
            <a:ext cx="4065146" cy="769441"/>
          </a:xfrm>
          <a:prstGeom prst="rect">
            <a:avLst/>
          </a:prstGeom>
          <a:noFill/>
        </p:spPr>
        <p:txBody>
          <a:bodyPr wrap="square" lIns="91440" tIns="45720" rIns="91440" bIns="45720" rtlCol="0" anchor="t">
            <a:spAutoFit/>
          </a:bodyPr>
          <a:lstStyle/>
          <a:p>
            <a:r>
              <a:rPr lang="en-US" sz="2200" dirty="0">
                <a:latin typeface="Calibri"/>
                <a:cs typeface="Calibri"/>
              </a:rPr>
              <a:t>Matthew Lesser</a:t>
            </a:r>
          </a:p>
          <a:p>
            <a:r>
              <a:rPr lang="en-US" sz="2200" dirty="0">
                <a:latin typeface="Calibri"/>
                <a:cs typeface="Calibri"/>
              </a:rPr>
              <a:t>Grants Management Specialist</a:t>
            </a:r>
          </a:p>
        </p:txBody>
      </p:sp>
      <p:sp>
        <p:nvSpPr>
          <p:cNvPr id="16" name="TextBox 15">
            <a:extLst>
              <a:ext uri="{FF2B5EF4-FFF2-40B4-BE49-F238E27FC236}">
                <a16:creationId xmlns:a16="http://schemas.microsoft.com/office/drawing/2014/main" id="{66402774-6436-471A-956F-F5C47F924D32}"/>
              </a:ext>
            </a:extLst>
          </p:cNvPr>
          <p:cNvSpPr txBox="1"/>
          <p:nvPr/>
        </p:nvSpPr>
        <p:spPr>
          <a:xfrm>
            <a:off x="9440357" y="1481656"/>
            <a:ext cx="2291192" cy="769441"/>
          </a:xfrm>
          <a:prstGeom prst="rect">
            <a:avLst/>
          </a:prstGeom>
          <a:noFill/>
        </p:spPr>
        <p:txBody>
          <a:bodyPr wrap="square" lIns="91440" tIns="45720" rIns="91440" bIns="45720" rtlCol="0" anchor="t">
            <a:spAutoFit/>
          </a:bodyPr>
          <a:lstStyle/>
          <a:p>
            <a:r>
              <a:rPr lang="en-US" sz="2200" dirty="0">
                <a:latin typeface="Calibri"/>
                <a:cs typeface="Calibri"/>
              </a:rPr>
              <a:t>Jyothis Sreekumar</a:t>
            </a:r>
          </a:p>
          <a:p>
            <a:r>
              <a:rPr lang="en-US" sz="2200" dirty="0">
                <a:latin typeface="Calibri"/>
                <a:cs typeface="Calibri"/>
              </a:rPr>
              <a:t>Data Manager</a:t>
            </a:r>
          </a:p>
        </p:txBody>
      </p:sp>
    </p:spTree>
    <p:extLst>
      <p:ext uri="{BB962C8B-B14F-4D97-AF65-F5344CB8AC3E}">
        <p14:creationId xmlns:p14="http://schemas.microsoft.com/office/powerpoint/2010/main" val="384623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AE3431"/>
                </a:solidFill>
                <a:latin typeface="Calibri" panose="020F0502020204030204" pitchFamily="34" charset="0"/>
                <a:cs typeface="Times New Roman" panose="02020603050405020304" pitchFamily="18" charset="0"/>
              </a:rPr>
              <a:t>Welcome New WIC Staff!</a:t>
            </a:r>
          </a:p>
        </p:txBody>
      </p:sp>
      <p:sp>
        <p:nvSpPr>
          <p:cNvPr id="3" name="Content Placeholder 2"/>
          <p:cNvSpPr>
            <a:spLocks noGrp="1"/>
          </p:cNvSpPr>
          <p:nvPr>
            <p:ph idx="1"/>
          </p:nvPr>
        </p:nvSpPr>
        <p:spPr>
          <a:xfrm>
            <a:off x="287677" y="846139"/>
            <a:ext cx="11294723" cy="5082050"/>
          </a:xfrm>
        </p:spPr>
        <p:txBody>
          <a:bodyPr/>
          <a:lstStyle/>
          <a:p>
            <a:endParaRPr lang="en-US" sz="2000" b="1" dirty="0">
              <a:solidFill>
                <a:srgbClr val="1C4358"/>
              </a:solidFill>
              <a:latin typeface="Calibri" panose="020F0502020204030204" pitchFamily="34" charset="0"/>
              <a:cs typeface="Calibri" panose="020F0502020204030204" pitchFamily="34" charset="0"/>
            </a:endParaRPr>
          </a:p>
          <a:p>
            <a:endParaRPr lang="en-US" sz="2000" b="1" dirty="0">
              <a:solidFill>
                <a:srgbClr val="1C4358"/>
              </a:solidFill>
              <a:latin typeface="Calibri" panose="020F0502020204030204" pitchFamily="34" charset="0"/>
              <a:cs typeface="Calibri" panose="020F0502020204030204" pitchFamily="34" charset="0"/>
            </a:endParaRPr>
          </a:p>
          <a:p>
            <a:pPr marL="0" indent="0">
              <a:buNone/>
            </a:pPr>
            <a:br>
              <a:rPr lang="en-US" sz="2000" b="1" dirty="0">
                <a:solidFill>
                  <a:srgbClr val="1C4358"/>
                </a:solidFill>
                <a:latin typeface="Calibri" panose="020F0502020204030204" pitchFamily="34" charset="0"/>
                <a:cs typeface="Calibri" panose="020F0502020204030204" pitchFamily="34" charset="0"/>
              </a:rPr>
            </a:br>
            <a:r>
              <a:rPr lang="en-US" sz="2000" b="1" dirty="0">
                <a:solidFill>
                  <a:srgbClr val="1C4358"/>
                </a:solidFill>
                <a:latin typeface="Calibri" panose="020F0502020204030204" pitchFamily="34" charset="0"/>
                <a:cs typeface="Calibri" panose="020F0502020204030204" pitchFamily="34" charset="0"/>
              </a:rPr>
              <a:t>			</a:t>
            </a:r>
          </a:p>
          <a:p>
            <a:pPr marL="0" indent="0">
              <a:buNone/>
            </a:pPr>
            <a:endParaRPr lang="en-US" sz="2000" b="1" dirty="0">
              <a:solidFill>
                <a:srgbClr val="1C4358"/>
              </a:solidFill>
              <a:latin typeface="Calibri" panose="020F0502020204030204" pitchFamily="34" charset="0"/>
              <a:cs typeface="Calibri" panose="020F0502020204030204" pitchFamily="34" charset="0"/>
            </a:endParaRPr>
          </a:p>
          <a:p>
            <a:pPr marL="0" indent="0">
              <a:buNone/>
            </a:pPr>
            <a:endParaRPr lang="en-US" sz="2000" b="1" dirty="0">
              <a:solidFill>
                <a:srgbClr val="1C4358"/>
              </a:solidFill>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3F01F7D0-EAA8-4639-81F1-BBEC01EA068F}"/>
              </a:ext>
            </a:extLst>
          </p:cNvPr>
          <p:cNvSpPr txBox="1"/>
          <p:nvPr/>
        </p:nvSpPr>
        <p:spPr>
          <a:xfrm>
            <a:off x="2793453" y="1481852"/>
            <a:ext cx="4846070" cy="769441"/>
          </a:xfrm>
          <a:prstGeom prst="rect">
            <a:avLst/>
          </a:prstGeom>
          <a:noFill/>
        </p:spPr>
        <p:txBody>
          <a:bodyPr wrap="none" lIns="91440" tIns="45720" rIns="91440" bIns="45720" rtlCol="0" anchor="t">
            <a:spAutoFit/>
          </a:bodyPr>
          <a:lstStyle/>
          <a:p>
            <a:r>
              <a:rPr lang="en-US" sz="2200">
                <a:latin typeface="Calibri"/>
                <a:cs typeface="Calibri"/>
              </a:rPr>
              <a:t>Anika Holmes</a:t>
            </a:r>
          </a:p>
          <a:p>
            <a:r>
              <a:rPr lang="en-US" sz="2200">
                <a:latin typeface="Calibri"/>
                <a:cs typeface="Calibri"/>
              </a:rPr>
              <a:t>Associate Director, Business Engagement</a:t>
            </a:r>
          </a:p>
        </p:txBody>
      </p:sp>
      <p:sp>
        <p:nvSpPr>
          <p:cNvPr id="14" name="TextBox 13">
            <a:extLst>
              <a:ext uri="{FF2B5EF4-FFF2-40B4-BE49-F238E27FC236}">
                <a16:creationId xmlns:a16="http://schemas.microsoft.com/office/drawing/2014/main" id="{CCB990AF-1846-4247-A8A5-AEC082A1D7E9}"/>
              </a:ext>
            </a:extLst>
          </p:cNvPr>
          <p:cNvSpPr txBox="1"/>
          <p:nvPr/>
        </p:nvSpPr>
        <p:spPr>
          <a:xfrm>
            <a:off x="4162064" y="3857200"/>
            <a:ext cx="3867871" cy="769441"/>
          </a:xfrm>
          <a:prstGeom prst="rect">
            <a:avLst/>
          </a:prstGeom>
          <a:noFill/>
        </p:spPr>
        <p:txBody>
          <a:bodyPr wrap="square" lIns="91440" tIns="45720" rIns="91440" bIns="45720" rtlCol="0" anchor="t">
            <a:spAutoFit/>
          </a:bodyPr>
          <a:lstStyle/>
          <a:p>
            <a:r>
              <a:rPr lang="en-US" sz="2200" dirty="0"/>
              <a:t>L</a:t>
            </a:r>
            <a:r>
              <a:rPr lang="en-US" sz="2200" dirty="0">
                <a:latin typeface="Calibri"/>
                <a:cs typeface="Calibri"/>
              </a:rPr>
              <a:t>illian Speranza</a:t>
            </a:r>
          </a:p>
          <a:p>
            <a:r>
              <a:rPr lang="en-US" sz="2200" dirty="0">
                <a:latin typeface="Calibri"/>
                <a:cs typeface="Calibri"/>
              </a:rPr>
              <a:t>Program Analyst</a:t>
            </a:r>
          </a:p>
        </p:txBody>
      </p:sp>
      <p:pic>
        <p:nvPicPr>
          <p:cNvPr id="5" name="Picture 4">
            <a:extLst>
              <a:ext uri="{FF2B5EF4-FFF2-40B4-BE49-F238E27FC236}">
                <a16:creationId xmlns:a16="http://schemas.microsoft.com/office/drawing/2014/main" id="{CDD10C63-E588-4531-A430-7287DAC52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36" y="1034991"/>
            <a:ext cx="1989458" cy="2169012"/>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1936AC5A-1F6E-4030-A822-60278B7431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379" y="2705270"/>
            <a:ext cx="2114303" cy="2909907"/>
          </a:xfrm>
          <a:prstGeom prst="rect">
            <a:avLst/>
          </a:prstGeom>
        </p:spPr>
      </p:pic>
    </p:spTree>
    <p:extLst>
      <p:ext uri="{BB962C8B-B14F-4D97-AF65-F5344CB8AC3E}">
        <p14:creationId xmlns:p14="http://schemas.microsoft.com/office/powerpoint/2010/main" val="3670914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24330F2-AE4D-4ABD-BECE-F9C4B37BB1D0}"/>
              </a:ext>
            </a:extLst>
          </p:cNvPr>
          <p:cNvSpPr txBox="1">
            <a:spLocks/>
          </p:cNvSpPr>
          <p:nvPr/>
        </p:nvSpPr>
        <p:spPr>
          <a:xfrm>
            <a:off x="8908472" y="6335560"/>
            <a:ext cx="2133600" cy="365125"/>
          </a:xfrm>
          <a:prstGeom prst="rect">
            <a:avLst/>
          </a:prstGeom>
        </p:spPr>
        <p:txBody>
          <a:bodyPr lIns="91429" tIns="45714" rIns="91429" bIns="4571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A2E5DB-F748-9742-AE6F-372B4FED7432}" type="slidenum">
              <a:rPr lang="en-US">
                <a:solidFill>
                  <a:prstClr val="white"/>
                </a:solidFill>
              </a:rPr>
              <a:pPr/>
              <a:t>8</a:t>
            </a:fld>
            <a:endParaRPr lang="en-US">
              <a:solidFill>
                <a:prstClr val="white"/>
              </a:solidFill>
            </a:endParaRPr>
          </a:p>
        </p:txBody>
      </p:sp>
      <p:pic>
        <p:nvPicPr>
          <p:cNvPr id="2" name="Picture 2">
            <a:extLst>
              <a:ext uri="{FF2B5EF4-FFF2-40B4-BE49-F238E27FC236}">
                <a16:creationId xmlns:a16="http://schemas.microsoft.com/office/drawing/2014/main" id="{EF44AD38-09D2-483D-9279-5DD9417561CD}"/>
              </a:ext>
            </a:extLst>
          </p:cNvPr>
          <p:cNvPicPr>
            <a:picLocks noChangeAspect="1"/>
          </p:cNvPicPr>
          <p:nvPr/>
        </p:nvPicPr>
        <p:blipFill>
          <a:blip r:embed="rId3"/>
          <a:stretch>
            <a:fillRect/>
          </a:stretch>
        </p:blipFill>
        <p:spPr>
          <a:xfrm>
            <a:off x="300567" y="-95254"/>
            <a:ext cx="11442699" cy="6074844"/>
          </a:xfrm>
          <a:prstGeom prst="rect">
            <a:avLst/>
          </a:prstGeom>
        </p:spPr>
      </p:pic>
    </p:spTree>
    <p:extLst>
      <p:ext uri="{BB962C8B-B14F-4D97-AF65-F5344CB8AC3E}">
        <p14:creationId xmlns:p14="http://schemas.microsoft.com/office/powerpoint/2010/main" val="82856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910"/>
            <a:ext cx="12192000" cy="468655"/>
          </a:xfrm>
        </p:spPr>
        <p:txBody>
          <a:bodyPr lIns="91429" tIns="45714" rIns="91429" bIns="45714" anchor="t"/>
          <a:lstStyle/>
          <a:p>
            <a:pPr algn="ctr"/>
            <a:r>
              <a:rPr lang="en-US" sz="3200" b="1">
                <a:solidFill>
                  <a:srgbClr val="AE3431"/>
                </a:solidFill>
                <a:latin typeface="Calibri"/>
                <a:cs typeface="Times New Roman"/>
              </a:rPr>
              <a:t>FY22 RECOVERY INVESTMENTS</a:t>
            </a:r>
          </a:p>
        </p:txBody>
      </p:sp>
      <p:sp>
        <p:nvSpPr>
          <p:cNvPr id="5" name="Slide Number Placeholder 3">
            <a:extLst>
              <a:ext uri="{FF2B5EF4-FFF2-40B4-BE49-F238E27FC236}">
                <a16:creationId xmlns:a16="http://schemas.microsoft.com/office/drawing/2014/main" id="{E24330F2-AE4D-4ABD-BECE-F9C4B37BB1D0}"/>
              </a:ext>
            </a:extLst>
          </p:cNvPr>
          <p:cNvSpPr txBox="1">
            <a:spLocks/>
          </p:cNvSpPr>
          <p:nvPr/>
        </p:nvSpPr>
        <p:spPr>
          <a:xfrm>
            <a:off x="8908472" y="6335560"/>
            <a:ext cx="2133600" cy="365125"/>
          </a:xfrm>
          <a:prstGeom prst="rect">
            <a:avLst/>
          </a:prstGeom>
        </p:spPr>
        <p:txBody>
          <a:bodyPr lIns="91429" tIns="45714" rIns="91429" bIns="45714"/>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A2E5DB-F748-9742-AE6F-372B4FED7432}" type="slidenum">
              <a:rPr lang="en-US">
                <a:solidFill>
                  <a:prstClr val="white"/>
                </a:solidFill>
              </a:rPr>
              <a:pPr/>
              <a:t>9</a:t>
            </a:fld>
            <a:endParaRPr lang="en-US">
              <a:solidFill>
                <a:prstClr val="white"/>
              </a:solidFill>
            </a:endParaRPr>
          </a:p>
        </p:txBody>
      </p:sp>
      <p:graphicFrame>
        <p:nvGraphicFramePr>
          <p:cNvPr id="4" name="Table 3">
            <a:extLst>
              <a:ext uri="{FF2B5EF4-FFF2-40B4-BE49-F238E27FC236}">
                <a16:creationId xmlns:a16="http://schemas.microsoft.com/office/drawing/2014/main" id="{3F6C025E-511D-4C05-99E8-3584EF3C2A72}"/>
              </a:ext>
            </a:extLst>
          </p:cNvPr>
          <p:cNvGraphicFramePr>
            <a:graphicFrameLocks noGrp="1"/>
          </p:cNvGraphicFramePr>
          <p:nvPr>
            <p:extLst>
              <p:ext uri="{D42A27DB-BD31-4B8C-83A1-F6EECF244321}">
                <p14:modId xmlns:p14="http://schemas.microsoft.com/office/powerpoint/2010/main" val="1719456709"/>
              </p:ext>
            </p:extLst>
          </p:nvPr>
        </p:nvGraphicFramePr>
        <p:xfrm>
          <a:off x="306917" y="910167"/>
          <a:ext cx="11296331" cy="5698613"/>
        </p:xfrm>
        <a:graphic>
          <a:graphicData uri="http://schemas.openxmlformats.org/drawingml/2006/table">
            <a:tbl>
              <a:tblPr firstRow="1" firstCol="1" bandRow="1">
                <a:tableStyleId>{5C22544A-7EE6-4342-B048-85BDC9FD1C3A}</a:tableStyleId>
              </a:tblPr>
              <a:tblGrid>
                <a:gridCol w="1214215">
                  <a:extLst>
                    <a:ext uri="{9D8B030D-6E8A-4147-A177-3AD203B41FA5}">
                      <a16:colId xmlns:a16="http://schemas.microsoft.com/office/drawing/2014/main" val="1094700742"/>
                    </a:ext>
                  </a:extLst>
                </a:gridCol>
                <a:gridCol w="1615136">
                  <a:extLst>
                    <a:ext uri="{9D8B030D-6E8A-4147-A177-3AD203B41FA5}">
                      <a16:colId xmlns:a16="http://schemas.microsoft.com/office/drawing/2014/main" val="807988199"/>
                    </a:ext>
                  </a:extLst>
                </a:gridCol>
                <a:gridCol w="2176424">
                  <a:extLst>
                    <a:ext uri="{9D8B030D-6E8A-4147-A177-3AD203B41FA5}">
                      <a16:colId xmlns:a16="http://schemas.microsoft.com/office/drawing/2014/main" val="949551550"/>
                    </a:ext>
                  </a:extLst>
                </a:gridCol>
                <a:gridCol w="3145278">
                  <a:extLst>
                    <a:ext uri="{9D8B030D-6E8A-4147-A177-3AD203B41FA5}">
                      <a16:colId xmlns:a16="http://schemas.microsoft.com/office/drawing/2014/main" val="3169142199"/>
                    </a:ext>
                  </a:extLst>
                </a:gridCol>
                <a:gridCol w="3145278">
                  <a:extLst>
                    <a:ext uri="{9D8B030D-6E8A-4147-A177-3AD203B41FA5}">
                      <a16:colId xmlns:a16="http://schemas.microsoft.com/office/drawing/2014/main" val="3440117720"/>
                    </a:ext>
                  </a:extLst>
                </a:gridCol>
              </a:tblGrid>
              <a:tr h="473833">
                <a:tc>
                  <a:txBody>
                    <a:bodyPr/>
                    <a:lstStyle/>
                    <a:p>
                      <a:pPr algn="ctr"/>
                      <a:r>
                        <a:rPr lang="en-US" sz="1600" dirty="0">
                          <a:effectLst/>
                          <a:latin typeface="Calibri"/>
                        </a:rPr>
                        <a:t>Goal</a:t>
                      </a:r>
                    </a:p>
                  </a:txBody>
                  <a:tcPr marL="68580" marR="68580" marT="0" marB="0" anchor="ctr"/>
                </a:tc>
                <a:tc>
                  <a:txBody>
                    <a:bodyPr/>
                    <a:lstStyle/>
                    <a:p>
                      <a:pPr algn="ctr"/>
                      <a:r>
                        <a:rPr lang="en-US" sz="1600" dirty="0">
                          <a:effectLst/>
                          <a:latin typeface="Calibri"/>
                        </a:rPr>
                        <a:t>Strategy</a:t>
                      </a:r>
                    </a:p>
                  </a:txBody>
                  <a:tcPr marL="68580" marR="68580" marT="0" marB="0" anchor="ctr"/>
                </a:tc>
                <a:tc>
                  <a:txBody>
                    <a:bodyPr/>
                    <a:lstStyle/>
                    <a:p>
                      <a:pPr lvl="0" algn="ctr">
                        <a:buNone/>
                      </a:pPr>
                      <a:r>
                        <a:rPr lang="en-US" sz="1600" dirty="0">
                          <a:effectLst/>
                          <a:latin typeface="Calibri"/>
                        </a:rPr>
                        <a:t>Investment</a:t>
                      </a:r>
                    </a:p>
                  </a:txBody>
                  <a:tcPr marL="68580" marR="68580" marT="0" marB="0" anchor="ctr"/>
                </a:tc>
                <a:tc>
                  <a:txBody>
                    <a:bodyPr/>
                    <a:lstStyle/>
                    <a:p>
                      <a:pPr lvl="0" algn="ctr">
                        <a:buNone/>
                      </a:pPr>
                      <a:r>
                        <a:rPr lang="en-US" sz="1600" dirty="0">
                          <a:effectLst/>
                          <a:latin typeface="Calibri"/>
                        </a:rPr>
                        <a:t>Projected Impact</a:t>
                      </a:r>
                    </a:p>
                  </a:txBody>
                  <a:tcPr marL="68580" marR="68580" marT="0" marB="0" anchor="ctr"/>
                </a:tc>
                <a:tc>
                  <a:txBody>
                    <a:bodyPr/>
                    <a:lstStyle/>
                    <a:p>
                      <a:pPr lvl="0" algn="ctr">
                        <a:buNone/>
                      </a:pPr>
                      <a:r>
                        <a:rPr lang="en-US" sz="1600" dirty="0">
                          <a:effectLst/>
                          <a:latin typeface="Calibri"/>
                        </a:rPr>
                        <a:t>Status</a:t>
                      </a:r>
                    </a:p>
                  </a:txBody>
                  <a:tcPr marL="68580" marR="68580" marT="0" marB="0" anchor="ctr"/>
                </a:tc>
                <a:extLst>
                  <a:ext uri="{0D108BD9-81ED-4DB2-BD59-A6C34878D82A}">
                    <a16:rowId xmlns:a16="http://schemas.microsoft.com/office/drawing/2014/main" val="551352521"/>
                  </a:ext>
                </a:extLst>
              </a:tr>
              <a:tr h="904875">
                <a:tc rowSpan="4">
                  <a:txBody>
                    <a:bodyPr/>
                    <a:lstStyle/>
                    <a:p>
                      <a:r>
                        <a:rPr lang="en-US" sz="1600" dirty="0">
                          <a:effectLst/>
                          <a:latin typeface="Calibri"/>
                        </a:rPr>
                        <a:t>Drive Inclusive Jobs Recovery</a:t>
                      </a:r>
                    </a:p>
                    <a:p>
                      <a:endParaRPr lang="en-US" sz="1600" dirty="0">
                        <a:effectLst/>
                        <a:latin typeface="Calibri"/>
                      </a:endParaRPr>
                    </a:p>
                  </a:txBody>
                  <a:tcPr marL="68580" marR="68580" marT="0" marB="0" anchor="ctr"/>
                </a:tc>
                <a:tc>
                  <a:txBody>
                    <a:bodyPr/>
                    <a:lstStyle/>
                    <a:p>
                      <a:r>
                        <a:rPr lang="en-US" sz="1600" dirty="0">
                          <a:effectLst/>
                          <a:latin typeface="Calibri"/>
                        </a:rPr>
                        <a:t>Prioritize employer-driven training</a:t>
                      </a:r>
                    </a:p>
                  </a:txBody>
                  <a:tcPr marL="68580" marR="68580" marT="0" marB="0" anchor="ctr"/>
                </a:tc>
                <a:tc>
                  <a:txBody>
                    <a:bodyPr/>
                    <a:lstStyle/>
                    <a:p>
                      <a:r>
                        <a:rPr lang="en-US" sz="1600" dirty="0">
                          <a:effectLst/>
                          <a:latin typeface="Calibri"/>
                        </a:rPr>
                        <a:t>Employer-led training partnerships</a:t>
                      </a:r>
                    </a:p>
                  </a:txBody>
                  <a:tcPr marL="68580" marR="68580" marT="0" marB="0" anchor="ctr"/>
                </a:tc>
                <a:tc>
                  <a:txBody>
                    <a:bodyPr/>
                    <a:lstStyle/>
                    <a:p>
                      <a:pPr lvl="0">
                        <a:buNone/>
                      </a:pPr>
                      <a:r>
                        <a:rPr lang="en-US" sz="1600" dirty="0">
                          <a:effectLst/>
                          <a:latin typeface="Calibri"/>
                        </a:rPr>
                        <a:t>~750 workers impacted, annually</a:t>
                      </a:r>
                    </a:p>
                  </a:txBody>
                  <a:tcPr marL="68580" marR="68580" marT="0" marB="0" anchor="ctr"/>
                </a:tc>
                <a:tc>
                  <a:txBody>
                    <a:bodyPr/>
                    <a:lstStyle/>
                    <a:p>
                      <a:r>
                        <a:rPr lang="en-US" sz="1600" dirty="0">
                          <a:effectLst/>
                          <a:latin typeface="Calibri"/>
                        </a:rPr>
                        <a:t>10 applications submitted in first round (6 eligible)</a:t>
                      </a:r>
                    </a:p>
                    <a:p>
                      <a:pPr lvl="0">
                        <a:buNone/>
                      </a:pPr>
                      <a:endParaRPr lang="en-US" sz="1600" dirty="0">
                        <a:effectLst/>
                        <a:latin typeface="Calibri"/>
                      </a:endParaRPr>
                    </a:p>
                    <a:p>
                      <a:pPr lvl="0">
                        <a:buNone/>
                      </a:pPr>
                      <a:r>
                        <a:rPr lang="en-US" sz="1600" dirty="0">
                          <a:effectLst/>
                          <a:latin typeface="Calibri"/>
                        </a:rPr>
                        <a:t>Final deadline: April 15th</a:t>
                      </a:r>
                    </a:p>
                  </a:txBody>
                  <a:tcPr marL="68580" marR="68580" marT="0" marB="0" anchor="ctr"/>
                </a:tc>
                <a:extLst>
                  <a:ext uri="{0D108BD9-81ED-4DB2-BD59-A6C34878D82A}">
                    <a16:rowId xmlns:a16="http://schemas.microsoft.com/office/drawing/2014/main" val="3421480794"/>
                  </a:ext>
                </a:extLst>
              </a:tr>
              <a:tr h="1079500">
                <a:tc vMerge="1">
                  <a:txBody>
                    <a:bodyPr/>
                    <a:lstStyle/>
                    <a:p>
                      <a:endParaRPr lang="en-US"/>
                    </a:p>
                  </a:txBody>
                  <a:tcPr/>
                </a:tc>
                <a:tc>
                  <a:txBody>
                    <a:bodyPr/>
                    <a:lstStyle/>
                    <a:p>
                      <a:r>
                        <a:rPr lang="en-US" sz="1600" dirty="0">
                          <a:effectLst/>
                          <a:latin typeface="Calibri"/>
                        </a:rPr>
                        <a:t>Strengthen employer-job-seeker connections</a:t>
                      </a:r>
                    </a:p>
                  </a:txBody>
                  <a:tcPr marL="68580" marR="68580" marT="0" marB="0" anchor="ctr"/>
                </a:tc>
                <a:tc>
                  <a:txBody>
                    <a:bodyPr/>
                    <a:lstStyle/>
                    <a:p>
                      <a:r>
                        <a:rPr lang="en-US" sz="1600" dirty="0">
                          <a:effectLst/>
                          <a:latin typeface="Calibri"/>
                        </a:rPr>
                        <a:t>Career Coach DC</a:t>
                      </a:r>
                    </a:p>
                  </a:txBody>
                  <a:tcPr marL="68580" marR="68580" marT="0" marB="0" anchor="ctr"/>
                </a:tc>
                <a:tc>
                  <a:txBody>
                    <a:bodyPr/>
                    <a:lstStyle/>
                    <a:p>
                      <a:pPr lvl="0">
                        <a:buNone/>
                      </a:pPr>
                      <a:r>
                        <a:rPr lang="en-US" sz="1600" dirty="0">
                          <a:effectLst/>
                          <a:latin typeface="Calibri"/>
                        </a:rPr>
                        <a:t>Serve up to 5,000 residents, annually</a:t>
                      </a:r>
                    </a:p>
                  </a:txBody>
                  <a:tcPr marL="68580" marR="68580" marT="0" marB="0" anchor="ctr"/>
                </a:tc>
                <a:tc>
                  <a:txBody>
                    <a:bodyPr/>
                    <a:lstStyle/>
                    <a:p>
                      <a:r>
                        <a:rPr lang="en-US" sz="1600" dirty="0">
                          <a:effectLst/>
                          <a:latin typeface="Calibri"/>
                        </a:rPr>
                        <a:t>Grant solicitation closes 2/18</a:t>
                      </a:r>
                      <a:endParaRPr lang="en-US" dirty="0"/>
                    </a:p>
                    <a:p>
                      <a:pPr lvl="0">
                        <a:buNone/>
                      </a:pPr>
                      <a:endParaRPr lang="en-US" sz="1600" dirty="0">
                        <a:effectLst/>
                        <a:latin typeface="Calibri"/>
                      </a:endParaRPr>
                    </a:p>
                    <a:p>
                      <a:pPr lvl="0">
                        <a:buNone/>
                      </a:pPr>
                      <a:r>
                        <a:rPr lang="en-US" sz="1600" dirty="0">
                          <a:effectLst/>
                          <a:latin typeface="Calibri"/>
                        </a:rPr>
                        <a:t>7 applications begun in online portal</a:t>
                      </a:r>
                    </a:p>
                    <a:p>
                      <a:pPr lvl="0">
                        <a:buNone/>
                      </a:pPr>
                      <a:endParaRPr lang="en-US" sz="1600" dirty="0">
                        <a:effectLst/>
                        <a:latin typeface="Calibri"/>
                      </a:endParaRPr>
                    </a:p>
                  </a:txBody>
                  <a:tcPr marL="68580" marR="68580" marT="0" marB="0" anchor="ctr"/>
                </a:tc>
                <a:extLst>
                  <a:ext uri="{0D108BD9-81ED-4DB2-BD59-A6C34878D82A}">
                    <a16:rowId xmlns:a16="http://schemas.microsoft.com/office/drawing/2014/main" val="4192760302"/>
                  </a:ext>
                </a:extLst>
              </a:tr>
              <a:tr h="1317625">
                <a:tc vMerge="1">
                  <a:txBody>
                    <a:bodyPr/>
                    <a:lstStyle/>
                    <a:p>
                      <a:endParaRPr lang="en-US"/>
                    </a:p>
                  </a:txBody>
                  <a:tcPr/>
                </a:tc>
                <a:tc rowSpan="2">
                  <a:txBody>
                    <a:bodyPr/>
                    <a:lstStyle/>
                    <a:p>
                      <a:pPr lvl="0">
                        <a:buNone/>
                      </a:pPr>
                      <a:r>
                        <a:rPr lang="en-US" sz="1600" dirty="0">
                          <a:effectLst/>
                          <a:latin typeface="Calibri"/>
                        </a:rPr>
                        <a:t>Drive surge in high-impact credentialing</a:t>
                      </a:r>
                      <a:endParaRPr lang="en-US"/>
                    </a:p>
                    <a:p>
                      <a:pPr lvl="0">
                        <a:buNone/>
                      </a:pPr>
                      <a:endParaRPr lang="en-US" sz="1600" dirty="0">
                        <a:effectLst/>
                        <a:latin typeface="Calibri"/>
                      </a:endParaRPr>
                    </a:p>
                  </a:txBody>
                  <a:tcPr marL="68580" marR="68580" marT="0" marB="0" anchor="ctr"/>
                </a:tc>
                <a:tc>
                  <a:txBody>
                    <a:bodyPr/>
                    <a:lstStyle/>
                    <a:p>
                      <a:r>
                        <a:rPr lang="en-US" sz="1600" dirty="0">
                          <a:effectLst/>
                          <a:latin typeface="Calibri"/>
                        </a:rPr>
                        <a:t>IT Workforce  Investment (UDC and training grants)</a:t>
                      </a:r>
                    </a:p>
                  </a:txBody>
                  <a:tcPr marL="68580" marR="68580" marT="0" marB="0" anchor="ctr"/>
                </a:tc>
                <a:tc>
                  <a:txBody>
                    <a:bodyPr/>
                    <a:lstStyle/>
                    <a:p>
                      <a:pPr lvl="0">
                        <a:buNone/>
                      </a:pPr>
                      <a:r>
                        <a:rPr lang="en-US" sz="1600" dirty="0">
                          <a:effectLst/>
                          <a:latin typeface="Calibri"/>
                        </a:rPr>
                        <a:t>Free workforce, AA, BA training at UDC for IT credentials (175 students)</a:t>
                      </a:r>
                    </a:p>
                    <a:p>
                      <a:pPr lvl="0">
                        <a:buNone/>
                      </a:pPr>
                      <a:endParaRPr lang="en-US" sz="1600" dirty="0">
                        <a:effectLst/>
                        <a:latin typeface="Calibri"/>
                      </a:endParaRPr>
                    </a:p>
                    <a:p>
                      <a:pPr lvl="0">
                        <a:buNone/>
                      </a:pPr>
                      <a:r>
                        <a:rPr lang="en-US" sz="1600" dirty="0">
                          <a:effectLst/>
                          <a:latin typeface="Calibri"/>
                        </a:rPr>
                        <a:t>IT training grants (~100-150 participants)</a:t>
                      </a:r>
                    </a:p>
                  </a:txBody>
                  <a:tcPr marL="68580" marR="68580" marT="0" marB="0" anchor="ctr"/>
                </a:tc>
                <a:tc>
                  <a:txBody>
                    <a:bodyPr/>
                    <a:lstStyle/>
                    <a:p>
                      <a:r>
                        <a:rPr lang="en-US" sz="1600" dirty="0">
                          <a:effectLst/>
                          <a:latin typeface="Calibri"/>
                        </a:rPr>
                        <a:t>MOU with UDC complete; working to transfer funds</a:t>
                      </a:r>
                    </a:p>
                    <a:p>
                      <a:pPr lvl="0">
                        <a:buNone/>
                      </a:pPr>
                      <a:endParaRPr lang="en-US" sz="1600" dirty="0">
                        <a:effectLst/>
                        <a:latin typeface="Calibri"/>
                      </a:endParaRPr>
                    </a:p>
                    <a:p>
                      <a:pPr lvl="0">
                        <a:buNone/>
                      </a:pPr>
                      <a:r>
                        <a:rPr lang="en-US" sz="1600" dirty="0">
                          <a:effectLst/>
                          <a:latin typeface="Calibri"/>
                        </a:rPr>
                        <a:t>Grant solicitation in March</a:t>
                      </a:r>
                    </a:p>
                    <a:p>
                      <a:pPr lvl="0">
                        <a:buNone/>
                      </a:pPr>
                      <a:endParaRPr lang="en-US" sz="1600" dirty="0">
                        <a:effectLst/>
                        <a:latin typeface="Calibri"/>
                      </a:endParaRPr>
                    </a:p>
                    <a:p>
                      <a:pPr lvl="0">
                        <a:buNone/>
                      </a:pPr>
                      <a:endParaRPr lang="en-US" sz="1600" dirty="0">
                        <a:effectLst/>
                        <a:latin typeface="Calibri"/>
                      </a:endParaRPr>
                    </a:p>
                  </a:txBody>
                  <a:tcPr marL="68580" marR="68580" marT="0" marB="0" anchor="ctr"/>
                </a:tc>
                <a:extLst>
                  <a:ext uri="{0D108BD9-81ED-4DB2-BD59-A6C34878D82A}">
                    <a16:rowId xmlns:a16="http://schemas.microsoft.com/office/drawing/2014/main" val="3372450338"/>
                  </a:ext>
                </a:extLst>
              </a:tr>
              <a:tr h="1658413">
                <a:tc vMerge="1">
                  <a:txBody>
                    <a:bodyPr/>
                    <a:lstStyle/>
                    <a:p>
                      <a:endParaRPr lang="en-US"/>
                    </a:p>
                  </a:txBody>
                  <a:tcPr/>
                </a:tc>
                <a:tc vMerge="1">
                  <a:txBody>
                    <a:bodyPr/>
                    <a:lstStyle/>
                    <a:p>
                      <a:endParaRPr lang="en-US"/>
                    </a:p>
                  </a:txBody>
                  <a:tcPr/>
                </a:tc>
                <a:tc>
                  <a:txBody>
                    <a:bodyPr/>
                    <a:lstStyle/>
                    <a:p>
                      <a:r>
                        <a:rPr lang="en-US" sz="1600" dirty="0">
                          <a:effectLst/>
                          <a:latin typeface="Calibri"/>
                        </a:rPr>
                        <a:t>Nursing Workforce Investment </a:t>
                      </a:r>
                      <a:r>
                        <a:rPr lang="en-US" sz="1600" b="0" i="0" u="none" strike="noStrike" noProof="0" dirty="0">
                          <a:effectLst/>
                          <a:latin typeface="Calibri"/>
                        </a:rPr>
                        <a:t>(UDC and training grants)</a:t>
                      </a:r>
                      <a:endParaRPr lang="en-US" sz="1600" dirty="0">
                        <a:effectLst/>
                        <a:latin typeface="Calibri"/>
                      </a:endParaRPr>
                    </a:p>
                  </a:txBody>
                  <a:tcPr marL="68580" marR="68580" marT="0" marB="0" anchor="ctr"/>
                </a:tc>
                <a:tc>
                  <a:txBody>
                    <a:bodyPr/>
                    <a:lstStyle/>
                    <a:p>
                      <a:pPr lvl="0">
                        <a:buNone/>
                      </a:pPr>
                      <a:r>
                        <a:rPr lang="en-US" sz="1600" b="0" i="0" u="none" strike="noStrike" noProof="0" dirty="0">
                          <a:effectLst/>
                          <a:latin typeface="Calibri"/>
                        </a:rPr>
                        <a:t>Free workforce, AA, BA training at UDC for Healthcare credentials (160 students)</a:t>
                      </a:r>
                    </a:p>
                    <a:p>
                      <a:pPr lvl="0">
                        <a:buNone/>
                      </a:pPr>
                      <a:endParaRPr lang="en-US" sz="1600" b="0" i="0" u="none" strike="noStrike" noProof="0" dirty="0">
                        <a:effectLst/>
                        <a:latin typeface="Calibri"/>
                      </a:endParaRPr>
                    </a:p>
                    <a:p>
                      <a:pPr lvl="0">
                        <a:buNone/>
                      </a:pPr>
                      <a:r>
                        <a:rPr lang="en-US" sz="1600" b="0" i="0" u="none" strike="noStrike" noProof="0" dirty="0">
                          <a:effectLst/>
                          <a:latin typeface="Calibri"/>
                        </a:rPr>
                        <a:t>Healthcare training grants (~100 participants)</a:t>
                      </a:r>
                    </a:p>
                  </a:txBody>
                  <a:tcPr marL="68580" marR="68580" marT="0" marB="0" anchor="ctr"/>
                </a:tc>
                <a:tc>
                  <a:txBody>
                    <a:bodyPr/>
                    <a:lstStyle/>
                    <a:p>
                      <a:pPr lvl="0">
                        <a:buNone/>
                      </a:pPr>
                      <a:r>
                        <a:rPr lang="en-US" sz="1600" b="0" i="0" u="none" strike="noStrike" noProof="0" dirty="0">
                          <a:effectLst/>
                          <a:latin typeface="Calibri"/>
                        </a:rPr>
                        <a:t>MOU with UDC complete; working to transfer funds</a:t>
                      </a:r>
                      <a:endParaRPr lang="en-US" sz="1600" b="0" i="0" u="none" strike="noStrike" noProof="0" dirty="0">
                        <a:effectLst/>
                      </a:endParaRPr>
                    </a:p>
                    <a:p>
                      <a:pPr lvl="0">
                        <a:buNone/>
                      </a:pPr>
                      <a:endParaRPr lang="en-US" sz="1600" b="0" i="0" u="none" strike="noStrike" noProof="0" dirty="0">
                        <a:effectLst/>
                      </a:endParaRPr>
                    </a:p>
                    <a:p>
                      <a:pPr lvl="0">
                        <a:buNone/>
                      </a:pPr>
                      <a:r>
                        <a:rPr lang="en-US" sz="1600" b="0" i="0" u="none" strike="noStrike" noProof="0" dirty="0">
                          <a:effectLst/>
                          <a:latin typeface="Calibri"/>
                        </a:rPr>
                        <a:t>Grant solicitation in March</a:t>
                      </a:r>
                    </a:p>
                    <a:p>
                      <a:pPr lvl="0">
                        <a:buNone/>
                      </a:pPr>
                      <a:endParaRPr lang="en-US" sz="1600" b="0" i="0" u="none" strike="noStrike" noProof="0" dirty="0">
                        <a:effectLst/>
                        <a:latin typeface="Calibri"/>
                      </a:endParaRPr>
                    </a:p>
                    <a:p>
                      <a:pPr lvl="0">
                        <a:buNone/>
                      </a:pPr>
                      <a:endParaRPr lang="en-US" sz="1600" b="0" i="0" u="none" strike="noStrike" noProof="0" dirty="0">
                        <a:effectLst/>
                        <a:latin typeface="Calibri"/>
                      </a:endParaRPr>
                    </a:p>
                    <a:p>
                      <a:pPr lvl="0">
                        <a:buNone/>
                      </a:pPr>
                      <a:endParaRPr lang="en-US" sz="1600" b="0" i="0" u="none" strike="noStrike" noProof="0" dirty="0">
                        <a:effectLst/>
                        <a:latin typeface="Calibri"/>
                      </a:endParaRPr>
                    </a:p>
                  </a:txBody>
                  <a:tcPr marL="68580" marR="68580" marT="0" marB="0" anchor="ctr"/>
                </a:tc>
                <a:extLst>
                  <a:ext uri="{0D108BD9-81ED-4DB2-BD59-A6C34878D82A}">
                    <a16:rowId xmlns:a16="http://schemas.microsoft.com/office/drawing/2014/main" val="2850941783"/>
                  </a:ext>
                </a:extLst>
              </a:tr>
            </a:tbl>
          </a:graphicData>
        </a:graphic>
      </p:graphicFrame>
    </p:spTree>
    <p:extLst>
      <p:ext uri="{BB962C8B-B14F-4D97-AF65-F5344CB8AC3E}">
        <p14:creationId xmlns:p14="http://schemas.microsoft.com/office/powerpoint/2010/main" val="539268079"/>
      </p:ext>
    </p:extLst>
  </p:cSld>
  <p:clrMapOvr>
    <a:masterClrMapping/>
  </p:clrMapOvr>
</p:sld>
</file>

<file path=ppt/theme/theme1.xml><?xml version="1.0" encoding="utf-8"?>
<a:theme xmlns:a="http://schemas.openxmlformats.org/drawingml/2006/main" name="WIC Presentation 082220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venir Black"/>
        <a:ea typeface=""/>
        <a:cs typeface=""/>
      </a:majorFont>
      <a:minorFont>
        <a:latin typeface="Avenir N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F7033A-4962-3249-AB03-FDF20D3E430D}" vid="{B64FD66E-6170-B842-ADEC-7F524E96757E}"/>
    </a:ext>
  </a:extLst>
</a:theme>
</file>

<file path=ppt/theme/theme2.xml><?xml version="1.0" encoding="utf-8"?>
<a:theme xmlns:a="http://schemas.openxmlformats.org/drawingml/2006/main" name="1_WIC Presentation 082220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venir">
      <a:majorFont>
        <a:latin typeface="Avenir Black"/>
        <a:ea typeface=""/>
        <a:cs typeface=""/>
      </a:majorFont>
      <a:minorFont>
        <a:latin typeface="Avenir N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F7033A-4962-3249-AB03-FDF20D3E430D}" vid="{B64FD66E-6170-B842-ADEC-7F524E96757E}"/>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4.xml><?xml version="1.0" encoding="utf-8"?>
<a:theme xmlns:a="http://schemas.openxmlformats.org/drawingml/2006/main" name="2_WIC Presentation 08222016">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venir Black"/>
        <a:ea typeface=""/>
        <a:cs typeface=""/>
      </a:majorFont>
      <a:minorFont>
        <a:latin typeface="Avenir Nex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7F7033A-4962-3249-AB03-FDF20D3E430D}" vid="{B64FD66E-6170-B842-ADEC-7F524E9675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012262-9e2a-4fe8-a99d-13c79fbf56b8">
      <UserInfo>
        <DisplayName>Scott, Lauren (EOM)</DisplayName>
        <AccountId>31</AccountId>
        <AccountType/>
      </UserInfo>
      <UserInfo>
        <DisplayName>Silver, Brittany (EOM)</DisplayName>
        <AccountId>30</AccountId>
        <AccountType/>
      </UserInfo>
      <UserInfo>
        <DisplayName>Russell, Deborah (EOM)</DisplayName>
        <AccountId>46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B75FA5A5C0B74A88F15E2479A62888" ma:contentTypeVersion="11" ma:contentTypeDescription="Create a new document." ma:contentTypeScope="" ma:versionID="da8c8dc921bd33034b7707cf05b3f8a0">
  <xsd:schema xmlns:xsd="http://www.w3.org/2001/XMLSchema" xmlns:xs="http://www.w3.org/2001/XMLSchema" xmlns:p="http://schemas.microsoft.com/office/2006/metadata/properties" xmlns:ns2="a6967919-e271-4631-a255-de9a658a43bc" xmlns:ns3="e1012262-9e2a-4fe8-a99d-13c79fbf56b8" targetNamespace="http://schemas.microsoft.com/office/2006/metadata/properties" ma:root="true" ma:fieldsID="d103a8fba7e104a6dce848d7538c3fd3" ns2:_="" ns3:_="">
    <xsd:import namespace="a6967919-e271-4631-a255-de9a658a43bc"/>
    <xsd:import namespace="e1012262-9e2a-4fe8-a99d-13c79fbf56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67919-e271-4631-a255-de9a658a4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12262-9e2a-4fe8-a99d-13c79fbf56b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6BD198-CCCD-4233-9A1D-0B7E51203A6F}">
  <ds:schemaRefs>
    <ds:schemaRef ds:uri="http://schemas.openxmlformats.org/package/2006/metadata/core-properties"/>
    <ds:schemaRef ds:uri="http://schemas.microsoft.com/office/2006/metadata/properties"/>
    <ds:schemaRef ds:uri="http://purl.org/dc/dcmitype/"/>
    <ds:schemaRef ds:uri="http://purl.org/dc/terms/"/>
    <ds:schemaRef ds:uri="http://purl.org/dc/elements/1.1/"/>
    <ds:schemaRef ds:uri="e1012262-9e2a-4fe8-a99d-13c79fbf56b8"/>
    <ds:schemaRef ds:uri="http://schemas.microsoft.com/office/2006/documentManagement/types"/>
    <ds:schemaRef ds:uri="http://schemas.microsoft.com/office/infopath/2007/PartnerControls"/>
    <ds:schemaRef ds:uri="a6967919-e271-4631-a255-de9a658a43bc"/>
    <ds:schemaRef ds:uri="http://www.w3.org/XML/1998/namespace"/>
  </ds:schemaRefs>
</ds:datastoreItem>
</file>

<file path=customXml/itemProps2.xml><?xml version="1.0" encoding="utf-8"?>
<ds:datastoreItem xmlns:ds="http://schemas.openxmlformats.org/officeDocument/2006/customXml" ds:itemID="{A84CBE94-B5EA-4228-911A-4B5FC4A84750}">
  <ds:schemaRefs>
    <ds:schemaRef ds:uri="a6967919-e271-4631-a255-de9a658a43bc"/>
    <ds:schemaRef ds:uri="e1012262-9e2a-4fe8-a99d-13c79fbf56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B3E8C9-7AD3-4CBE-8FFA-EB32C8177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WIC Presentation 08222016</Template>
  <TotalTime>91</TotalTime>
  <Words>1992</Words>
  <Application>Microsoft Office PowerPoint</Application>
  <PresentationFormat>Widescreen</PresentationFormat>
  <Paragraphs>248</Paragraphs>
  <Slides>24</Slides>
  <Notes>20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24</vt:i4>
      </vt:variant>
    </vt:vector>
  </HeadingPairs>
  <TitlesOfParts>
    <vt:vector size="38" baseType="lpstr">
      <vt:lpstr>Arial</vt:lpstr>
      <vt:lpstr>Arial,Sans-Serif</vt:lpstr>
      <vt:lpstr>Avenir Black</vt:lpstr>
      <vt:lpstr>Avenir Next</vt:lpstr>
      <vt:lpstr>Calibri</vt:lpstr>
      <vt:lpstr>Century Gothic</vt:lpstr>
      <vt:lpstr>Georgia</vt:lpstr>
      <vt:lpstr>Gill Sans MT</vt:lpstr>
      <vt:lpstr>Wingdings</vt:lpstr>
      <vt:lpstr>WIC Presentation 08222016</vt:lpstr>
      <vt:lpstr>1_WIC Presentation 08222016</vt:lpstr>
      <vt:lpstr>Parcel</vt:lpstr>
      <vt:lpstr>2_WIC Presentation 08222016</vt:lpstr>
      <vt:lpstr>Office Theme</vt:lpstr>
      <vt:lpstr>PowerPoint Presentation</vt:lpstr>
      <vt:lpstr>PowerPoint Presentation</vt:lpstr>
      <vt:lpstr>AGENDA</vt:lpstr>
      <vt:lpstr>PowerPoint Presentation</vt:lpstr>
      <vt:lpstr>PowerPoint Presentation</vt:lpstr>
      <vt:lpstr>Welcome New WIC Staff!</vt:lpstr>
      <vt:lpstr>Welcome New WIC Staff!</vt:lpstr>
      <vt:lpstr>PowerPoint Presentation</vt:lpstr>
      <vt:lpstr>FY22 RECOVERY INVESTMENTS</vt:lpstr>
      <vt:lpstr>FY22 RECOVERY INVESTMENTS</vt:lpstr>
      <vt:lpstr>US DEPARTMENT OF LABOR MONITORING</vt:lpstr>
      <vt:lpstr>PowerPoint Presentation</vt:lpstr>
      <vt:lpstr>PowerPoint Presentation</vt:lpstr>
      <vt:lpstr>PowerPoint Presentation</vt:lpstr>
      <vt:lpstr>PowerPoint Presentation</vt:lpstr>
      <vt:lpstr>WIOA STATE PLAN MODIFICATION</vt:lpstr>
      <vt:lpstr>PowerPoint Presentation</vt:lpstr>
      <vt:lpstr>PowerPoint Presentation</vt:lpstr>
      <vt:lpstr>WIOA STATE PLAN MODIFICATION</vt:lpstr>
      <vt:lpstr>WIOA STATE PLAN MODIFICATION</vt:lpstr>
      <vt:lpstr>PowerPoint Presentation</vt:lpstr>
      <vt:lpstr>PowerPoint Presentation</vt:lpstr>
      <vt:lpstr>PowerPoint Presentation</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Outcomes through Employer Engagement</dc:title>
  <dc:creator>ServUS</dc:creator>
  <cp:lastModifiedBy>HAWKINS, FERN (EOM)</cp:lastModifiedBy>
  <cp:revision>198</cp:revision>
  <cp:lastPrinted>2019-04-22T16:58:36Z</cp:lastPrinted>
  <dcterms:created xsi:type="dcterms:W3CDTF">2016-10-11T20:37:53Z</dcterms:created>
  <dcterms:modified xsi:type="dcterms:W3CDTF">2022-02-23T18:58:01Z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0x01010086B75FA5A5C0B74A88F15E2479A62888</vt:lpwstr>
  </property>
</Properties>
</file>