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1"/>
  </p:notesMasterIdLst>
  <p:handoutMasterIdLst>
    <p:handoutMasterId r:id="rId42"/>
  </p:handoutMasterIdLst>
  <p:sldIdLst>
    <p:sldId id="451" r:id="rId2"/>
    <p:sldId id="562" r:id="rId3"/>
    <p:sldId id="304" r:id="rId4"/>
    <p:sldId id="561" r:id="rId5"/>
    <p:sldId id="554" r:id="rId6"/>
    <p:sldId id="555" r:id="rId7"/>
    <p:sldId id="556" r:id="rId8"/>
    <p:sldId id="563" r:id="rId9"/>
    <p:sldId id="527" r:id="rId10"/>
    <p:sldId id="532" r:id="rId11"/>
    <p:sldId id="533" r:id="rId12"/>
    <p:sldId id="536" r:id="rId13"/>
    <p:sldId id="535" r:id="rId14"/>
    <p:sldId id="534" r:id="rId15"/>
    <p:sldId id="537" r:id="rId16"/>
    <p:sldId id="538" r:id="rId17"/>
    <p:sldId id="539" r:id="rId18"/>
    <p:sldId id="568" r:id="rId19"/>
    <p:sldId id="541" r:id="rId20"/>
    <p:sldId id="456" r:id="rId21"/>
    <p:sldId id="449" r:id="rId22"/>
    <p:sldId id="569" r:id="rId23"/>
    <p:sldId id="570" r:id="rId24"/>
    <p:sldId id="571" r:id="rId25"/>
    <p:sldId id="543" r:id="rId26"/>
    <p:sldId id="557" r:id="rId27"/>
    <p:sldId id="560" r:id="rId28"/>
    <p:sldId id="572" r:id="rId29"/>
    <p:sldId id="544" r:id="rId30"/>
    <p:sldId id="565" r:id="rId31"/>
    <p:sldId id="559" r:id="rId32"/>
    <p:sldId id="564" r:id="rId33"/>
    <p:sldId id="466" r:id="rId34"/>
    <p:sldId id="566" r:id="rId35"/>
    <p:sldId id="547" r:id="rId36"/>
    <p:sldId id="567" r:id="rId37"/>
    <p:sldId id="548" r:id="rId38"/>
    <p:sldId id="542" r:id="rId39"/>
    <p:sldId id="460" r:id="rId40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vUS" initials="S" lastIdx="2" clrIdx="0"/>
  <p:cmAuthor id="1" name="Alexander Moore" initials="A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358"/>
    <a:srgbClr val="AE3431"/>
    <a:srgbClr val="000099"/>
    <a:srgbClr val="132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87" autoAdjust="0"/>
    <p:restoredTop sz="94311" autoAdjust="0"/>
  </p:normalViewPr>
  <p:slideViewPr>
    <p:cSldViewPr snapToGrid="0">
      <p:cViewPr>
        <p:scale>
          <a:sx n="100" d="100"/>
          <a:sy n="100" d="100"/>
        </p:scale>
        <p:origin x="-1944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14250"/>
    </p:cViewPr>
  </p:sorterViewPr>
  <p:notesViewPr>
    <p:cSldViewPr snapToGrid="0">
      <p:cViewPr varScale="1">
        <p:scale>
          <a:sx n="71" d="100"/>
          <a:sy n="71" d="100"/>
        </p:scale>
        <p:origin x="-3258" y="-90"/>
      </p:cViewPr>
      <p:guideLst>
        <p:guide orient="horz" pos="2897"/>
        <p:guide orient="horz" pos="2949"/>
        <p:guide pos="2177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5E3473-15AD-431C-8D7D-22D24745329C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DF3871E4-9A35-48A2-8E9A-66779C0A1D6E}">
      <dgm:prSet phldrT="[Text]" custT="1"/>
      <dgm:spPr/>
      <dgm:t>
        <a:bodyPr/>
        <a:lstStyle/>
        <a:p>
          <a:pPr algn="ctr"/>
          <a:r>
            <a:rPr lang="en-US" sz="1400" dirty="0">
              <a:solidFill>
                <a:srgbClr val="1C4358"/>
              </a:solidFill>
              <a:latin typeface="Calibri" panose="020F0502020204030204" pitchFamily="34" charset="0"/>
            </a:rPr>
            <a:t>Develop Understanding</a:t>
          </a:r>
          <a:r>
            <a:rPr lang="en-US" sz="1400" dirty="0" smtClean="0">
              <a:solidFill>
                <a:srgbClr val="1C4358"/>
              </a:solidFill>
              <a:latin typeface="Calibri" panose="020F0502020204030204" pitchFamily="34" charset="0"/>
            </a:rPr>
            <a:t>/</a:t>
          </a:r>
        </a:p>
        <a:p>
          <a:pPr algn="ctr"/>
          <a:r>
            <a:rPr lang="en-US" sz="1400" dirty="0" smtClean="0">
              <a:solidFill>
                <a:srgbClr val="1C4358"/>
              </a:solidFill>
              <a:latin typeface="Calibri" panose="020F0502020204030204" pitchFamily="34" charset="0"/>
            </a:rPr>
            <a:t>Secure </a:t>
          </a:r>
          <a:r>
            <a:rPr lang="en-US" sz="1400" dirty="0">
              <a:solidFill>
                <a:srgbClr val="1C4358"/>
              </a:solidFill>
              <a:latin typeface="Calibri" panose="020F0502020204030204" pitchFamily="34" charset="0"/>
            </a:rPr>
            <a:t>Commitment</a:t>
          </a:r>
        </a:p>
      </dgm:t>
    </dgm:pt>
    <dgm:pt modelId="{08D693EE-C514-4185-B66B-AD3AD02F7265}" type="parTrans" cxnId="{F64E140B-28EA-4E61-A905-CB4B2B31DF28}">
      <dgm:prSet/>
      <dgm:spPr/>
      <dgm:t>
        <a:bodyPr/>
        <a:lstStyle/>
        <a:p>
          <a:endParaRPr lang="en-US"/>
        </a:p>
      </dgm:t>
    </dgm:pt>
    <dgm:pt modelId="{D2F545F2-E292-4822-B7C2-4203B3F5D790}" type="sibTrans" cxnId="{F64E140B-28EA-4E61-A905-CB4B2B31DF28}">
      <dgm:prSet phldrT="1" phldr="0"/>
      <dgm:spPr>
        <a:solidFill>
          <a:srgbClr val="1C4358"/>
        </a:solidFill>
      </dgm:spPr>
      <dgm:t>
        <a:bodyPr/>
        <a:lstStyle/>
        <a:p>
          <a:r>
            <a:rPr lang="en-US" dirty="0"/>
            <a:t>1</a:t>
          </a:r>
        </a:p>
      </dgm:t>
    </dgm:pt>
    <dgm:pt modelId="{C5CD9301-0B8B-4E52-9099-8BCB3E595D5B}">
      <dgm:prSet phldrT="[Text]" custT="1"/>
      <dgm:spPr/>
      <dgm:t>
        <a:bodyPr/>
        <a:lstStyle/>
        <a:p>
          <a:pPr algn="ctr"/>
          <a:r>
            <a:rPr lang="en-US" sz="1400" dirty="0">
              <a:solidFill>
                <a:srgbClr val="1C4358"/>
              </a:solidFill>
              <a:latin typeface="Calibri" panose="020F0502020204030204" pitchFamily="34" charset="0"/>
            </a:rPr>
            <a:t>Enhance Board Education/ Engagement </a:t>
          </a:r>
        </a:p>
        <a:p>
          <a:pPr algn="l"/>
          <a:endParaRPr lang="en-US" sz="1100" dirty="0"/>
        </a:p>
      </dgm:t>
    </dgm:pt>
    <dgm:pt modelId="{FCEA951C-552B-485F-8F52-3E5C9F331F98}" type="parTrans" cxnId="{3D06E58C-535E-48BE-9483-B0B08655B2BE}">
      <dgm:prSet/>
      <dgm:spPr/>
      <dgm:t>
        <a:bodyPr/>
        <a:lstStyle/>
        <a:p>
          <a:endParaRPr lang="en-US"/>
        </a:p>
      </dgm:t>
    </dgm:pt>
    <dgm:pt modelId="{C82EF1C4-8C46-4DDF-9B06-378E1151D4FE}" type="sibTrans" cxnId="{3D06E58C-535E-48BE-9483-B0B08655B2BE}">
      <dgm:prSet phldrT="2" phldr="0"/>
      <dgm:spPr>
        <a:solidFill>
          <a:srgbClr val="1C4358"/>
        </a:solidFill>
        <a:ln>
          <a:solidFill>
            <a:srgbClr val="1C4358"/>
          </a:solidFill>
        </a:ln>
      </dgm:spPr>
      <dgm:t>
        <a:bodyPr/>
        <a:lstStyle/>
        <a:p>
          <a:r>
            <a:rPr lang="en-US" dirty="0"/>
            <a:t>2</a:t>
          </a:r>
        </a:p>
      </dgm:t>
    </dgm:pt>
    <dgm:pt modelId="{8042B824-D76A-4510-B8FB-6869B3939D42}">
      <dgm:prSet phldrT="[Text]"/>
      <dgm:spPr/>
      <dgm:t>
        <a:bodyPr/>
        <a:lstStyle/>
        <a:p>
          <a:pPr algn="ctr"/>
          <a:r>
            <a:rPr lang="en-US" dirty="0">
              <a:solidFill>
                <a:srgbClr val="1C4358"/>
              </a:solidFill>
              <a:latin typeface="Calibri" panose="020F0502020204030204" pitchFamily="34" charset="0"/>
            </a:rPr>
            <a:t>Improve Functionality</a:t>
          </a:r>
        </a:p>
      </dgm:t>
    </dgm:pt>
    <dgm:pt modelId="{614669D3-F4AA-4117-84CF-977AB36A0EA3}" type="parTrans" cxnId="{1E48192A-B3AC-4D26-B767-E46217FA0604}">
      <dgm:prSet/>
      <dgm:spPr/>
      <dgm:t>
        <a:bodyPr/>
        <a:lstStyle/>
        <a:p>
          <a:endParaRPr lang="en-US"/>
        </a:p>
      </dgm:t>
    </dgm:pt>
    <dgm:pt modelId="{285BD3CF-1557-4C54-A2B4-72C90E9E805C}" type="sibTrans" cxnId="{1E48192A-B3AC-4D26-B767-E46217FA0604}">
      <dgm:prSet phldrT="3" phldr="0"/>
      <dgm:spPr>
        <a:solidFill>
          <a:srgbClr val="1C4358"/>
        </a:solidFill>
      </dgm:spPr>
      <dgm:t>
        <a:bodyPr/>
        <a:lstStyle/>
        <a:p>
          <a:r>
            <a:rPr lang="en-US" dirty="0"/>
            <a:t>3</a:t>
          </a:r>
        </a:p>
      </dgm:t>
    </dgm:pt>
    <dgm:pt modelId="{C9656A3B-C008-4BAE-A2ED-7E4EA9D374E6}">
      <dgm:prSet phldrT="[Text]"/>
      <dgm:spPr/>
      <dgm:t>
        <a:bodyPr/>
        <a:lstStyle/>
        <a:p>
          <a:pPr algn="ctr"/>
          <a:r>
            <a:rPr lang="en-US" dirty="0">
              <a:solidFill>
                <a:srgbClr val="1C4358"/>
              </a:solidFill>
              <a:latin typeface="Calibri" panose="020F0502020204030204" pitchFamily="34" charset="0"/>
            </a:rPr>
            <a:t>Define/Finalize Board Leadership Roles</a:t>
          </a:r>
        </a:p>
      </dgm:t>
    </dgm:pt>
    <dgm:pt modelId="{48ADE6F7-3C90-4A5E-A557-3924A7948E5E}" type="parTrans" cxnId="{F192BE75-6931-49C9-997B-6F01DAD209DF}">
      <dgm:prSet/>
      <dgm:spPr/>
      <dgm:t>
        <a:bodyPr/>
        <a:lstStyle/>
        <a:p>
          <a:endParaRPr lang="en-US"/>
        </a:p>
      </dgm:t>
    </dgm:pt>
    <dgm:pt modelId="{7F9800E1-A661-4034-B56D-A6258BAE675D}" type="sibTrans" cxnId="{F192BE75-6931-49C9-997B-6F01DAD209DF}">
      <dgm:prSet phldrT="4" phldr="0"/>
      <dgm:spPr>
        <a:solidFill>
          <a:srgbClr val="1C4358"/>
        </a:solidFill>
      </dgm:spPr>
      <dgm:t>
        <a:bodyPr/>
        <a:lstStyle/>
        <a:p>
          <a:r>
            <a:rPr lang="en-US" dirty="0"/>
            <a:t>4</a:t>
          </a:r>
        </a:p>
      </dgm:t>
    </dgm:pt>
    <dgm:pt modelId="{0227EC83-E6F7-482D-B7B1-52607E2EDEA8}">
      <dgm:prSet phldrT="[Text]"/>
      <dgm:spPr/>
      <dgm:t>
        <a:bodyPr/>
        <a:lstStyle/>
        <a:p>
          <a:pPr algn="ctr"/>
          <a:r>
            <a:rPr lang="en-US" dirty="0">
              <a:solidFill>
                <a:srgbClr val="1C4358"/>
              </a:solidFill>
              <a:latin typeface="Calibri" panose="020F0502020204030204" pitchFamily="34" charset="0"/>
            </a:rPr>
            <a:t>Establish Continuity and Track Results</a:t>
          </a:r>
        </a:p>
      </dgm:t>
    </dgm:pt>
    <dgm:pt modelId="{AB174D50-81A4-4F82-A736-3BB90044021F}" type="parTrans" cxnId="{3747108C-4A73-4D27-A25B-FAC11E395E6C}">
      <dgm:prSet/>
      <dgm:spPr/>
      <dgm:t>
        <a:bodyPr/>
        <a:lstStyle/>
        <a:p>
          <a:endParaRPr lang="en-US"/>
        </a:p>
      </dgm:t>
    </dgm:pt>
    <dgm:pt modelId="{E9AA257D-0A84-4B92-83CA-AB74D1E58747}" type="sibTrans" cxnId="{3747108C-4A73-4D27-A25B-FAC11E395E6C}">
      <dgm:prSet phldrT="5" phldr="0"/>
      <dgm:spPr>
        <a:solidFill>
          <a:srgbClr val="1C4358"/>
        </a:solidFill>
      </dgm:spPr>
      <dgm:t>
        <a:bodyPr/>
        <a:lstStyle/>
        <a:p>
          <a:r>
            <a:rPr lang="en-US" dirty="0"/>
            <a:t>5</a:t>
          </a:r>
        </a:p>
      </dgm:t>
    </dgm:pt>
    <dgm:pt modelId="{D4339F91-280C-4A36-8213-249BF897F965}" type="pres">
      <dgm:prSet presAssocID="{185E3473-15AD-431C-8D7D-22D24745329C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6497D8-302F-45A6-9887-99EDF29A9976}" type="pres">
      <dgm:prSet presAssocID="{DF3871E4-9A35-48A2-8E9A-66779C0A1D6E}" presName="compositeNode" presStyleCnt="0">
        <dgm:presLayoutVars>
          <dgm:bulletEnabled val="1"/>
        </dgm:presLayoutVars>
      </dgm:prSet>
      <dgm:spPr/>
    </dgm:pt>
    <dgm:pt modelId="{BD1EF6CA-8C6D-40DB-B5BE-96F298733BFC}" type="pres">
      <dgm:prSet presAssocID="{DF3871E4-9A35-48A2-8E9A-66779C0A1D6E}" presName="bgRect" presStyleLbl="bgAccFollowNode1" presStyleIdx="0" presStyleCnt="5" custLinFactNeighborX="3127" custLinFactNeighborY="894"/>
      <dgm:spPr/>
      <dgm:t>
        <a:bodyPr/>
        <a:lstStyle/>
        <a:p>
          <a:endParaRPr lang="en-US"/>
        </a:p>
      </dgm:t>
    </dgm:pt>
    <dgm:pt modelId="{9DF0B0C5-8C56-45FB-BF49-967E209C7732}" type="pres">
      <dgm:prSet presAssocID="{D2F545F2-E292-4822-B7C2-4203B3F5D790}" presName="sibTransNodeCircle" presStyleLbl="alignNode1" presStyleIdx="0" presStyleCnt="10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BEF8C086-6B9A-4A05-9E46-2B71ED208474}" type="pres">
      <dgm:prSet presAssocID="{DF3871E4-9A35-48A2-8E9A-66779C0A1D6E}" presName="bottomLine" presStyleLbl="alignNode1" presStyleIdx="1" presStyleCnt="10">
        <dgm:presLayoutVars/>
      </dgm:prSet>
      <dgm:spPr/>
    </dgm:pt>
    <dgm:pt modelId="{2FAD6A0D-E8AA-4502-BB45-758BA025C18E}" type="pres">
      <dgm:prSet presAssocID="{DF3871E4-9A35-48A2-8E9A-66779C0A1D6E}" presName="nodeText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FB1FE6-8047-476F-93C6-DF5989863CFD}" type="pres">
      <dgm:prSet presAssocID="{D2F545F2-E292-4822-B7C2-4203B3F5D790}" presName="sibTrans" presStyleCnt="0"/>
      <dgm:spPr/>
    </dgm:pt>
    <dgm:pt modelId="{4AF89890-9B9C-43C7-B492-533E5418E37E}" type="pres">
      <dgm:prSet presAssocID="{C5CD9301-0B8B-4E52-9099-8BCB3E595D5B}" presName="compositeNode" presStyleCnt="0">
        <dgm:presLayoutVars>
          <dgm:bulletEnabled val="1"/>
        </dgm:presLayoutVars>
      </dgm:prSet>
      <dgm:spPr/>
    </dgm:pt>
    <dgm:pt modelId="{26460223-60C3-402E-A98B-F451A99E6E15}" type="pres">
      <dgm:prSet presAssocID="{C5CD9301-0B8B-4E52-9099-8BCB3E595D5B}" presName="bgRect" presStyleLbl="bgAccFollowNode1" presStyleIdx="1" presStyleCnt="5"/>
      <dgm:spPr/>
      <dgm:t>
        <a:bodyPr/>
        <a:lstStyle/>
        <a:p>
          <a:endParaRPr lang="en-US"/>
        </a:p>
      </dgm:t>
    </dgm:pt>
    <dgm:pt modelId="{517AC4DD-CFED-4879-B667-FA436E902A63}" type="pres">
      <dgm:prSet presAssocID="{C82EF1C4-8C46-4DDF-9B06-378E1151D4FE}" presName="sibTransNodeCircle" presStyleLbl="alignNode1" presStyleIdx="2" presStyleCnt="10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F73B252A-5A7B-45E6-A30D-A29B3E75BE15}" type="pres">
      <dgm:prSet presAssocID="{C5CD9301-0B8B-4E52-9099-8BCB3E595D5B}" presName="bottomLine" presStyleLbl="alignNode1" presStyleIdx="3" presStyleCnt="10">
        <dgm:presLayoutVars/>
      </dgm:prSet>
      <dgm:spPr/>
    </dgm:pt>
    <dgm:pt modelId="{2293C3CF-F1D0-4708-A5DA-80CB3CC76AD6}" type="pres">
      <dgm:prSet presAssocID="{C5CD9301-0B8B-4E52-9099-8BCB3E595D5B}" presName="nodeText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225BAA-2F01-41F2-8BA9-0D77A1DBCDC2}" type="pres">
      <dgm:prSet presAssocID="{C82EF1C4-8C46-4DDF-9B06-378E1151D4FE}" presName="sibTrans" presStyleCnt="0"/>
      <dgm:spPr/>
    </dgm:pt>
    <dgm:pt modelId="{98AC15AE-8DB4-447D-A044-E2DCE37B9C2C}" type="pres">
      <dgm:prSet presAssocID="{8042B824-D76A-4510-B8FB-6869B3939D42}" presName="compositeNode" presStyleCnt="0">
        <dgm:presLayoutVars>
          <dgm:bulletEnabled val="1"/>
        </dgm:presLayoutVars>
      </dgm:prSet>
      <dgm:spPr/>
    </dgm:pt>
    <dgm:pt modelId="{D5CCB79A-A55B-4C2D-9813-7BC32507FD46}" type="pres">
      <dgm:prSet presAssocID="{8042B824-D76A-4510-B8FB-6869B3939D42}" presName="bgRect" presStyleLbl="bgAccFollowNode1" presStyleIdx="2" presStyleCnt="5"/>
      <dgm:spPr/>
      <dgm:t>
        <a:bodyPr/>
        <a:lstStyle/>
        <a:p>
          <a:endParaRPr lang="en-US"/>
        </a:p>
      </dgm:t>
    </dgm:pt>
    <dgm:pt modelId="{FA40ACD2-5DED-48DA-AF97-29AD9417CFC3}" type="pres">
      <dgm:prSet presAssocID="{285BD3CF-1557-4C54-A2B4-72C90E9E805C}" presName="sibTransNodeCircle" presStyleLbl="alignNode1" presStyleIdx="4" presStyleCnt="10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740BB381-9289-4169-BF4F-FF1FE63DE3AB}" type="pres">
      <dgm:prSet presAssocID="{8042B824-D76A-4510-B8FB-6869B3939D42}" presName="bottomLine" presStyleLbl="alignNode1" presStyleIdx="5" presStyleCnt="10">
        <dgm:presLayoutVars/>
      </dgm:prSet>
      <dgm:spPr/>
    </dgm:pt>
    <dgm:pt modelId="{91E90A31-9001-43E4-BE11-104F94E6D9F9}" type="pres">
      <dgm:prSet presAssocID="{8042B824-D76A-4510-B8FB-6869B3939D42}" presName="nodeText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2AEFDD-5FF4-45AA-A175-D12D115DBDE4}" type="pres">
      <dgm:prSet presAssocID="{285BD3CF-1557-4C54-A2B4-72C90E9E805C}" presName="sibTrans" presStyleCnt="0"/>
      <dgm:spPr/>
    </dgm:pt>
    <dgm:pt modelId="{464DD93A-91B3-4597-B1AA-925CA06657B1}" type="pres">
      <dgm:prSet presAssocID="{C9656A3B-C008-4BAE-A2ED-7E4EA9D374E6}" presName="compositeNode" presStyleCnt="0">
        <dgm:presLayoutVars>
          <dgm:bulletEnabled val="1"/>
        </dgm:presLayoutVars>
      </dgm:prSet>
      <dgm:spPr/>
    </dgm:pt>
    <dgm:pt modelId="{F96AAEC1-3638-4AD4-9F5C-A1E8A251B0CB}" type="pres">
      <dgm:prSet presAssocID="{C9656A3B-C008-4BAE-A2ED-7E4EA9D374E6}" presName="bgRect" presStyleLbl="bgAccFollowNode1" presStyleIdx="3" presStyleCnt="5"/>
      <dgm:spPr/>
      <dgm:t>
        <a:bodyPr/>
        <a:lstStyle/>
        <a:p>
          <a:endParaRPr lang="en-US"/>
        </a:p>
      </dgm:t>
    </dgm:pt>
    <dgm:pt modelId="{2C250F03-9E3F-4930-902A-87525E359EEC}" type="pres">
      <dgm:prSet presAssocID="{7F9800E1-A661-4034-B56D-A6258BAE675D}" presName="sibTransNodeCircle" presStyleLbl="alignNode1" presStyleIdx="6" presStyleCnt="10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FEA9174F-487C-40FE-80FE-78FDB81E022F}" type="pres">
      <dgm:prSet presAssocID="{C9656A3B-C008-4BAE-A2ED-7E4EA9D374E6}" presName="bottomLine" presStyleLbl="alignNode1" presStyleIdx="7" presStyleCnt="10">
        <dgm:presLayoutVars/>
      </dgm:prSet>
      <dgm:spPr/>
    </dgm:pt>
    <dgm:pt modelId="{28CD34BA-53C1-4F09-8BC9-38303D0F40C1}" type="pres">
      <dgm:prSet presAssocID="{C9656A3B-C008-4BAE-A2ED-7E4EA9D374E6}" presName="nodeText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8CD26-6A8A-4127-ADE0-8E248860D697}" type="pres">
      <dgm:prSet presAssocID="{7F9800E1-A661-4034-B56D-A6258BAE675D}" presName="sibTrans" presStyleCnt="0"/>
      <dgm:spPr/>
    </dgm:pt>
    <dgm:pt modelId="{C24D6B41-4F5D-4C80-8F68-960E84431BEA}" type="pres">
      <dgm:prSet presAssocID="{0227EC83-E6F7-482D-B7B1-52607E2EDEA8}" presName="compositeNode" presStyleCnt="0">
        <dgm:presLayoutVars>
          <dgm:bulletEnabled val="1"/>
        </dgm:presLayoutVars>
      </dgm:prSet>
      <dgm:spPr/>
    </dgm:pt>
    <dgm:pt modelId="{510FC45E-4D5F-4EFC-B6CF-82226CA3EBA9}" type="pres">
      <dgm:prSet presAssocID="{0227EC83-E6F7-482D-B7B1-52607E2EDEA8}" presName="bgRect" presStyleLbl="bgAccFollowNode1" presStyleIdx="4" presStyleCnt="5" custLinFactNeighborY="894"/>
      <dgm:spPr/>
      <dgm:t>
        <a:bodyPr/>
        <a:lstStyle/>
        <a:p>
          <a:endParaRPr lang="en-US"/>
        </a:p>
      </dgm:t>
    </dgm:pt>
    <dgm:pt modelId="{211FBD14-1A03-4024-8191-491464E6F553}" type="pres">
      <dgm:prSet presAssocID="{E9AA257D-0A84-4B92-83CA-AB74D1E58747}" presName="sibTransNodeCircle" presStyleLbl="alignNode1" presStyleIdx="8" presStyleCnt="10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0642CD83-A0D7-4CE3-BA6C-0C5BA4F860B8}" type="pres">
      <dgm:prSet presAssocID="{0227EC83-E6F7-482D-B7B1-52607E2EDEA8}" presName="bottomLine" presStyleLbl="alignNode1" presStyleIdx="9" presStyleCnt="10">
        <dgm:presLayoutVars/>
      </dgm:prSet>
      <dgm:spPr/>
    </dgm:pt>
    <dgm:pt modelId="{3476408B-254E-488C-8521-87F14232D537}" type="pres">
      <dgm:prSet presAssocID="{0227EC83-E6F7-482D-B7B1-52607E2EDEA8}" presName="nodeText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D732A2-3DED-4020-B10B-362C10B9D4D8}" type="presOf" srcId="{8042B824-D76A-4510-B8FB-6869B3939D42}" destId="{D5CCB79A-A55B-4C2D-9813-7BC32507FD46}" srcOrd="0" destOrd="0" presId="urn:microsoft.com/office/officeart/2016/7/layout/BasicLinearProcessNumbered"/>
    <dgm:cxn modelId="{DCEE763E-0E82-4E6C-9B98-938E86F7B935}" type="presOf" srcId="{0227EC83-E6F7-482D-B7B1-52607E2EDEA8}" destId="{510FC45E-4D5F-4EFC-B6CF-82226CA3EBA9}" srcOrd="0" destOrd="0" presId="urn:microsoft.com/office/officeart/2016/7/layout/BasicLinearProcessNumbered"/>
    <dgm:cxn modelId="{7628A1FF-FD9B-4D65-9995-D9B8F3F09F2D}" type="presOf" srcId="{C82EF1C4-8C46-4DDF-9B06-378E1151D4FE}" destId="{517AC4DD-CFED-4879-B667-FA436E902A63}" srcOrd="0" destOrd="0" presId="urn:microsoft.com/office/officeart/2016/7/layout/BasicLinearProcessNumbered"/>
    <dgm:cxn modelId="{96BDBADB-8C13-4584-9B0D-3F4D4764C00F}" type="presOf" srcId="{8042B824-D76A-4510-B8FB-6869B3939D42}" destId="{91E90A31-9001-43E4-BE11-104F94E6D9F9}" srcOrd="1" destOrd="0" presId="urn:microsoft.com/office/officeart/2016/7/layout/BasicLinearProcessNumbered"/>
    <dgm:cxn modelId="{F11F2913-37E7-4E33-9DC9-46A1CE807634}" type="presOf" srcId="{0227EC83-E6F7-482D-B7B1-52607E2EDEA8}" destId="{3476408B-254E-488C-8521-87F14232D537}" srcOrd="1" destOrd="0" presId="urn:microsoft.com/office/officeart/2016/7/layout/BasicLinearProcessNumbered"/>
    <dgm:cxn modelId="{1E48192A-B3AC-4D26-B767-E46217FA0604}" srcId="{185E3473-15AD-431C-8D7D-22D24745329C}" destId="{8042B824-D76A-4510-B8FB-6869B3939D42}" srcOrd="2" destOrd="0" parTransId="{614669D3-F4AA-4117-84CF-977AB36A0EA3}" sibTransId="{285BD3CF-1557-4C54-A2B4-72C90E9E805C}"/>
    <dgm:cxn modelId="{9D9B29C8-1125-42D1-9E1B-EDB44AD5192D}" type="presOf" srcId="{C5CD9301-0B8B-4E52-9099-8BCB3E595D5B}" destId="{2293C3CF-F1D0-4708-A5DA-80CB3CC76AD6}" srcOrd="1" destOrd="0" presId="urn:microsoft.com/office/officeart/2016/7/layout/BasicLinearProcessNumbered"/>
    <dgm:cxn modelId="{F64E140B-28EA-4E61-A905-CB4B2B31DF28}" srcId="{185E3473-15AD-431C-8D7D-22D24745329C}" destId="{DF3871E4-9A35-48A2-8E9A-66779C0A1D6E}" srcOrd="0" destOrd="0" parTransId="{08D693EE-C514-4185-B66B-AD3AD02F7265}" sibTransId="{D2F545F2-E292-4822-B7C2-4203B3F5D790}"/>
    <dgm:cxn modelId="{5EFADE7D-CC5A-44D3-A8F5-CEDBAAA1ED13}" type="presOf" srcId="{DF3871E4-9A35-48A2-8E9A-66779C0A1D6E}" destId="{2FAD6A0D-E8AA-4502-BB45-758BA025C18E}" srcOrd="1" destOrd="0" presId="urn:microsoft.com/office/officeart/2016/7/layout/BasicLinearProcessNumbered"/>
    <dgm:cxn modelId="{3747108C-4A73-4D27-A25B-FAC11E395E6C}" srcId="{185E3473-15AD-431C-8D7D-22D24745329C}" destId="{0227EC83-E6F7-482D-B7B1-52607E2EDEA8}" srcOrd="4" destOrd="0" parTransId="{AB174D50-81A4-4F82-A736-3BB90044021F}" sibTransId="{E9AA257D-0A84-4B92-83CA-AB74D1E58747}"/>
    <dgm:cxn modelId="{C700E5F2-17D6-4297-8287-39B8677345E0}" type="presOf" srcId="{D2F545F2-E292-4822-B7C2-4203B3F5D790}" destId="{9DF0B0C5-8C56-45FB-BF49-967E209C7732}" srcOrd="0" destOrd="0" presId="urn:microsoft.com/office/officeart/2016/7/layout/BasicLinearProcessNumbered"/>
    <dgm:cxn modelId="{4212CB91-61D6-4D54-B4FA-B132F3459FA2}" type="presOf" srcId="{185E3473-15AD-431C-8D7D-22D24745329C}" destId="{D4339F91-280C-4A36-8213-249BF897F965}" srcOrd="0" destOrd="0" presId="urn:microsoft.com/office/officeart/2016/7/layout/BasicLinearProcessNumbered"/>
    <dgm:cxn modelId="{4E136928-94EA-47F3-91A3-28AB67ED442B}" type="presOf" srcId="{DF3871E4-9A35-48A2-8E9A-66779C0A1D6E}" destId="{BD1EF6CA-8C6D-40DB-B5BE-96F298733BFC}" srcOrd="0" destOrd="0" presId="urn:microsoft.com/office/officeart/2016/7/layout/BasicLinearProcessNumbered"/>
    <dgm:cxn modelId="{ED5C137A-E064-455D-92ED-EB3F16D5D572}" type="presOf" srcId="{C5CD9301-0B8B-4E52-9099-8BCB3E595D5B}" destId="{26460223-60C3-402E-A98B-F451A99E6E15}" srcOrd="0" destOrd="0" presId="urn:microsoft.com/office/officeart/2016/7/layout/BasicLinearProcessNumbered"/>
    <dgm:cxn modelId="{549E9D19-C621-4E6F-BD56-DC48442D16FF}" type="presOf" srcId="{C9656A3B-C008-4BAE-A2ED-7E4EA9D374E6}" destId="{28CD34BA-53C1-4F09-8BC9-38303D0F40C1}" srcOrd="1" destOrd="0" presId="urn:microsoft.com/office/officeart/2016/7/layout/BasicLinearProcessNumbered"/>
    <dgm:cxn modelId="{3D06E58C-535E-48BE-9483-B0B08655B2BE}" srcId="{185E3473-15AD-431C-8D7D-22D24745329C}" destId="{C5CD9301-0B8B-4E52-9099-8BCB3E595D5B}" srcOrd="1" destOrd="0" parTransId="{FCEA951C-552B-485F-8F52-3E5C9F331F98}" sibTransId="{C82EF1C4-8C46-4DDF-9B06-378E1151D4FE}"/>
    <dgm:cxn modelId="{F192BE75-6931-49C9-997B-6F01DAD209DF}" srcId="{185E3473-15AD-431C-8D7D-22D24745329C}" destId="{C9656A3B-C008-4BAE-A2ED-7E4EA9D374E6}" srcOrd="3" destOrd="0" parTransId="{48ADE6F7-3C90-4A5E-A557-3924A7948E5E}" sibTransId="{7F9800E1-A661-4034-B56D-A6258BAE675D}"/>
    <dgm:cxn modelId="{F9D52239-0F56-4202-8431-606F2E846C0D}" type="presOf" srcId="{7F9800E1-A661-4034-B56D-A6258BAE675D}" destId="{2C250F03-9E3F-4930-902A-87525E359EEC}" srcOrd="0" destOrd="0" presId="urn:microsoft.com/office/officeart/2016/7/layout/BasicLinearProcessNumbered"/>
    <dgm:cxn modelId="{7F013160-225F-431B-900C-4B478281ABE0}" type="presOf" srcId="{285BD3CF-1557-4C54-A2B4-72C90E9E805C}" destId="{FA40ACD2-5DED-48DA-AF97-29AD9417CFC3}" srcOrd="0" destOrd="0" presId="urn:microsoft.com/office/officeart/2016/7/layout/BasicLinearProcessNumbered"/>
    <dgm:cxn modelId="{C2784C1A-3194-464B-A135-8EDB9D291947}" type="presOf" srcId="{E9AA257D-0A84-4B92-83CA-AB74D1E58747}" destId="{211FBD14-1A03-4024-8191-491464E6F553}" srcOrd="0" destOrd="0" presId="urn:microsoft.com/office/officeart/2016/7/layout/BasicLinearProcessNumbered"/>
    <dgm:cxn modelId="{D4B788BE-D52C-4925-8906-0872A1F0E844}" type="presOf" srcId="{C9656A3B-C008-4BAE-A2ED-7E4EA9D374E6}" destId="{F96AAEC1-3638-4AD4-9F5C-A1E8A251B0CB}" srcOrd="0" destOrd="0" presId="urn:microsoft.com/office/officeart/2016/7/layout/BasicLinearProcessNumbered"/>
    <dgm:cxn modelId="{EEF33294-417B-42A2-B7D5-C6F6618B0D34}" type="presParOf" srcId="{D4339F91-280C-4A36-8213-249BF897F965}" destId="{C06497D8-302F-45A6-9887-99EDF29A9976}" srcOrd="0" destOrd="0" presId="urn:microsoft.com/office/officeart/2016/7/layout/BasicLinearProcessNumbered"/>
    <dgm:cxn modelId="{0C19C6DF-D186-4AC8-8445-953DCA23630D}" type="presParOf" srcId="{C06497D8-302F-45A6-9887-99EDF29A9976}" destId="{BD1EF6CA-8C6D-40DB-B5BE-96F298733BFC}" srcOrd="0" destOrd="0" presId="urn:microsoft.com/office/officeart/2016/7/layout/BasicLinearProcessNumbered"/>
    <dgm:cxn modelId="{C36C4422-DC09-4AEE-9EE7-79DD4C591DAF}" type="presParOf" srcId="{C06497D8-302F-45A6-9887-99EDF29A9976}" destId="{9DF0B0C5-8C56-45FB-BF49-967E209C7732}" srcOrd="1" destOrd="0" presId="urn:microsoft.com/office/officeart/2016/7/layout/BasicLinearProcessNumbered"/>
    <dgm:cxn modelId="{3E29ED6F-18AE-4009-B762-C0AEA887F3D4}" type="presParOf" srcId="{C06497D8-302F-45A6-9887-99EDF29A9976}" destId="{BEF8C086-6B9A-4A05-9E46-2B71ED208474}" srcOrd="2" destOrd="0" presId="urn:microsoft.com/office/officeart/2016/7/layout/BasicLinearProcessNumbered"/>
    <dgm:cxn modelId="{CEE03400-D727-4524-903F-69C8DE5FA28D}" type="presParOf" srcId="{C06497D8-302F-45A6-9887-99EDF29A9976}" destId="{2FAD6A0D-E8AA-4502-BB45-758BA025C18E}" srcOrd="3" destOrd="0" presId="urn:microsoft.com/office/officeart/2016/7/layout/BasicLinearProcessNumbered"/>
    <dgm:cxn modelId="{68CC5BC1-C23E-4DE3-A029-B5E62F792B71}" type="presParOf" srcId="{D4339F91-280C-4A36-8213-249BF897F965}" destId="{C3FB1FE6-8047-476F-93C6-DF5989863CFD}" srcOrd="1" destOrd="0" presId="urn:microsoft.com/office/officeart/2016/7/layout/BasicLinearProcessNumbered"/>
    <dgm:cxn modelId="{EB180143-CA20-49CD-A1C5-D7A93606E9D5}" type="presParOf" srcId="{D4339F91-280C-4A36-8213-249BF897F965}" destId="{4AF89890-9B9C-43C7-B492-533E5418E37E}" srcOrd="2" destOrd="0" presId="urn:microsoft.com/office/officeart/2016/7/layout/BasicLinearProcessNumbered"/>
    <dgm:cxn modelId="{5C1C9CB5-5A8A-44ED-BD05-BCAA173C8215}" type="presParOf" srcId="{4AF89890-9B9C-43C7-B492-533E5418E37E}" destId="{26460223-60C3-402E-A98B-F451A99E6E15}" srcOrd="0" destOrd="0" presId="urn:microsoft.com/office/officeart/2016/7/layout/BasicLinearProcessNumbered"/>
    <dgm:cxn modelId="{F2C90305-5C93-4C5A-BFF5-2B7F7D5DCE47}" type="presParOf" srcId="{4AF89890-9B9C-43C7-B492-533E5418E37E}" destId="{517AC4DD-CFED-4879-B667-FA436E902A63}" srcOrd="1" destOrd="0" presId="urn:microsoft.com/office/officeart/2016/7/layout/BasicLinearProcessNumbered"/>
    <dgm:cxn modelId="{F5EBDEFA-5D47-4389-B22E-DE49D1C7021C}" type="presParOf" srcId="{4AF89890-9B9C-43C7-B492-533E5418E37E}" destId="{F73B252A-5A7B-45E6-A30D-A29B3E75BE15}" srcOrd="2" destOrd="0" presId="urn:microsoft.com/office/officeart/2016/7/layout/BasicLinearProcessNumbered"/>
    <dgm:cxn modelId="{F1219A8F-B311-45FE-8FFA-B6C523B54CBB}" type="presParOf" srcId="{4AF89890-9B9C-43C7-B492-533E5418E37E}" destId="{2293C3CF-F1D0-4708-A5DA-80CB3CC76AD6}" srcOrd="3" destOrd="0" presId="urn:microsoft.com/office/officeart/2016/7/layout/BasicLinearProcessNumbered"/>
    <dgm:cxn modelId="{F4761AC9-46E2-4072-8942-05A6DDDE2079}" type="presParOf" srcId="{D4339F91-280C-4A36-8213-249BF897F965}" destId="{27225BAA-2F01-41F2-8BA9-0D77A1DBCDC2}" srcOrd="3" destOrd="0" presId="urn:microsoft.com/office/officeart/2016/7/layout/BasicLinearProcessNumbered"/>
    <dgm:cxn modelId="{43402EB3-7CD7-4DFF-82FB-3A46716A5D19}" type="presParOf" srcId="{D4339F91-280C-4A36-8213-249BF897F965}" destId="{98AC15AE-8DB4-447D-A044-E2DCE37B9C2C}" srcOrd="4" destOrd="0" presId="urn:microsoft.com/office/officeart/2016/7/layout/BasicLinearProcessNumbered"/>
    <dgm:cxn modelId="{FF9778C7-460C-47ED-80DE-F6B2CAA03C0F}" type="presParOf" srcId="{98AC15AE-8DB4-447D-A044-E2DCE37B9C2C}" destId="{D5CCB79A-A55B-4C2D-9813-7BC32507FD46}" srcOrd="0" destOrd="0" presId="urn:microsoft.com/office/officeart/2016/7/layout/BasicLinearProcessNumbered"/>
    <dgm:cxn modelId="{D7340662-2237-473F-B5E9-AD5CCE572799}" type="presParOf" srcId="{98AC15AE-8DB4-447D-A044-E2DCE37B9C2C}" destId="{FA40ACD2-5DED-48DA-AF97-29AD9417CFC3}" srcOrd="1" destOrd="0" presId="urn:microsoft.com/office/officeart/2016/7/layout/BasicLinearProcessNumbered"/>
    <dgm:cxn modelId="{B9849E21-ED50-427B-9A01-DB8AB19BF357}" type="presParOf" srcId="{98AC15AE-8DB4-447D-A044-E2DCE37B9C2C}" destId="{740BB381-9289-4169-BF4F-FF1FE63DE3AB}" srcOrd="2" destOrd="0" presId="urn:microsoft.com/office/officeart/2016/7/layout/BasicLinearProcessNumbered"/>
    <dgm:cxn modelId="{F98973A7-C4ED-468F-AADF-33D4012D4EC9}" type="presParOf" srcId="{98AC15AE-8DB4-447D-A044-E2DCE37B9C2C}" destId="{91E90A31-9001-43E4-BE11-104F94E6D9F9}" srcOrd="3" destOrd="0" presId="urn:microsoft.com/office/officeart/2016/7/layout/BasicLinearProcessNumbered"/>
    <dgm:cxn modelId="{274AAE92-B00F-479F-B6AA-911EC7CDE1CD}" type="presParOf" srcId="{D4339F91-280C-4A36-8213-249BF897F965}" destId="{D32AEFDD-5FF4-45AA-A175-D12D115DBDE4}" srcOrd="5" destOrd="0" presId="urn:microsoft.com/office/officeart/2016/7/layout/BasicLinearProcessNumbered"/>
    <dgm:cxn modelId="{5A068518-0DC4-4614-AA11-104EC75D1BBE}" type="presParOf" srcId="{D4339F91-280C-4A36-8213-249BF897F965}" destId="{464DD93A-91B3-4597-B1AA-925CA06657B1}" srcOrd="6" destOrd="0" presId="urn:microsoft.com/office/officeart/2016/7/layout/BasicLinearProcessNumbered"/>
    <dgm:cxn modelId="{F6423B73-AE37-450D-8DC5-3D56A8708363}" type="presParOf" srcId="{464DD93A-91B3-4597-B1AA-925CA06657B1}" destId="{F96AAEC1-3638-4AD4-9F5C-A1E8A251B0CB}" srcOrd="0" destOrd="0" presId="urn:microsoft.com/office/officeart/2016/7/layout/BasicLinearProcessNumbered"/>
    <dgm:cxn modelId="{814667FF-BFDC-472B-AFA7-AE555555A2E5}" type="presParOf" srcId="{464DD93A-91B3-4597-B1AA-925CA06657B1}" destId="{2C250F03-9E3F-4930-902A-87525E359EEC}" srcOrd="1" destOrd="0" presId="urn:microsoft.com/office/officeart/2016/7/layout/BasicLinearProcessNumbered"/>
    <dgm:cxn modelId="{4915BB31-4D5F-4A57-818B-89FC82A356B9}" type="presParOf" srcId="{464DD93A-91B3-4597-B1AA-925CA06657B1}" destId="{FEA9174F-487C-40FE-80FE-78FDB81E022F}" srcOrd="2" destOrd="0" presId="urn:microsoft.com/office/officeart/2016/7/layout/BasicLinearProcessNumbered"/>
    <dgm:cxn modelId="{BB2C737E-AE2C-48A4-851E-5D531A7D80D2}" type="presParOf" srcId="{464DD93A-91B3-4597-B1AA-925CA06657B1}" destId="{28CD34BA-53C1-4F09-8BC9-38303D0F40C1}" srcOrd="3" destOrd="0" presId="urn:microsoft.com/office/officeart/2016/7/layout/BasicLinearProcessNumbered"/>
    <dgm:cxn modelId="{3380553D-2F1B-47E4-92A2-3845DFFE35F0}" type="presParOf" srcId="{D4339F91-280C-4A36-8213-249BF897F965}" destId="{0FF8CD26-6A8A-4127-ADE0-8E248860D697}" srcOrd="7" destOrd="0" presId="urn:microsoft.com/office/officeart/2016/7/layout/BasicLinearProcessNumbered"/>
    <dgm:cxn modelId="{9A7C0C61-8BB2-4A3E-B7DE-7D37780CC0FA}" type="presParOf" srcId="{D4339F91-280C-4A36-8213-249BF897F965}" destId="{C24D6B41-4F5D-4C80-8F68-960E84431BEA}" srcOrd="8" destOrd="0" presId="urn:microsoft.com/office/officeart/2016/7/layout/BasicLinearProcessNumbered"/>
    <dgm:cxn modelId="{2C3C92EC-4EE6-4E60-B6AB-2F2D2A37EA52}" type="presParOf" srcId="{C24D6B41-4F5D-4C80-8F68-960E84431BEA}" destId="{510FC45E-4D5F-4EFC-B6CF-82226CA3EBA9}" srcOrd="0" destOrd="0" presId="urn:microsoft.com/office/officeart/2016/7/layout/BasicLinearProcessNumbered"/>
    <dgm:cxn modelId="{E3917C1B-6CAE-4CC0-B51E-E8DDC689B1C3}" type="presParOf" srcId="{C24D6B41-4F5D-4C80-8F68-960E84431BEA}" destId="{211FBD14-1A03-4024-8191-491464E6F553}" srcOrd="1" destOrd="0" presId="urn:microsoft.com/office/officeart/2016/7/layout/BasicLinearProcessNumbered"/>
    <dgm:cxn modelId="{FE8B4CE7-FEBF-4F66-A768-CE9D1092F31D}" type="presParOf" srcId="{C24D6B41-4F5D-4C80-8F68-960E84431BEA}" destId="{0642CD83-A0D7-4CE3-BA6C-0C5BA4F860B8}" srcOrd="2" destOrd="0" presId="urn:microsoft.com/office/officeart/2016/7/layout/BasicLinearProcessNumbered"/>
    <dgm:cxn modelId="{9E966C8B-1EA8-43EE-BB34-E4EAE1B89A8D}" type="presParOf" srcId="{C24D6B41-4F5D-4C80-8F68-960E84431BEA}" destId="{3476408B-254E-488C-8521-87F14232D537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6CF60B-35B9-450A-AAA4-0207630BB325}" type="doc">
      <dgm:prSet loTypeId="urn:microsoft.com/office/officeart/2005/8/layout/hierarchy1" loCatId="hierarchy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2B37A33D-DCFC-4906-A621-0D6CC6560978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xfrm>
          <a:off x="219136" y="919494"/>
          <a:ext cx="1972229" cy="1252365"/>
        </a:xfrm>
        <a:prstGeom prst="roundRect">
          <a:avLst>
            <a:gd name="adj" fmla="val 10000"/>
          </a:avLst>
        </a:prstGeom>
        <a:solidFill>
          <a:srgbClr val="1C4358"/>
        </a:solidFill>
        <a:ln w="22225" cap="rnd" cmpd="sng" algn="ctr">
          <a:solidFill>
            <a:srgbClr val="1C4358"/>
          </a:solidFill>
          <a:prstDash val="solid"/>
        </a:ln>
        <a:effectLst/>
      </dgm:spPr>
      <dgm:t>
        <a:bodyPr/>
        <a:lstStyle/>
        <a:p>
          <a:r>
            <a:rPr lang="en-US" sz="1600" b="1" dirty="0">
              <a:solidFill>
                <a:schemeClr val="bg1"/>
              </a:solidFill>
              <a:latin typeface="Calibri" panose="020F0502020204030204" pitchFamily="34" charset="0"/>
              <a:ea typeface="+mn-ea"/>
              <a:cs typeface="+mn-cs"/>
            </a:rPr>
            <a:t>DEVELOP UNDERSTANDING / SECURE COMMITMENT</a:t>
          </a:r>
          <a:endParaRPr lang="en-US" sz="1600" dirty="0">
            <a:solidFill>
              <a:schemeClr val="bg1"/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22CEF60E-A14B-4CFE-8D3C-4AF7681F7FC4}" type="parTrans" cxnId="{0442310E-60A6-494F-8667-E22805CBD639}">
      <dgm:prSet/>
      <dgm:spPr/>
      <dgm:t>
        <a:bodyPr/>
        <a:lstStyle/>
        <a:p>
          <a:endParaRPr lang="en-US"/>
        </a:p>
      </dgm:t>
    </dgm:pt>
    <dgm:pt modelId="{B907DAD8-9553-4076-9375-11BDE9D892F4}" type="sibTrans" cxnId="{0442310E-60A6-494F-8667-E22805CBD639}">
      <dgm:prSet/>
      <dgm:spPr/>
      <dgm:t>
        <a:bodyPr/>
        <a:lstStyle/>
        <a:p>
          <a:endParaRPr lang="en-US"/>
        </a:p>
      </dgm:t>
    </dgm:pt>
    <dgm:pt modelId="{3BD61039-8E3A-4065-B565-BAC469B1450F}">
      <dgm:prSet custT="1"/>
      <dgm:spPr>
        <a:xfrm>
          <a:off x="2629638" y="919494"/>
          <a:ext cx="1972229" cy="12523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2225" cap="rnd" cmpd="sng" algn="ctr">
          <a:solidFill>
            <a:srgbClr val="1C4358"/>
          </a:solidFill>
          <a:prstDash val="solid"/>
        </a:ln>
        <a:effectLst/>
      </dgm:spPr>
      <dgm:t>
        <a:bodyPr/>
        <a:lstStyle/>
        <a:p>
          <a:r>
            <a:rPr lang="en-US" sz="1600" b="1" dirty="0">
              <a:solidFill>
                <a:srgbClr val="1C4358"/>
              </a:solidFill>
              <a:latin typeface="Calibri" panose="020F0502020204030204" pitchFamily="34" charset="0"/>
              <a:ea typeface="+mn-ea"/>
              <a:cs typeface="+mn-cs"/>
            </a:rPr>
            <a:t>ACTIONS:</a:t>
          </a:r>
          <a:endParaRPr lang="en-US" sz="1600" dirty="0">
            <a:solidFill>
              <a:srgbClr val="1C4358"/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2D3EFD2B-A351-476E-BC94-710DA45A3716}" type="parTrans" cxnId="{0B0FE627-62EF-4E07-A610-DA5B4896D480}">
      <dgm:prSet/>
      <dgm:spPr/>
      <dgm:t>
        <a:bodyPr/>
        <a:lstStyle/>
        <a:p>
          <a:endParaRPr lang="en-US"/>
        </a:p>
      </dgm:t>
    </dgm:pt>
    <dgm:pt modelId="{BA2B9F11-2ED0-4675-BB8A-9756B56E3F35}" type="sibTrans" cxnId="{0B0FE627-62EF-4E07-A610-DA5B4896D480}">
      <dgm:prSet/>
      <dgm:spPr/>
      <dgm:t>
        <a:bodyPr/>
        <a:lstStyle/>
        <a:p>
          <a:endParaRPr lang="en-US"/>
        </a:p>
      </dgm:t>
    </dgm:pt>
    <dgm:pt modelId="{CE5063D7-BE86-4723-9DF6-57B11A31CB29}">
      <dgm:prSet custT="1"/>
      <dgm:spPr>
        <a:xfrm>
          <a:off x="219136" y="2745450"/>
          <a:ext cx="1972229" cy="12523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2225" cap="rnd" cmpd="sng" algn="ctr">
          <a:solidFill>
            <a:srgbClr val="1C4358"/>
          </a:solidFill>
          <a:prstDash val="solid"/>
        </a:ln>
        <a:effectLst/>
      </dgm:spPr>
      <dgm:t>
        <a:bodyPr/>
        <a:lstStyle/>
        <a:p>
          <a:r>
            <a:rPr lang="en-US" sz="1600" dirty="0">
              <a:solidFill>
                <a:srgbClr val="1C4358"/>
              </a:solidFill>
              <a:latin typeface="Calibri" panose="020F0502020204030204" pitchFamily="34" charset="0"/>
              <a:ea typeface="+mn-ea"/>
              <a:cs typeface="+mn-cs"/>
            </a:rPr>
            <a:t>Gain Executive Committee approval and commitment </a:t>
          </a:r>
        </a:p>
      </dgm:t>
    </dgm:pt>
    <dgm:pt modelId="{4452AE77-81CE-4A15-9B6E-F9BD8D50DAD0}" type="parTrans" cxnId="{7D435B52-F238-4C97-8208-0F314244B34E}">
      <dgm:prSet/>
      <dgm:spPr>
        <a:xfrm>
          <a:off x="986114" y="1963680"/>
          <a:ext cx="2410502" cy="573589"/>
        </a:xfrm>
        <a:custGeom>
          <a:avLst/>
          <a:gdLst/>
          <a:ahLst/>
          <a:cxnLst/>
          <a:rect l="0" t="0" r="0" b="0"/>
          <a:pathLst>
            <a:path>
              <a:moveTo>
                <a:pt x="2410502" y="0"/>
              </a:moveTo>
              <a:lnTo>
                <a:pt x="2410502" y="390884"/>
              </a:lnTo>
              <a:lnTo>
                <a:pt x="0" y="390884"/>
              </a:lnTo>
              <a:lnTo>
                <a:pt x="0" y="573589"/>
              </a:lnTo>
            </a:path>
          </a:pathLst>
        </a:custGeom>
        <a:noFill/>
        <a:ln w="22225" cap="rnd" cmpd="sng" algn="ctr">
          <a:solidFill>
            <a:srgbClr val="1C4358"/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368E0345-9DAB-47E2-96FE-4D194E5FC11C}" type="sibTrans" cxnId="{7D435B52-F238-4C97-8208-0F314244B34E}">
      <dgm:prSet/>
      <dgm:spPr/>
      <dgm:t>
        <a:bodyPr/>
        <a:lstStyle/>
        <a:p>
          <a:endParaRPr lang="en-US"/>
        </a:p>
      </dgm:t>
    </dgm:pt>
    <dgm:pt modelId="{06C530A5-71E0-42C3-851E-EF32402391C5}">
      <dgm:prSet custT="1"/>
      <dgm:spPr>
        <a:xfrm>
          <a:off x="2629638" y="2745450"/>
          <a:ext cx="1972229" cy="12523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2225" cap="rnd" cmpd="sng" algn="ctr">
          <a:solidFill>
            <a:srgbClr val="1C4358"/>
          </a:solidFill>
          <a:prstDash val="solid"/>
        </a:ln>
        <a:effectLst/>
      </dgm:spPr>
      <dgm:t>
        <a:bodyPr/>
        <a:lstStyle/>
        <a:p>
          <a:r>
            <a:rPr lang="en-US" sz="1600" dirty="0">
              <a:solidFill>
                <a:srgbClr val="1C4358"/>
              </a:solidFill>
              <a:latin typeface="Calibri" panose="020F0502020204030204" pitchFamily="34" charset="0"/>
              <a:ea typeface="+mn-ea"/>
              <a:cs typeface="+mn-cs"/>
            </a:rPr>
            <a:t>Gain Board approval and commitment</a:t>
          </a:r>
        </a:p>
      </dgm:t>
    </dgm:pt>
    <dgm:pt modelId="{A2951D41-9725-4C9D-8A80-5584F1D3C5F1}" type="parTrans" cxnId="{0318A68C-6145-40D9-A236-DD95C8250CBC}">
      <dgm:prSet/>
      <dgm:spPr>
        <a:xfrm>
          <a:off x="3350896" y="1963680"/>
          <a:ext cx="91440" cy="5735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3589"/>
              </a:lnTo>
            </a:path>
          </a:pathLst>
        </a:custGeom>
        <a:noFill/>
        <a:ln w="22225" cap="rnd" cmpd="sng" algn="ctr">
          <a:solidFill>
            <a:srgbClr val="1C4358"/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8C9B698F-1033-4779-8A02-2836D51B983D}" type="sibTrans" cxnId="{0318A68C-6145-40D9-A236-DD95C8250CBC}">
      <dgm:prSet/>
      <dgm:spPr/>
      <dgm:t>
        <a:bodyPr/>
        <a:lstStyle/>
        <a:p>
          <a:endParaRPr lang="en-US"/>
        </a:p>
      </dgm:t>
    </dgm:pt>
    <dgm:pt modelId="{CE02F073-000E-4EC8-9C4D-9FD4FC986463}">
      <dgm:prSet custT="1"/>
      <dgm:spPr>
        <a:xfrm>
          <a:off x="5040140" y="2745450"/>
          <a:ext cx="1972229" cy="12523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2225" cap="rnd" cmpd="sng" algn="ctr">
          <a:solidFill>
            <a:srgbClr val="1C4358"/>
          </a:solidFill>
          <a:prstDash val="solid"/>
        </a:ln>
        <a:effectLst/>
      </dgm:spPr>
      <dgm:t>
        <a:bodyPr/>
        <a:lstStyle/>
        <a:p>
          <a:r>
            <a:rPr lang="en-US" sz="1600" dirty="0">
              <a:solidFill>
                <a:srgbClr val="1C4358"/>
              </a:solidFill>
              <a:latin typeface="Calibri" panose="020F0502020204030204" pitchFamily="34" charset="0"/>
              <a:ea typeface="+mn-ea"/>
              <a:cs typeface="+mn-cs"/>
            </a:rPr>
            <a:t>Consider establishment of an Ad Hoc Committee </a:t>
          </a:r>
        </a:p>
      </dgm:t>
    </dgm:pt>
    <dgm:pt modelId="{47DE447D-3570-4801-87F0-A7B0EB677597}" type="parTrans" cxnId="{95252308-9F22-4511-A3B4-E0123D10CCE1}">
      <dgm:prSet/>
      <dgm:spPr>
        <a:xfrm>
          <a:off x="3396616" y="1963680"/>
          <a:ext cx="2410502" cy="5735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84"/>
              </a:lnTo>
              <a:lnTo>
                <a:pt x="2410502" y="390884"/>
              </a:lnTo>
              <a:lnTo>
                <a:pt x="2410502" y="573589"/>
              </a:lnTo>
            </a:path>
          </a:pathLst>
        </a:custGeom>
        <a:noFill/>
        <a:ln w="22225" cap="rnd" cmpd="sng" algn="ctr">
          <a:solidFill>
            <a:srgbClr val="1C4358"/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6C7F6246-7248-4168-A46D-2999685A47E9}" type="sibTrans" cxnId="{95252308-9F22-4511-A3B4-E0123D10CCE1}">
      <dgm:prSet/>
      <dgm:spPr/>
      <dgm:t>
        <a:bodyPr/>
        <a:lstStyle/>
        <a:p>
          <a:endParaRPr lang="en-US"/>
        </a:p>
      </dgm:t>
    </dgm:pt>
    <dgm:pt modelId="{1B4B1045-909F-4C7B-8228-2E68658437E9}" type="pres">
      <dgm:prSet presAssocID="{096CF60B-35B9-450A-AAA4-0207630BB32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5B992EC-8FAC-4834-98D3-4199B3A56B35}" type="pres">
      <dgm:prSet presAssocID="{2B37A33D-DCFC-4906-A621-0D6CC6560978}" presName="hierRoot1" presStyleCnt="0"/>
      <dgm:spPr/>
    </dgm:pt>
    <dgm:pt modelId="{B96A4E36-D064-4645-81A9-BAD9ABB01D04}" type="pres">
      <dgm:prSet presAssocID="{2B37A33D-DCFC-4906-A621-0D6CC6560978}" presName="composite" presStyleCnt="0"/>
      <dgm:spPr/>
    </dgm:pt>
    <dgm:pt modelId="{2DFA631E-3144-48F6-982E-2CA3FCF964BA}" type="pres">
      <dgm:prSet presAssocID="{2B37A33D-DCFC-4906-A621-0D6CC6560978}" presName="background" presStyleLbl="node0" presStyleIdx="0" presStyleCnt="2"/>
      <dgm:spPr>
        <a:xfrm>
          <a:off x="0" y="711315"/>
          <a:ext cx="1972229" cy="1252365"/>
        </a:xfrm>
        <a:prstGeom prst="roundRect">
          <a:avLst>
            <a:gd name="adj" fmla="val 10000"/>
          </a:avLst>
        </a:prstGeom>
        <a:solidFill>
          <a:sysClr val="window" lastClr="FFFFFF"/>
        </a:solidFill>
        <a:ln w="2222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E9917E78-198B-404B-9A47-76B105897911}" type="pres">
      <dgm:prSet presAssocID="{2B37A33D-DCFC-4906-A621-0D6CC6560978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FE64A8-F206-4FB9-AC12-9E0AADB1FF33}" type="pres">
      <dgm:prSet presAssocID="{2B37A33D-DCFC-4906-A621-0D6CC6560978}" presName="hierChild2" presStyleCnt="0"/>
      <dgm:spPr/>
    </dgm:pt>
    <dgm:pt modelId="{EB433E5C-0C5B-448E-93BD-1E8BC519EEC1}" type="pres">
      <dgm:prSet presAssocID="{3BD61039-8E3A-4065-B565-BAC469B1450F}" presName="hierRoot1" presStyleCnt="0"/>
      <dgm:spPr/>
    </dgm:pt>
    <dgm:pt modelId="{EBB671E1-5E43-4F16-B676-A72B7B8CA28B}" type="pres">
      <dgm:prSet presAssocID="{3BD61039-8E3A-4065-B565-BAC469B1450F}" presName="composite" presStyleCnt="0"/>
      <dgm:spPr/>
    </dgm:pt>
    <dgm:pt modelId="{10AA8177-E868-4CF4-96E7-368BB9C73515}" type="pres">
      <dgm:prSet presAssocID="{3BD61039-8E3A-4065-B565-BAC469B1450F}" presName="background" presStyleLbl="node0" presStyleIdx="1" presStyleCnt="2"/>
      <dgm:spPr>
        <a:xfrm>
          <a:off x="2410502" y="711315"/>
          <a:ext cx="1972229" cy="1252365"/>
        </a:xfrm>
        <a:prstGeom prst="roundRect">
          <a:avLst>
            <a:gd name="adj" fmla="val 10000"/>
          </a:avLst>
        </a:prstGeom>
        <a:solidFill>
          <a:srgbClr val="1C4358"/>
        </a:solidFill>
        <a:ln w="22225" cap="rnd" cmpd="sng" algn="ctr">
          <a:solidFill>
            <a:srgbClr val="1C4358"/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D62B35BD-F98E-4E4A-939B-4129F3B3E9B5}" type="pres">
      <dgm:prSet presAssocID="{3BD61039-8E3A-4065-B565-BAC469B1450F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62E670-EC4B-4ED3-AAD9-BF37A075ECBD}" type="pres">
      <dgm:prSet presAssocID="{3BD61039-8E3A-4065-B565-BAC469B1450F}" presName="hierChild2" presStyleCnt="0"/>
      <dgm:spPr/>
    </dgm:pt>
    <dgm:pt modelId="{4594F2AB-2C37-4378-91E7-791F204F0714}" type="pres">
      <dgm:prSet presAssocID="{4452AE77-81CE-4A15-9B6E-F9BD8D50DAD0}" presName="Name10" presStyleLbl="parChTrans1D2" presStyleIdx="0" presStyleCnt="3"/>
      <dgm:spPr/>
      <dgm:t>
        <a:bodyPr/>
        <a:lstStyle/>
        <a:p>
          <a:endParaRPr lang="en-US"/>
        </a:p>
      </dgm:t>
    </dgm:pt>
    <dgm:pt modelId="{7752D55F-F7A1-47E9-86B7-779B9C4DA576}" type="pres">
      <dgm:prSet presAssocID="{CE5063D7-BE86-4723-9DF6-57B11A31CB29}" presName="hierRoot2" presStyleCnt="0"/>
      <dgm:spPr/>
    </dgm:pt>
    <dgm:pt modelId="{300D8D31-61D5-4C2B-A44F-9BCBD3A2EBF5}" type="pres">
      <dgm:prSet presAssocID="{CE5063D7-BE86-4723-9DF6-57B11A31CB29}" presName="composite2" presStyleCnt="0"/>
      <dgm:spPr/>
    </dgm:pt>
    <dgm:pt modelId="{E3B39B6F-D12F-45A4-ADF1-8720DFCB2C93}" type="pres">
      <dgm:prSet presAssocID="{CE5063D7-BE86-4723-9DF6-57B11A31CB29}" presName="background2" presStyleLbl="node2" presStyleIdx="0" presStyleCnt="3"/>
      <dgm:spPr>
        <a:xfrm>
          <a:off x="0" y="2537270"/>
          <a:ext cx="1972229" cy="1252365"/>
        </a:xfrm>
        <a:prstGeom prst="roundRect">
          <a:avLst>
            <a:gd name="adj" fmla="val 10000"/>
          </a:avLst>
        </a:prstGeom>
        <a:solidFill>
          <a:srgbClr val="1C4358"/>
        </a:solidFill>
        <a:ln w="22225" cap="rnd" cmpd="sng" algn="ctr">
          <a:solidFill>
            <a:srgbClr val="1C4358"/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EF0377FF-6EE7-4CF3-A0FF-0097388B8711}" type="pres">
      <dgm:prSet presAssocID="{CE5063D7-BE86-4723-9DF6-57B11A31CB29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6C45AC-102B-47A6-B3B7-175010189E38}" type="pres">
      <dgm:prSet presAssocID="{CE5063D7-BE86-4723-9DF6-57B11A31CB29}" presName="hierChild3" presStyleCnt="0"/>
      <dgm:spPr/>
    </dgm:pt>
    <dgm:pt modelId="{207036FD-909F-4B52-9595-168FA2B9CFAC}" type="pres">
      <dgm:prSet presAssocID="{A2951D41-9725-4C9D-8A80-5584F1D3C5F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35A49E6B-46D4-4DE3-BE23-EAB49C734286}" type="pres">
      <dgm:prSet presAssocID="{06C530A5-71E0-42C3-851E-EF32402391C5}" presName="hierRoot2" presStyleCnt="0"/>
      <dgm:spPr/>
    </dgm:pt>
    <dgm:pt modelId="{4066A95C-046B-41A3-B515-9FCF2AB48892}" type="pres">
      <dgm:prSet presAssocID="{06C530A5-71E0-42C3-851E-EF32402391C5}" presName="composite2" presStyleCnt="0"/>
      <dgm:spPr/>
    </dgm:pt>
    <dgm:pt modelId="{219BB373-842C-4004-9A17-83F5C2E72219}" type="pres">
      <dgm:prSet presAssocID="{06C530A5-71E0-42C3-851E-EF32402391C5}" presName="background2" presStyleLbl="node2" presStyleIdx="1" presStyleCnt="3"/>
      <dgm:spPr>
        <a:xfrm>
          <a:off x="2410502" y="2537270"/>
          <a:ext cx="1972229" cy="1252365"/>
        </a:xfrm>
        <a:prstGeom prst="roundRect">
          <a:avLst>
            <a:gd name="adj" fmla="val 10000"/>
          </a:avLst>
        </a:prstGeom>
        <a:solidFill>
          <a:srgbClr val="1C4358"/>
        </a:solidFill>
        <a:ln w="2222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3EEE110A-2EA2-4BEB-BB04-BD4FBB2F5A0C}" type="pres">
      <dgm:prSet presAssocID="{06C530A5-71E0-42C3-851E-EF32402391C5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B7A5A8-4430-446D-B7DC-F8420A6A9CFB}" type="pres">
      <dgm:prSet presAssocID="{06C530A5-71E0-42C3-851E-EF32402391C5}" presName="hierChild3" presStyleCnt="0"/>
      <dgm:spPr/>
    </dgm:pt>
    <dgm:pt modelId="{FE70D0D2-9D7C-417F-8F33-EB901FA540AC}" type="pres">
      <dgm:prSet presAssocID="{47DE447D-3570-4801-87F0-A7B0EB677597}" presName="Name10" presStyleLbl="parChTrans1D2" presStyleIdx="2" presStyleCnt="3"/>
      <dgm:spPr/>
      <dgm:t>
        <a:bodyPr/>
        <a:lstStyle/>
        <a:p>
          <a:endParaRPr lang="en-US"/>
        </a:p>
      </dgm:t>
    </dgm:pt>
    <dgm:pt modelId="{9BFA5425-5C97-4415-9156-5D947D61E5C1}" type="pres">
      <dgm:prSet presAssocID="{CE02F073-000E-4EC8-9C4D-9FD4FC986463}" presName="hierRoot2" presStyleCnt="0"/>
      <dgm:spPr/>
    </dgm:pt>
    <dgm:pt modelId="{582408A3-EA1A-454E-8E41-082436D14334}" type="pres">
      <dgm:prSet presAssocID="{CE02F073-000E-4EC8-9C4D-9FD4FC986463}" presName="composite2" presStyleCnt="0"/>
      <dgm:spPr/>
    </dgm:pt>
    <dgm:pt modelId="{B27702AF-514A-481F-B308-A5575C4FE3E6}" type="pres">
      <dgm:prSet presAssocID="{CE02F073-000E-4EC8-9C4D-9FD4FC986463}" presName="background2" presStyleLbl="node2" presStyleIdx="2" presStyleCnt="3"/>
      <dgm:spPr>
        <a:xfrm>
          <a:off x="4821004" y="2537270"/>
          <a:ext cx="1972229" cy="1252365"/>
        </a:xfrm>
        <a:prstGeom prst="roundRect">
          <a:avLst>
            <a:gd name="adj" fmla="val 10000"/>
          </a:avLst>
        </a:prstGeom>
        <a:solidFill>
          <a:srgbClr val="1C4358"/>
        </a:solidFill>
        <a:ln w="2222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3FC21ED7-18B5-4E95-8DDE-3724BA473E44}" type="pres">
      <dgm:prSet presAssocID="{CE02F073-000E-4EC8-9C4D-9FD4FC986463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71B294-8C7B-4F4B-90C5-08D6BF510486}" type="pres">
      <dgm:prSet presAssocID="{CE02F073-000E-4EC8-9C4D-9FD4FC986463}" presName="hierChild3" presStyleCnt="0"/>
      <dgm:spPr/>
    </dgm:pt>
  </dgm:ptLst>
  <dgm:cxnLst>
    <dgm:cxn modelId="{C00BBDF2-C9C7-4FD2-ABDC-842D04864CCC}" type="presOf" srcId="{3BD61039-8E3A-4065-B565-BAC469B1450F}" destId="{D62B35BD-F98E-4E4A-939B-4129F3B3E9B5}" srcOrd="0" destOrd="0" presId="urn:microsoft.com/office/officeart/2005/8/layout/hierarchy1"/>
    <dgm:cxn modelId="{DA285C62-9539-49D1-B0DE-B9429D56EEA4}" type="presOf" srcId="{CE02F073-000E-4EC8-9C4D-9FD4FC986463}" destId="{3FC21ED7-18B5-4E95-8DDE-3724BA473E44}" srcOrd="0" destOrd="0" presId="urn:microsoft.com/office/officeart/2005/8/layout/hierarchy1"/>
    <dgm:cxn modelId="{0318A68C-6145-40D9-A236-DD95C8250CBC}" srcId="{3BD61039-8E3A-4065-B565-BAC469B1450F}" destId="{06C530A5-71E0-42C3-851E-EF32402391C5}" srcOrd="1" destOrd="0" parTransId="{A2951D41-9725-4C9D-8A80-5584F1D3C5F1}" sibTransId="{8C9B698F-1033-4779-8A02-2836D51B983D}"/>
    <dgm:cxn modelId="{7F6AB594-ABAD-4676-8350-6B65713041C3}" type="presOf" srcId="{2B37A33D-DCFC-4906-A621-0D6CC6560978}" destId="{E9917E78-198B-404B-9A47-76B105897911}" srcOrd="0" destOrd="0" presId="urn:microsoft.com/office/officeart/2005/8/layout/hierarchy1"/>
    <dgm:cxn modelId="{CA4BFB18-9EE4-4337-985F-9F9F22FFCD70}" type="presOf" srcId="{4452AE77-81CE-4A15-9B6E-F9BD8D50DAD0}" destId="{4594F2AB-2C37-4378-91E7-791F204F0714}" srcOrd="0" destOrd="0" presId="urn:microsoft.com/office/officeart/2005/8/layout/hierarchy1"/>
    <dgm:cxn modelId="{95252308-9F22-4511-A3B4-E0123D10CCE1}" srcId="{3BD61039-8E3A-4065-B565-BAC469B1450F}" destId="{CE02F073-000E-4EC8-9C4D-9FD4FC986463}" srcOrd="2" destOrd="0" parTransId="{47DE447D-3570-4801-87F0-A7B0EB677597}" sibTransId="{6C7F6246-7248-4168-A46D-2999685A47E9}"/>
    <dgm:cxn modelId="{2FA27A48-0DC0-4933-BC55-B1E0A5C9ED44}" type="presOf" srcId="{096CF60B-35B9-450A-AAA4-0207630BB325}" destId="{1B4B1045-909F-4C7B-8228-2E68658437E9}" srcOrd="0" destOrd="0" presId="urn:microsoft.com/office/officeart/2005/8/layout/hierarchy1"/>
    <dgm:cxn modelId="{0442310E-60A6-494F-8667-E22805CBD639}" srcId="{096CF60B-35B9-450A-AAA4-0207630BB325}" destId="{2B37A33D-DCFC-4906-A621-0D6CC6560978}" srcOrd="0" destOrd="0" parTransId="{22CEF60E-A14B-4CFE-8D3C-4AF7681F7FC4}" sibTransId="{B907DAD8-9553-4076-9375-11BDE9D892F4}"/>
    <dgm:cxn modelId="{B816CCDE-E615-47A2-AD19-8C8A1BC2EC05}" type="presOf" srcId="{A2951D41-9725-4C9D-8A80-5584F1D3C5F1}" destId="{207036FD-909F-4B52-9595-168FA2B9CFAC}" srcOrd="0" destOrd="0" presId="urn:microsoft.com/office/officeart/2005/8/layout/hierarchy1"/>
    <dgm:cxn modelId="{4E6E5825-4FA3-41E3-8FAF-DA1FE087EC92}" type="presOf" srcId="{47DE447D-3570-4801-87F0-A7B0EB677597}" destId="{FE70D0D2-9D7C-417F-8F33-EB901FA540AC}" srcOrd="0" destOrd="0" presId="urn:microsoft.com/office/officeart/2005/8/layout/hierarchy1"/>
    <dgm:cxn modelId="{0B0FE627-62EF-4E07-A610-DA5B4896D480}" srcId="{096CF60B-35B9-450A-AAA4-0207630BB325}" destId="{3BD61039-8E3A-4065-B565-BAC469B1450F}" srcOrd="1" destOrd="0" parTransId="{2D3EFD2B-A351-476E-BC94-710DA45A3716}" sibTransId="{BA2B9F11-2ED0-4675-BB8A-9756B56E3F35}"/>
    <dgm:cxn modelId="{7D435B52-F238-4C97-8208-0F314244B34E}" srcId="{3BD61039-8E3A-4065-B565-BAC469B1450F}" destId="{CE5063D7-BE86-4723-9DF6-57B11A31CB29}" srcOrd="0" destOrd="0" parTransId="{4452AE77-81CE-4A15-9B6E-F9BD8D50DAD0}" sibTransId="{368E0345-9DAB-47E2-96FE-4D194E5FC11C}"/>
    <dgm:cxn modelId="{3547D505-C818-4D87-A03A-2A787069C8DB}" type="presOf" srcId="{06C530A5-71E0-42C3-851E-EF32402391C5}" destId="{3EEE110A-2EA2-4BEB-BB04-BD4FBB2F5A0C}" srcOrd="0" destOrd="0" presId="urn:microsoft.com/office/officeart/2005/8/layout/hierarchy1"/>
    <dgm:cxn modelId="{F1C2233C-7450-4AA4-8B5B-4C9B1BD873D3}" type="presOf" srcId="{CE5063D7-BE86-4723-9DF6-57B11A31CB29}" destId="{EF0377FF-6EE7-4CF3-A0FF-0097388B8711}" srcOrd="0" destOrd="0" presId="urn:microsoft.com/office/officeart/2005/8/layout/hierarchy1"/>
    <dgm:cxn modelId="{DE102B32-13BC-47CD-945B-404AEB23224A}" type="presParOf" srcId="{1B4B1045-909F-4C7B-8228-2E68658437E9}" destId="{B5B992EC-8FAC-4834-98D3-4199B3A56B35}" srcOrd="0" destOrd="0" presId="urn:microsoft.com/office/officeart/2005/8/layout/hierarchy1"/>
    <dgm:cxn modelId="{0729DD51-495C-4C82-B5CC-99C1602A4C70}" type="presParOf" srcId="{B5B992EC-8FAC-4834-98D3-4199B3A56B35}" destId="{B96A4E36-D064-4645-81A9-BAD9ABB01D04}" srcOrd="0" destOrd="0" presId="urn:microsoft.com/office/officeart/2005/8/layout/hierarchy1"/>
    <dgm:cxn modelId="{84E8FD5F-9529-47AB-886F-DD43CBAC76BF}" type="presParOf" srcId="{B96A4E36-D064-4645-81A9-BAD9ABB01D04}" destId="{2DFA631E-3144-48F6-982E-2CA3FCF964BA}" srcOrd="0" destOrd="0" presId="urn:microsoft.com/office/officeart/2005/8/layout/hierarchy1"/>
    <dgm:cxn modelId="{391B59D2-4E52-4A02-94CB-9EF094F8C66D}" type="presParOf" srcId="{B96A4E36-D064-4645-81A9-BAD9ABB01D04}" destId="{E9917E78-198B-404B-9A47-76B105897911}" srcOrd="1" destOrd="0" presId="urn:microsoft.com/office/officeart/2005/8/layout/hierarchy1"/>
    <dgm:cxn modelId="{E4A44C65-AB42-4CD6-94F0-630497CD2E6F}" type="presParOf" srcId="{B5B992EC-8FAC-4834-98D3-4199B3A56B35}" destId="{CCFE64A8-F206-4FB9-AC12-9E0AADB1FF33}" srcOrd="1" destOrd="0" presId="urn:microsoft.com/office/officeart/2005/8/layout/hierarchy1"/>
    <dgm:cxn modelId="{DDC2CF13-49E6-410F-8701-4F742EBF95DB}" type="presParOf" srcId="{1B4B1045-909F-4C7B-8228-2E68658437E9}" destId="{EB433E5C-0C5B-448E-93BD-1E8BC519EEC1}" srcOrd="1" destOrd="0" presId="urn:microsoft.com/office/officeart/2005/8/layout/hierarchy1"/>
    <dgm:cxn modelId="{E0D22440-3AE7-4802-8E47-5342C836646C}" type="presParOf" srcId="{EB433E5C-0C5B-448E-93BD-1E8BC519EEC1}" destId="{EBB671E1-5E43-4F16-B676-A72B7B8CA28B}" srcOrd="0" destOrd="0" presId="urn:microsoft.com/office/officeart/2005/8/layout/hierarchy1"/>
    <dgm:cxn modelId="{A4C0E47B-D840-42FE-AAAE-72C0A9069631}" type="presParOf" srcId="{EBB671E1-5E43-4F16-B676-A72B7B8CA28B}" destId="{10AA8177-E868-4CF4-96E7-368BB9C73515}" srcOrd="0" destOrd="0" presId="urn:microsoft.com/office/officeart/2005/8/layout/hierarchy1"/>
    <dgm:cxn modelId="{BB267C8E-1B69-4696-B42A-51BC2561DA5F}" type="presParOf" srcId="{EBB671E1-5E43-4F16-B676-A72B7B8CA28B}" destId="{D62B35BD-F98E-4E4A-939B-4129F3B3E9B5}" srcOrd="1" destOrd="0" presId="urn:microsoft.com/office/officeart/2005/8/layout/hierarchy1"/>
    <dgm:cxn modelId="{65D29912-0996-48C4-AA75-3A23503A6EA7}" type="presParOf" srcId="{EB433E5C-0C5B-448E-93BD-1E8BC519EEC1}" destId="{2C62E670-EC4B-4ED3-AAD9-BF37A075ECBD}" srcOrd="1" destOrd="0" presId="urn:microsoft.com/office/officeart/2005/8/layout/hierarchy1"/>
    <dgm:cxn modelId="{59D139EB-154A-459B-B512-67190708B1AC}" type="presParOf" srcId="{2C62E670-EC4B-4ED3-AAD9-BF37A075ECBD}" destId="{4594F2AB-2C37-4378-91E7-791F204F0714}" srcOrd="0" destOrd="0" presId="urn:microsoft.com/office/officeart/2005/8/layout/hierarchy1"/>
    <dgm:cxn modelId="{8B690BDC-68DB-47AB-9765-71A1980F0AF0}" type="presParOf" srcId="{2C62E670-EC4B-4ED3-AAD9-BF37A075ECBD}" destId="{7752D55F-F7A1-47E9-86B7-779B9C4DA576}" srcOrd="1" destOrd="0" presId="urn:microsoft.com/office/officeart/2005/8/layout/hierarchy1"/>
    <dgm:cxn modelId="{1449C941-F40F-4D46-80F7-DFC9F3B20A39}" type="presParOf" srcId="{7752D55F-F7A1-47E9-86B7-779B9C4DA576}" destId="{300D8D31-61D5-4C2B-A44F-9BCBD3A2EBF5}" srcOrd="0" destOrd="0" presId="urn:microsoft.com/office/officeart/2005/8/layout/hierarchy1"/>
    <dgm:cxn modelId="{4D85DE02-2C89-42E9-AD8B-36DEC2640AB4}" type="presParOf" srcId="{300D8D31-61D5-4C2B-A44F-9BCBD3A2EBF5}" destId="{E3B39B6F-D12F-45A4-ADF1-8720DFCB2C93}" srcOrd="0" destOrd="0" presId="urn:microsoft.com/office/officeart/2005/8/layout/hierarchy1"/>
    <dgm:cxn modelId="{F2A628F3-C8AE-45FC-BC2F-0103E2B5E37C}" type="presParOf" srcId="{300D8D31-61D5-4C2B-A44F-9BCBD3A2EBF5}" destId="{EF0377FF-6EE7-4CF3-A0FF-0097388B8711}" srcOrd="1" destOrd="0" presId="urn:microsoft.com/office/officeart/2005/8/layout/hierarchy1"/>
    <dgm:cxn modelId="{A53D26AE-686F-40F9-BBA2-C7B3B2360A52}" type="presParOf" srcId="{7752D55F-F7A1-47E9-86B7-779B9C4DA576}" destId="{C86C45AC-102B-47A6-B3B7-175010189E38}" srcOrd="1" destOrd="0" presId="urn:microsoft.com/office/officeart/2005/8/layout/hierarchy1"/>
    <dgm:cxn modelId="{57550DB1-D9CD-4497-83AB-332E84374710}" type="presParOf" srcId="{2C62E670-EC4B-4ED3-AAD9-BF37A075ECBD}" destId="{207036FD-909F-4B52-9595-168FA2B9CFAC}" srcOrd="2" destOrd="0" presId="urn:microsoft.com/office/officeart/2005/8/layout/hierarchy1"/>
    <dgm:cxn modelId="{C19DE412-86D2-4CB4-97A4-6738C4694AF8}" type="presParOf" srcId="{2C62E670-EC4B-4ED3-AAD9-BF37A075ECBD}" destId="{35A49E6B-46D4-4DE3-BE23-EAB49C734286}" srcOrd="3" destOrd="0" presId="urn:microsoft.com/office/officeart/2005/8/layout/hierarchy1"/>
    <dgm:cxn modelId="{B251C236-20C9-43F9-A6E8-DDF74206504D}" type="presParOf" srcId="{35A49E6B-46D4-4DE3-BE23-EAB49C734286}" destId="{4066A95C-046B-41A3-B515-9FCF2AB48892}" srcOrd="0" destOrd="0" presId="urn:microsoft.com/office/officeart/2005/8/layout/hierarchy1"/>
    <dgm:cxn modelId="{FF32FDB2-2B4D-45A1-BEF3-F4D63D0052B6}" type="presParOf" srcId="{4066A95C-046B-41A3-B515-9FCF2AB48892}" destId="{219BB373-842C-4004-9A17-83F5C2E72219}" srcOrd="0" destOrd="0" presId="urn:microsoft.com/office/officeart/2005/8/layout/hierarchy1"/>
    <dgm:cxn modelId="{62424CD8-84F8-47D1-83E9-A14694A1607E}" type="presParOf" srcId="{4066A95C-046B-41A3-B515-9FCF2AB48892}" destId="{3EEE110A-2EA2-4BEB-BB04-BD4FBB2F5A0C}" srcOrd="1" destOrd="0" presId="urn:microsoft.com/office/officeart/2005/8/layout/hierarchy1"/>
    <dgm:cxn modelId="{70C9AA54-6DA4-43F1-B6D9-29F7D88BB674}" type="presParOf" srcId="{35A49E6B-46D4-4DE3-BE23-EAB49C734286}" destId="{F0B7A5A8-4430-446D-B7DC-F8420A6A9CFB}" srcOrd="1" destOrd="0" presId="urn:microsoft.com/office/officeart/2005/8/layout/hierarchy1"/>
    <dgm:cxn modelId="{292B18DC-EE19-44DA-8FCF-ECC9EBC9E404}" type="presParOf" srcId="{2C62E670-EC4B-4ED3-AAD9-BF37A075ECBD}" destId="{FE70D0D2-9D7C-417F-8F33-EB901FA540AC}" srcOrd="4" destOrd="0" presId="urn:microsoft.com/office/officeart/2005/8/layout/hierarchy1"/>
    <dgm:cxn modelId="{A9789C5E-19B4-4173-A9D6-5391AC4D3065}" type="presParOf" srcId="{2C62E670-EC4B-4ED3-AAD9-BF37A075ECBD}" destId="{9BFA5425-5C97-4415-9156-5D947D61E5C1}" srcOrd="5" destOrd="0" presId="urn:microsoft.com/office/officeart/2005/8/layout/hierarchy1"/>
    <dgm:cxn modelId="{0245DA7F-692C-4BED-A803-93F679847820}" type="presParOf" srcId="{9BFA5425-5C97-4415-9156-5D947D61E5C1}" destId="{582408A3-EA1A-454E-8E41-082436D14334}" srcOrd="0" destOrd="0" presId="urn:microsoft.com/office/officeart/2005/8/layout/hierarchy1"/>
    <dgm:cxn modelId="{9996EFCB-F2C0-4D0F-82B4-C07C3A276EFD}" type="presParOf" srcId="{582408A3-EA1A-454E-8E41-082436D14334}" destId="{B27702AF-514A-481F-B308-A5575C4FE3E6}" srcOrd="0" destOrd="0" presId="urn:microsoft.com/office/officeart/2005/8/layout/hierarchy1"/>
    <dgm:cxn modelId="{D119E438-B01A-4C28-AB69-9280416C8170}" type="presParOf" srcId="{582408A3-EA1A-454E-8E41-082436D14334}" destId="{3FC21ED7-18B5-4E95-8DDE-3724BA473E44}" srcOrd="1" destOrd="0" presId="urn:microsoft.com/office/officeart/2005/8/layout/hierarchy1"/>
    <dgm:cxn modelId="{017BCC67-6F4A-4BD5-B8D8-F8A169630CA6}" type="presParOf" srcId="{9BFA5425-5C97-4415-9156-5D947D61E5C1}" destId="{DB71B294-8C7B-4F4B-90C5-08D6BF51048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9BD964-5B42-4F25-955D-098C4FA1FC35}" type="doc">
      <dgm:prSet loTypeId="urn:microsoft.com/office/officeart/2005/8/layout/vProcess5" loCatId="process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BAC0ACD-AF94-4621-A901-1EF2393123EF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xfrm>
          <a:off x="0" y="593061"/>
          <a:ext cx="9375457" cy="918425"/>
        </a:xfrm>
        <a:solidFill>
          <a:srgbClr val="1C4358"/>
        </a:solidFill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  <a:latin typeface="Calibri" panose="020F0502020204030204" pitchFamily="34" charset="0"/>
              <a:ea typeface="+mn-ea"/>
              <a:cs typeface="+mn-cs"/>
            </a:rPr>
            <a:t>ENHANCE BOARD EDUCATION / ENGAGEMENT</a:t>
          </a:r>
          <a:endParaRPr lang="en-US" sz="2400" dirty="0">
            <a:solidFill>
              <a:schemeClr val="bg1"/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61504D03-5352-41C0-9FF0-0270278ED1AB}" type="parTrans" cxnId="{FDF73113-F2C6-45F6-B3D3-1350DDEDF11B}">
      <dgm:prSet/>
      <dgm:spPr/>
      <dgm:t>
        <a:bodyPr/>
        <a:lstStyle/>
        <a:p>
          <a:endParaRPr lang="en-US"/>
        </a:p>
      </dgm:t>
    </dgm:pt>
    <dgm:pt modelId="{478EA253-8BB7-4F6B-A3F8-2A032A11D1CC}" type="sibTrans" cxnId="{FDF73113-F2C6-45F6-B3D3-1350DDEDF11B}">
      <dgm:prSet/>
      <dgm:spPr>
        <a:xfrm>
          <a:off x="7889172" y="1189823"/>
          <a:ext cx="1367956" cy="1367956"/>
        </a:xfrm>
      </dgm:spPr>
      <dgm:t>
        <a:bodyPr/>
        <a:lstStyle/>
        <a:p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 panose="020B0502020104020203"/>
            <a:ea typeface="+mn-ea"/>
            <a:cs typeface="+mn-cs"/>
          </a:endParaRPr>
        </a:p>
      </dgm:t>
    </dgm:pt>
    <dgm:pt modelId="{228BC66B-6C2A-475C-82BE-EBA6CEFCF599}" type="pres">
      <dgm:prSet presAssocID="{B89BD964-5B42-4F25-955D-098C4FA1FC3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E1F0E2-0BA3-4098-AF74-8C1EB8ECCFA4}" type="pres">
      <dgm:prSet presAssocID="{B89BD964-5B42-4F25-955D-098C4FA1FC35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8E1FD10B-C37D-4146-A716-54A40AC1E9E9}" type="pres">
      <dgm:prSet presAssocID="{B89BD964-5B42-4F25-955D-098C4FA1FC35}" presName="OneNode_1" presStyleLbl="node1" presStyleIdx="0" presStyleCnt="1" custScaleX="100000" custScaleY="45303" custLinFactNeighborX="-20663" custLinFactNeighborY="-71622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</dgm:ptLst>
  <dgm:cxnLst>
    <dgm:cxn modelId="{8BB40E4C-E4E0-4ABE-84D0-728AB2ECA6FB}" type="presOf" srcId="{ABAC0ACD-AF94-4621-A901-1EF2393123EF}" destId="{8E1FD10B-C37D-4146-A716-54A40AC1E9E9}" srcOrd="0" destOrd="0" presId="urn:microsoft.com/office/officeart/2005/8/layout/vProcess5"/>
    <dgm:cxn modelId="{FDF73113-F2C6-45F6-B3D3-1350DDEDF11B}" srcId="{B89BD964-5B42-4F25-955D-098C4FA1FC35}" destId="{ABAC0ACD-AF94-4621-A901-1EF2393123EF}" srcOrd="0" destOrd="0" parTransId="{61504D03-5352-41C0-9FF0-0270278ED1AB}" sibTransId="{478EA253-8BB7-4F6B-A3F8-2A032A11D1CC}"/>
    <dgm:cxn modelId="{8E429A81-01FD-4E6E-95A7-13CEC955B939}" type="presOf" srcId="{B89BD964-5B42-4F25-955D-098C4FA1FC35}" destId="{228BC66B-6C2A-475C-82BE-EBA6CEFCF599}" srcOrd="0" destOrd="0" presId="urn:microsoft.com/office/officeart/2005/8/layout/vProcess5"/>
    <dgm:cxn modelId="{1AADBB30-883B-44A0-AE08-D9E41C786590}" type="presParOf" srcId="{228BC66B-6C2A-475C-82BE-EBA6CEFCF599}" destId="{00E1F0E2-0BA3-4098-AF74-8C1EB8ECCFA4}" srcOrd="0" destOrd="0" presId="urn:microsoft.com/office/officeart/2005/8/layout/vProcess5"/>
    <dgm:cxn modelId="{550FEE35-4219-4A65-B802-A5D5F5461B2C}" type="presParOf" srcId="{228BC66B-6C2A-475C-82BE-EBA6CEFCF599}" destId="{8E1FD10B-C37D-4146-A716-54A40AC1E9E9}" srcOrd="1" destOrd="0" presId="urn:microsoft.com/office/officeart/2005/8/layout/vProcess5"/>
  </dgm:cxnLst>
  <dgm:bg/>
  <dgm:whole>
    <a:ln>
      <a:solidFill>
        <a:srgbClr val="1C4358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C65403-5C2C-458F-A019-6C8C8AF9BD8A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68B277A-51D2-4E19-8573-5CF5028A35CD}">
      <dgm:prSet custT="1"/>
      <dgm:spPr>
        <a:xfrm>
          <a:off x="350618" y="13485"/>
          <a:ext cx="4908659" cy="826560"/>
        </a:xfrm>
        <a:prstGeom prst="roundRect">
          <a:avLst/>
        </a:prstGeom>
        <a:solidFill>
          <a:srgbClr val="1C4358"/>
        </a:solidFill>
        <a:ln w="2222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2400" b="1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DEFINE/FINALIZE BOARD LEADERSHIP ROLES</a:t>
          </a:r>
          <a:endParaRPr lang="en-US" sz="24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FB25B1B1-CB2A-4224-9F28-9CC8235403CA}" type="parTrans" cxnId="{4EB20C20-22DF-4817-8273-A3169FEE6BE6}">
      <dgm:prSet/>
      <dgm:spPr/>
      <dgm:t>
        <a:bodyPr/>
        <a:lstStyle/>
        <a:p>
          <a:endParaRPr lang="en-US"/>
        </a:p>
      </dgm:t>
    </dgm:pt>
    <dgm:pt modelId="{7C825EDA-69F5-429E-A3AB-089B00CB301D}" type="sibTrans" cxnId="{4EB20C20-22DF-4817-8273-A3169FEE6BE6}">
      <dgm:prSet/>
      <dgm:spPr/>
      <dgm:t>
        <a:bodyPr/>
        <a:lstStyle/>
        <a:p>
          <a:endParaRPr lang="en-US"/>
        </a:p>
      </dgm:t>
    </dgm:pt>
    <dgm:pt modelId="{0E5FEB7E-98D0-49F0-8000-EEBE8373FC4B}">
      <dgm:prSet custT="1"/>
      <dgm:spPr>
        <a:xfrm>
          <a:off x="350618" y="1283565"/>
          <a:ext cx="4908659" cy="826560"/>
        </a:xfrm>
        <a:prstGeom prst="roundRect">
          <a:avLst/>
        </a:prstGeom>
        <a:solidFill>
          <a:srgbClr val="1C4358"/>
        </a:solidFill>
        <a:ln w="22225" cap="rnd" cmpd="sng" algn="ctr">
          <a:solidFill>
            <a:srgbClr val="1C4358"/>
          </a:solidFill>
          <a:prstDash val="solid"/>
        </a:ln>
        <a:effectLst/>
      </dgm:spPr>
      <dgm:t>
        <a:bodyPr/>
        <a:lstStyle/>
        <a:p>
          <a:r>
            <a:rPr lang="en-US" sz="2000" b="1" dirty="0" smtClean="0">
              <a:solidFill>
                <a:schemeClr val="bg1"/>
              </a:solidFill>
              <a:latin typeface="Calibri" panose="020F0502020204030204" pitchFamily="34" charset="0"/>
              <a:ea typeface="+mn-ea"/>
              <a:cs typeface="+mn-cs"/>
            </a:rPr>
            <a:t>    ACTIONS</a:t>
          </a:r>
          <a:endParaRPr lang="en-US" sz="2000" dirty="0">
            <a:solidFill>
              <a:schemeClr val="bg1"/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F7E4BACE-3DED-4F16-AD55-4065ABF19ED8}" type="parTrans" cxnId="{5A30999B-C2C5-4936-81A6-EA82EFD5B9D0}">
      <dgm:prSet/>
      <dgm:spPr/>
      <dgm:t>
        <a:bodyPr/>
        <a:lstStyle/>
        <a:p>
          <a:endParaRPr lang="en-US"/>
        </a:p>
      </dgm:t>
    </dgm:pt>
    <dgm:pt modelId="{F948BD19-5D68-4A80-8374-59B358629EF9}" type="sibTrans" cxnId="{5A30999B-C2C5-4936-81A6-EA82EFD5B9D0}">
      <dgm:prSet/>
      <dgm:spPr/>
      <dgm:t>
        <a:bodyPr/>
        <a:lstStyle/>
        <a:p>
          <a:endParaRPr lang="en-US"/>
        </a:p>
      </dgm:t>
    </dgm:pt>
    <dgm:pt modelId="{A83D0E95-85BD-4927-893D-96E40563EC9D}" type="pres">
      <dgm:prSet presAssocID="{77C65403-5C2C-458F-A019-6C8C8AF9BD8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D453F0-5B6E-4DB5-A7C8-5ED6FAE83D37}" type="pres">
      <dgm:prSet presAssocID="{168B277A-51D2-4E19-8573-5CF5028A35CD}" presName="parentLin" presStyleCnt="0"/>
      <dgm:spPr/>
    </dgm:pt>
    <dgm:pt modelId="{85A8EB71-8269-418F-BA77-2C4BCB409A64}" type="pres">
      <dgm:prSet presAssocID="{168B277A-51D2-4E19-8573-5CF5028A35C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6F5530A8-6AFE-499C-9ED2-74057960327F}" type="pres">
      <dgm:prSet presAssocID="{168B277A-51D2-4E19-8573-5CF5028A35CD}" presName="parentText" presStyleLbl="node1" presStyleIdx="0" presStyleCnt="2" custScaleX="714460" custScaleY="66619" custLinFactNeighborX="-58314" custLinFactNeighborY="-330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35DC18-9BF9-46FD-95D4-30851FFF775A}" type="pres">
      <dgm:prSet presAssocID="{168B277A-51D2-4E19-8573-5CF5028A35CD}" presName="negativeSpace" presStyleCnt="0"/>
      <dgm:spPr/>
    </dgm:pt>
    <dgm:pt modelId="{99FB9981-5BF9-4404-83F0-09B693C0168E}" type="pres">
      <dgm:prSet presAssocID="{168B277A-51D2-4E19-8573-5CF5028A35CD}" presName="childText" presStyleLbl="conFgAcc1" presStyleIdx="0" presStyleCnt="2" custLinFactY="-37303" custLinFactNeighborX="-137" custLinFactNeighborY="-100000">
        <dgm:presLayoutVars>
          <dgm:bulletEnabled val="1"/>
        </dgm:presLayoutVars>
      </dgm:prSet>
      <dgm:spPr>
        <a:xfrm>
          <a:off x="0" y="426765"/>
          <a:ext cx="7012370" cy="7056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2225" cap="rnd" cmpd="sng" algn="ctr">
          <a:solidFill>
            <a:srgbClr val="1C4358"/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20A3E2A7-5189-4A7C-A84D-8E05E0DFD038}" type="pres">
      <dgm:prSet presAssocID="{7C825EDA-69F5-429E-A3AB-089B00CB301D}" presName="spaceBetweenRectangles" presStyleCnt="0"/>
      <dgm:spPr/>
    </dgm:pt>
    <dgm:pt modelId="{A4B52335-D1AA-45D8-B8F5-13B3F0F3EDB2}" type="pres">
      <dgm:prSet presAssocID="{0E5FEB7E-98D0-49F0-8000-EEBE8373FC4B}" presName="parentLin" presStyleCnt="0"/>
      <dgm:spPr/>
    </dgm:pt>
    <dgm:pt modelId="{3CEF076B-1A5A-4CF4-AC43-B456887A9991}" type="pres">
      <dgm:prSet presAssocID="{0E5FEB7E-98D0-49F0-8000-EEBE8373FC4B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EA43764-13FA-4DB8-915E-97FDD3E25BA7}" type="pres">
      <dgm:prSet presAssocID="{0E5FEB7E-98D0-49F0-8000-EEBE8373FC4B}" presName="parentText" presStyleLbl="node1" presStyleIdx="1" presStyleCnt="2" custScaleX="34822" custScaleY="45234" custLinFactNeighborX="-16530" custLinFactNeighborY="-4268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E66E7D-E37C-49B6-B37C-643167E5222C}" type="pres">
      <dgm:prSet presAssocID="{0E5FEB7E-98D0-49F0-8000-EEBE8373FC4B}" presName="negativeSpace" presStyleCnt="0"/>
      <dgm:spPr/>
    </dgm:pt>
    <dgm:pt modelId="{D4FFDAAC-B522-4BDB-821D-D50EDD97F9D9}" type="pres">
      <dgm:prSet presAssocID="{0E5FEB7E-98D0-49F0-8000-EEBE8373FC4B}" presName="childText" presStyleLbl="conFgAcc1" presStyleIdx="1" presStyleCnt="2" custScaleY="198199" custLinFactNeighborX="439" custLinFactNeighborY="-3385">
        <dgm:presLayoutVars>
          <dgm:bulletEnabled val="1"/>
        </dgm:presLayoutVars>
      </dgm:prSet>
      <dgm:spPr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2225" cap="rnd" cmpd="sng" algn="ctr">
          <a:solidFill>
            <a:srgbClr val="1C4358"/>
          </a:solidFill>
          <a:prstDash val="solid"/>
        </a:ln>
        <a:effectLst/>
      </dgm:spPr>
      <dgm:t>
        <a:bodyPr/>
        <a:lstStyle/>
        <a:p>
          <a:endParaRPr lang="en-US"/>
        </a:p>
      </dgm:t>
    </dgm:pt>
  </dgm:ptLst>
  <dgm:cxnLst>
    <dgm:cxn modelId="{3AC0CEC6-D493-40A8-8B8A-E5205BFE0A73}" type="presOf" srcId="{168B277A-51D2-4E19-8573-5CF5028A35CD}" destId="{85A8EB71-8269-418F-BA77-2C4BCB409A64}" srcOrd="0" destOrd="0" presId="urn:microsoft.com/office/officeart/2005/8/layout/list1"/>
    <dgm:cxn modelId="{D8D90C4A-8B3D-498F-A351-B7120521B2EF}" type="presOf" srcId="{0E5FEB7E-98D0-49F0-8000-EEBE8373FC4B}" destId="{3CEF076B-1A5A-4CF4-AC43-B456887A9991}" srcOrd="0" destOrd="0" presId="urn:microsoft.com/office/officeart/2005/8/layout/list1"/>
    <dgm:cxn modelId="{5A30999B-C2C5-4936-81A6-EA82EFD5B9D0}" srcId="{77C65403-5C2C-458F-A019-6C8C8AF9BD8A}" destId="{0E5FEB7E-98D0-49F0-8000-EEBE8373FC4B}" srcOrd="1" destOrd="0" parTransId="{F7E4BACE-3DED-4F16-AD55-4065ABF19ED8}" sibTransId="{F948BD19-5D68-4A80-8374-59B358629EF9}"/>
    <dgm:cxn modelId="{4EB20C20-22DF-4817-8273-A3169FEE6BE6}" srcId="{77C65403-5C2C-458F-A019-6C8C8AF9BD8A}" destId="{168B277A-51D2-4E19-8573-5CF5028A35CD}" srcOrd="0" destOrd="0" parTransId="{FB25B1B1-CB2A-4224-9F28-9CC8235403CA}" sibTransId="{7C825EDA-69F5-429E-A3AB-089B00CB301D}"/>
    <dgm:cxn modelId="{076F4F5C-F4BD-47BA-9D31-B0184B33D551}" type="presOf" srcId="{0E5FEB7E-98D0-49F0-8000-EEBE8373FC4B}" destId="{7EA43764-13FA-4DB8-915E-97FDD3E25BA7}" srcOrd="1" destOrd="0" presId="urn:microsoft.com/office/officeart/2005/8/layout/list1"/>
    <dgm:cxn modelId="{7F5F4DD6-20C6-487B-BD8C-5FD856F12487}" type="presOf" srcId="{77C65403-5C2C-458F-A019-6C8C8AF9BD8A}" destId="{A83D0E95-85BD-4927-893D-96E40563EC9D}" srcOrd="0" destOrd="0" presId="urn:microsoft.com/office/officeart/2005/8/layout/list1"/>
    <dgm:cxn modelId="{EAA3C863-CBED-4DF9-9782-1E99FA7BEF34}" type="presOf" srcId="{168B277A-51D2-4E19-8573-5CF5028A35CD}" destId="{6F5530A8-6AFE-499C-9ED2-74057960327F}" srcOrd="1" destOrd="0" presId="urn:microsoft.com/office/officeart/2005/8/layout/list1"/>
    <dgm:cxn modelId="{5D46C207-5479-46B8-9303-5805DED76FC3}" type="presParOf" srcId="{A83D0E95-85BD-4927-893D-96E40563EC9D}" destId="{11D453F0-5B6E-4DB5-A7C8-5ED6FAE83D37}" srcOrd="0" destOrd="0" presId="urn:microsoft.com/office/officeart/2005/8/layout/list1"/>
    <dgm:cxn modelId="{9C42A1BD-C542-499B-97BB-6BE4A70C159D}" type="presParOf" srcId="{11D453F0-5B6E-4DB5-A7C8-5ED6FAE83D37}" destId="{85A8EB71-8269-418F-BA77-2C4BCB409A64}" srcOrd="0" destOrd="0" presId="urn:microsoft.com/office/officeart/2005/8/layout/list1"/>
    <dgm:cxn modelId="{5179C935-39F5-4D90-80B2-8607B7D643EA}" type="presParOf" srcId="{11D453F0-5B6E-4DB5-A7C8-5ED6FAE83D37}" destId="{6F5530A8-6AFE-499C-9ED2-74057960327F}" srcOrd="1" destOrd="0" presId="urn:microsoft.com/office/officeart/2005/8/layout/list1"/>
    <dgm:cxn modelId="{885E93C0-08DF-44EB-980C-3348B49102C2}" type="presParOf" srcId="{A83D0E95-85BD-4927-893D-96E40563EC9D}" destId="{8335DC18-9BF9-46FD-95D4-30851FFF775A}" srcOrd="1" destOrd="0" presId="urn:microsoft.com/office/officeart/2005/8/layout/list1"/>
    <dgm:cxn modelId="{DEE8FB06-BDC9-46AA-A25B-2A820F939405}" type="presParOf" srcId="{A83D0E95-85BD-4927-893D-96E40563EC9D}" destId="{99FB9981-5BF9-4404-83F0-09B693C0168E}" srcOrd="2" destOrd="0" presId="urn:microsoft.com/office/officeart/2005/8/layout/list1"/>
    <dgm:cxn modelId="{580E0399-CBBA-4760-A350-D51AA17C9DBA}" type="presParOf" srcId="{A83D0E95-85BD-4927-893D-96E40563EC9D}" destId="{20A3E2A7-5189-4A7C-A84D-8E05E0DFD038}" srcOrd="3" destOrd="0" presId="urn:microsoft.com/office/officeart/2005/8/layout/list1"/>
    <dgm:cxn modelId="{AE9DCEDA-286F-4812-A90D-8478B0E1B9CE}" type="presParOf" srcId="{A83D0E95-85BD-4927-893D-96E40563EC9D}" destId="{A4B52335-D1AA-45D8-B8F5-13B3F0F3EDB2}" srcOrd="4" destOrd="0" presId="urn:microsoft.com/office/officeart/2005/8/layout/list1"/>
    <dgm:cxn modelId="{28445B40-5046-4B8A-BA5F-DF394A94E851}" type="presParOf" srcId="{A4B52335-D1AA-45D8-B8F5-13B3F0F3EDB2}" destId="{3CEF076B-1A5A-4CF4-AC43-B456887A9991}" srcOrd="0" destOrd="0" presId="urn:microsoft.com/office/officeart/2005/8/layout/list1"/>
    <dgm:cxn modelId="{177B9C9E-F84E-49AA-B255-23A6153F5C11}" type="presParOf" srcId="{A4B52335-D1AA-45D8-B8F5-13B3F0F3EDB2}" destId="{7EA43764-13FA-4DB8-915E-97FDD3E25BA7}" srcOrd="1" destOrd="0" presId="urn:microsoft.com/office/officeart/2005/8/layout/list1"/>
    <dgm:cxn modelId="{BD082F4D-760C-43DB-80E4-090CA86C1B90}" type="presParOf" srcId="{A83D0E95-85BD-4927-893D-96E40563EC9D}" destId="{21E66E7D-E37C-49B6-B37C-643167E5222C}" srcOrd="5" destOrd="0" presId="urn:microsoft.com/office/officeart/2005/8/layout/list1"/>
    <dgm:cxn modelId="{3B58C01B-5363-4A67-8E1D-611709FD0688}" type="presParOf" srcId="{A83D0E95-85BD-4927-893D-96E40563EC9D}" destId="{D4FFDAAC-B522-4BDB-821D-D50EDD97F9D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C65403-5C2C-458F-A019-6C8C8AF9BD8A}" type="doc">
      <dgm:prSet loTypeId="urn:microsoft.com/office/officeart/2005/8/layout/process1" loCatId="process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168B277A-51D2-4E19-8573-5CF5028A35CD}">
      <dgm:prSet custT="1"/>
      <dgm:spPr>
        <a:xfrm>
          <a:off x="2154" y="460913"/>
          <a:ext cx="4594017" cy="2756410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2225" cap="rnd" cmpd="sng" algn="ctr">
          <a:solidFill>
            <a:srgbClr val="1C4358"/>
          </a:solidFill>
          <a:prstDash val="solid"/>
        </a:ln>
        <a:effectLst/>
      </dgm:spPr>
      <dgm:t>
        <a:bodyPr/>
        <a:lstStyle/>
        <a:p>
          <a:r>
            <a:rPr lang="en-US" sz="2400" dirty="0">
              <a:solidFill>
                <a:srgbClr val="1C4358"/>
              </a:solidFill>
              <a:latin typeface="Calibri" panose="020F0502020204030204" pitchFamily="34" charset="0"/>
              <a:ea typeface="+mn-ea"/>
              <a:cs typeface="+mn-cs"/>
            </a:rPr>
            <a:t>ESTABLISH CONTINUITY </a:t>
          </a:r>
          <a:br>
            <a:rPr lang="en-US" sz="2400" dirty="0">
              <a:solidFill>
                <a:srgbClr val="1C4358"/>
              </a:solidFill>
              <a:latin typeface="Calibri" panose="020F0502020204030204" pitchFamily="34" charset="0"/>
              <a:ea typeface="+mn-ea"/>
              <a:cs typeface="+mn-cs"/>
            </a:rPr>
          </a:br>
          <a:r>
            <a:rPr lang="en-US" sz="2400" dirty="0">
              <a:solidFill>
                <a:srgbClr val="1C4358"/>
              </a:solidFill>
              <a:latin typeface="Calibri" panose="020F0502020204030204" pitchFamily="34" charset="0"/>
              <a:ea typeface="+mn-ea"/>
              <a:cs typeface="+mn-cs"/>
            </a:rPr>
            <a:t>AND </a:t>
          </a:r>
          <a:br>
            <a:rPr lang="en-US" sz="2400" dirty="0">
              <a:solidFill>
                <a:srgbClr val="1C4358"/>
              </a:solidFill>
              <a:latin typeface="Calibri" panose="020F0502020204030204" pitchFamily="34" charset="0"/>
              <a:ea typeface="+mn-ea"/>
              <a:cs typeface="+mn-cs"/>
            </a:rPr>
          </a:br>
          <a:r>
            <a:rPr lang="en-US" sz="2400" dirty="0">
              <a:solidFill>
                <a:srgbClr val="1C4358"/>
              </a:solidFill>
              <a:latin typeface="Calibri" panose="020F0502020204030204" pitchFamily="34" charset="0"/>
              <a:ea typeface="+mn-ea"/>
              <a:cs typeface="+mn-cs"/>
            </a:rPr>
            <a:t>TRACK RESULTS</a:t>
          </a:r>
        </a:p>
      </dgm:t>
    </dgm:pt>
    <dgm:pt modelId="{FB25B1B1-CB2A-4224-9F28-9CC8235403CA}" type="parTrans" cxnId="{4EB20C20-22DF-4817-8273-A3169FEE6BE6}">
      <dgm:prSet/>
      <dgm:spPr/>
      <dgm:t>
        <a:bodyPr/>
        <a:lstStyle/>
        <a:p>
          <a:endParaRPr lang="en-US"/>
        </a:p>
      </dgm:t>
    </dgm:pt>
    <dgm:pt modelId="{7C825EDA-69F5-429E-A3AB-089B00CB301D}" type="sibTrans" cxnId="{4EB20C20-22DF-4817-8273-A3169FEE6BE6}">
      <dgm:prSet/>
      <dgm:spPr>
        <a:xfrm>
          <a:off x="5055573" y="1269460"/>
          <a:ext cx="973931" cy="1139316"/>
        </a:xfrm>
        <a:solidFill>
          <a:srgbClr val="1C4358"/>
        </a:solidFill>
        <a:ln>
          <a:solidFill>
            <a:srgbClr val="1C4358"/>
          </a:solidFill>
        </a:ln>
        <a:effectLst/>
      </dgm:spPr>
      <dgm:t>
        <a:bodyPr/>
        <a:lstStyle/>
        <a:p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 panose="020B0502020104020203"/>
            <a:ea typeface="+mn-ea"/>
            <a:cs typeface="+mn-cs"/>
          </a:endParaRPr>
        </a:p>
      </dgm:t>
    </dgm:pt>
    <dgm:pt modelId="{0E5FEB7E-98D0-49F0-8000-EEBE8373FC4B}">
      <dgm:prSet custT="1"/>
      <dgm:spPr>
        <a:xfrm>
          <a:off x="6433778" y="460913"/>
          <a:ext cx="4594017" cy="2756410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2225" cap="rnd" cmpd="sng" algn="ctr">
          <a:solidFill>
            <a:srgbClr val="1C4358"/>
          </a:solidFill>
          <a:prstDash val="solid"/>
        </a:ln>
        <a:effectLst/>
      </dgm:spPr>
      <dgm:t>
        <a:bodyPr/>
        <a:lstStyle/>
        <a:p>
          <a:pPr>
            <a:lnSpc>
              <a:spcPct val="90000"/>
            </a:lnSpc>
          </a:pPr>
          <a:endParaRPr lang="en-US" sz="2400" dirty="0">
            <a:solidFill>
              <a:srgbClr val="1C4358"/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F7E4BACE-3DED-4F16-AD55-4065ABF19ED8}" type="parTrans" cxnId="{5A30999B-C2C5-4936-81A6-EA82EFD5B9D0}">
      <dgm:prSet/>
      <dgm:spPr/>
      <dgm:t>
        <a:bodyPr/>
        <a:lstStyle/>
        <a:p>
          <a:endParaRPr lang="en-US"/>
        </a:p>
      </dgm:t>
    </dgm:pt>
    <dgm:pt modelId="{F948BD19-5D68-4A80-8374-59B358629EF9}" type="sibTrans" cxnId="{5A30999B-C2C5-4936-81A6-EA82EFD5B9D0}">
      <dgm:prSet/>
      <dgm:spPr/>
      <dgm:t>
        <a:bodyPr/>
        <a:lstStyle/>
        <a:p>
          <a:endParaRPr lang="en-US"/>
        </a:p>
      </dgm:t>
    </dgm:pt>
    <dgm:pt modelId="{E11D0F99-10D0-47B4-9682-600BDB947058}" type="pres">
      <dgm:prSet presAssocID="{77C65403-5C2C-458F-A019-6C8C8AF9BD8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990C34-EE77-4433-9414-749E794916A4}" type="pres">
      <dgm:prSet presAssocID="{168B277A-51D2-4E19-8573-5CF5028A35CD}" presName="node" presStyleLbl="node1" presStyleIdx="0" presStyleCnt="2" custScaleX="122503" custScaleY="138122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4E13BB28-E60D-4932-AB48-FE9EDBA7F380}" type="pres">
      <dgm:prSet presAssocID="{7C825EDA-69F5-429E-A3AB-089B00CB301D}" presName="sibTrans" presStyleLbl="sibTrans2D1" presStyleIdx="0" presStyleCnt="1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1F141B1A-B87B-422D-8AB7-DCC69DAAFA93}" type="pres">
      <dgm:prSet presAssocID="{7C825EDA-69F5-429E-A3AB-089B00CB301D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0DF0753F-F553-4309-952E-38D70ACCB6E7}" type="pres">
      <dgm:prSet presAssocID="{0E5FEB7E-98D0-49F0-8000-EEBE8373FC4B}" presName="node" presStyleLbl="node1" presStyleIdx="1" presStyleCnt="2" custScaleX="117508" custScaleY="139931" custLinFactNeighborX="-15257" custLinFactNeighborY="42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</dgm:ptLst>
  <dgm:cxnLst>
    <dgm:cxn modelId="{606DA133-8273-42C0-85F4-5841E50A80AD}" type="presOf" srcId="{77C65403-5C2C-458F-A019-6C8C8AF9BD8A}" destId="{E11D0F99-10D0-47B4-9682-600BDB947058}" srcOrd="0" destOrd="0" presId="urn:microsoft.com/office/officeart/2005/8/layout/process1"/>
    <dgm:cxn modelId="{4EB20C20-22DF-4817-8273-A3169FEE6BE6}" srcId="{77C65403-5C2C-458F-A019-6C8C8AF9BD8A}" destId="{168B277A-51D2-4E19-8573-5CF5028A35CD}" srcOrd="0" destOrd="0" parTransId="{FB25B1B1-CB2A-4224-9F28-9CC8235403CA}" sibTransId="{7C825EDA-69F5-429E-A3AB-089B00CB301D}"/>
    <dgm:cxn modelId="{3E6586DB-8E60-484D-954D-47B156A7B2F6}" type="presOf" srcId="{7C825EDA-69F5-429E-A3AB-089B00CB301D}" destId="{4E13BB28-E60D-4932-AB48-FE9EDBA7F380}" srcOrd="0" destOrd="0" presId="urn:microsoft.com/office/officeart/2005/8/layout/process1"/>
    <dgm:cxn modelId="{5A30999B-C2C5-4936-81A6-EA82EFD5B9D0}" srcId="{77C65403-5C2C-458F-A019-6C8C8AF9BD8A}" destId="{0E5FEB7E-98D0-49F0-8000-EEBE8373FC4B}" srcOrd="1" destOrd="0" parTransId="{F7E4BACE-3DED-4F16-AD55-4065ABF19ED8}" sibTransId="{F948BD19-5D68-4A80-8374-59B358629EF9}"/>
    <dgm:cxn modelId="{13117C9A-4FC5-40B0-832C-A1159D791D01}" type="presOf" srcId="{7C825EDA-69F5-429E-A3AB-089B00CB301D}" destId="{1F141B1A-B87B-422D-8AB7-DCC69DAAFA93}" srcOrd="1" destOrd="0" presId="urn:microsoft.com/office/officeart/2005/8/layout/process1"/>
    <dgm:cxn modelId="{CF995963-F195-4C5B-A89D-06929E7FE809}" type="presOf" srcId="{0E5FEB7E-98D0-49F0-8000-EEBE8373FC4B}" destId="{0DF0753F-F553-4309-952E-38D70ACCB6E7}" srcOrd="0" destOrd="0" presId="urn:microsoft.com/office/officeart/2005/8/layout/process1"/>
    <dgm:cxn modelId="{26161BD8-D850-4399-983C-562129C1AA28}" type="presOf" srcId="{168B277A-51D2-4E19-8573-5CF5028A35CD}" destId="{61990C34-EE77-4433-9414-749E794916A4}" srcOrd="0" destOrd="0" presId="urn:microsoft.com/office/officeart/2005/8/layout/process1"/>
    <dgm:cxn modelId="{AE0948FA-BB16-480C-8843-5BE42462FA51}" type="presParOf" srcId="{E11D0F99-10D0-47B4-9682-600BDB947058}" destId="{61990C34-EE77-4433-9414-749E794916A4}" srcOrd="0" destOrd="0" presId="urn:microsoft.com/office/officeart/2005/8/layout/process1"/>
    <dgm:cxn modelId="{2CC782FA-128D-402E-B811-D2F0E71407E9}" type="presParOf" srcId="{E11D0F99-10D0-47B4-9682-600BDB947058}" destId="{4E13BB28-E60D-4932-AB48-FE9EDBA7F380}" srcOrd="1" destOrd="0" presId="urn:microsoft.com/office/officeart/2005/8/layout/process1"/>
    <dgm:cxn modelId="{35FFCF72-194A-4627-8724-CB0B48D01EBD}" type="presParOf" srcId="{4E13BB28-E60D-4932-AB48-FE9EDBA7F380}" destId="{1F141B1A-B87B-422D-8AB7-DCC69DAAFA93}" srcOrd="0" destOrd="0" presId="urn:microsoft.com/office/officeart/2005/8/layout/process1"/>
    <dgm:cxn modelId="{BD962D92-1B4D-493E-82A1-3E1FFBB8A254}" type="presParOf" srcId="{E11D0F99-10D0-47B4-9682-600BDB947058}" destId="{0DF0753F-F553-4309-952E-38D70ACCB6E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1EF6CA-8C6D-40DB-B5BE-96F298733BFC}">
      <dsp:nvSpPr>
        <dsp:cNvPr id="0" name=""/>
        <dsp:cNvSpPr/>
      </dsp:nvSpPr>
      <dsp:spPr>
        <a:xfrm>
          <a:off x="50435" y="1325509"/>
          <a:ext cx="1522958" cy="2132141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736" tIns="330200" rIns="118736" bIns="33020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1C4358"/>
              </a:solidFill>
              <a:latin typeface="Calibri" panose="020F0502020204030204" pitchFamily="34" charset="0"/>
            </a:rPr>
            <a:t>Develop Understanding</a:t>
          </a:r>
          <a:r>
            <a:rPr lang="en-US" sz="1400" kern="1200" dirty="0" smtClean="0">
              <a:solidFill>
                <a:srgbClr val="1C4358"/>
              </a:solidFill>
              <a:latin typeface="Calibri" panose="020F0502020204030204" pitchFamily="34" charset="0"/>
            </a:rPr>
            <a:t>/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1C4358"/>
              </a:solidFill>
              <a:latin typeface="Calibri" panose="020F0502020204030204" pitchFamily="34" charset="0"/>
            </a:rPr>
            <a:t>Secure </a:t>
          </a:r>
          <a:r>
            <a:rPr lang="en-US" sz="1400" kern="1200" dirty="0">
              <a:solidFill>
                <a:srgbClr val="1C4358"/>
              </a:solidFill>
              <a:latin typeface="Calibri" panose="020F0502020204030204" pitchFamily="34" charset="0"/>
            </a:rPr>
            <a:t>Commitment</a:t>
          </a:r>
        </a:p>
      </dsp:txBody>
      <dsp:txXfrm>
        <a:off x="50435" y="2135722"/>
        <a:ext cx="1522958" cy="1279284"/>
      </dsp:txXfrm>
    </dsp:sp>
    <dsp:sp modelId="{9DF0B0C5-8C56-45FB-BF49-967E209C7732}">
      <dsp:nvSpPr>
        <dsp:cNvPr id="0" name=""/>
        <dsp:cNvSpPr/>
      </dsp:nvSpPr>
      <dsp:spPr>
        <a:xfrm>
          <a:off x="444470" y="1519661"/>
          <a:ext cx="639642" cy="639642"/>
        </a:xfrm>
        <a:prstGeom prst="ellipse">
          <a:avLst/>
        </a:prstGeom>
        <a:solidFill>
          <a:srgbClr val="1C4358"/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869" tIns="12700" rIns="49869" bIns="1270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1</a:t>
          </a:r>
        </a:p>
      </dsp:txBody>
      <dsp:txXfrm>
        <a:off x="538143" y="1613334"/>
        <a:ext cx="452296" cy="452296"/>
      </dsp:txXfrm>
    </dsp:sp>
    <dsp:sp modelId="{BEF8C086-6B9A-4A05-9E46-2B71ED208474}">
      <dsp:nvSpPr>
        <dsp:cNvPr id="0" name=""/>
        <dsp:cNvSpPr/>
      </dsp:nvSpPr>
      <dsp:spPr>
        <a:xfrm>
          <a:off x="2812" y="3438517"/>
          <a:ext cx="1522958" cy="72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2121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21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460223-60C3-402E-A98B-F451A99E6E15}">
      <dsp:nvSpPr>
        <dsp:cNvPr id="0" name=""/>
        <dsp:cNvSpPr/>
      </dsp:nvSpPr>
      <dsp:spPr>
        <a:xfrm>
          <a:off x="1678066" y="1306447"/>
          <a:ext cx="1522958" cy="2132141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736" tIns="330200" rIns="118736" bIns="33020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1C4358"/>
              </a:solidFill>
              <a:latin typeface="Calibri" panose="020F0502020204030204" pitchFamily="34" charset="0"/>
            </a:rPr>
            <a:t>Enhance Board Education/ Engagement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1678066" y="2116661"/>
        <a:ext cx="1522958" cy="1279284"/>
      </dsp:txXfrm>
    </dsp:sp>
    <dsp:sp modelId="{517AC4DD-CFED-4879-B667-FA436E902A63}">
      <dsp:nvSpPr>
        <dsp:cNvPr id="0" name=""/>
        <dsp:cNvSpPr/>
      </dsp:nvSpPr>
      <dsp:spPr>
        <a:xfrm>
          <a:off x="2119724" y="1519661"/>
          <a:ext cx="639642" cy="639642"/>
        </a:xfrm>
        <a:prstGeom prst="ellipse">
          <a:avLst/>
        </a:prstGeom>
        <a:solidFill>
          <a:srgbClr val="1C4358"/>
        </a:solidFill>
        <a:ln w="12700" cap="flat" cmpd="sng" algn="ctr">
          <a:solidFill>
            <a:srgbClr val="1C435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869" tIns="12700" rIns="49869" bIns="1270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2</a:t>
          </a:r>
        </a:p>
      </dsp:txBody>
      <dsp:txXfrm>
        <a:off x="2213397" y="1613334"/>
        <a:ext cx="452296" cy="452296"/>
      </dsp:txXfrm>
    </dsp:sp>
    <dsp:sp modelId="{F73B252A-5A7B-45E6-A30D-A29B3E75BE15}">
      <dsp:nvSpPr>
        <dsp:cNvPr id="0" name=""/>
        <dsp:cNvSpPr/>
      </dsp:nvSpPr>
      <dsp:spPr>
        <a:xfrm>
          <a:off x="1678066" y="3438517"/>
          <a:ext cx="1522958" cy="72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6364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63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CCB79A-A55B-4C2D-9813-7BC32507FD46}">
      <dsp:nvSpPr>
        <dsp:cNvPr id="0" name=""/>
        <dsp:cNvSpPr/>
      </dsp:nvSpPr>
      <dsp:spPr>
        <a:xfrm>
          <a:off x="3353320" y="1306447"/>
          <a:ext cx="1522958" cy="2132141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736" tIns="330200" rIns="118736" bIns="33020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1C4358"/>
              </a:solidFill>
              <a:latin typeface="Calibri" panose="020F0502020204030204" pitchFamily="34" charset="0"/>
            </a:rPr>
            <a:t>Improve Functionality</a:t>
          </a:r>
        </a:p>
      </dsp:txBody>
      <dsp:txXfrm>
        <a:off x="3353320" y="2116661"/>
        <a:ext cx="1522958" cy="1279284"/>
      </dsp:txXfrm>
    </dsp:sp>
    <dsp:sp modelId="{FA40ACD2-5DED-48DA-AF97-29AD9417CFC3}">
      <dsp:nvSpPr>
        <dsp:cNvPr id="0" name=""/>
        <dsp:cNvSpPr/>
      </dsp:nvSpPr>
      <dsp:spPr>
        <a:xfrm>
          <a:off x="3794978" y="1519661"/>
          <a:ext cx="639642" cy="639642"/>
        </a:xfrm>
        <a:prstGeom prst="ellipse">
          <a:avLst/>
        </a:prstGeom>
        <a:solidFill>
          <a:srgbClr val="1C4358"/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84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869" tIns="12700" rIns="49869" bIns="1270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3</a:t>
          </a:r>
        </a:p>
      </dsp:txBody>
      <dsp:txXfrm>
        <a:off x="3888651" y="1613334"/>
        <a:ext cx="452296" cy="452296"/>
      </dsp:txXfrm>
    </dsp:sp>
    <dsp:sp modelId="{740BB381-9289-4169-BF4F-FF1FE63DE3AB}">
      <dsp:nvSpPr>
        <dsp:cNvPr id="0" name=""/>
        <dsp:cNvSpPr/>
      </dsp:nvSpPr>
      <dsp:spPr>
        <a:xfrm>
          <a:off x="3353320" y="3438517"/>
          <a:ext cx="1522958" cy="72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10607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106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6AAEC1-3638-4AD4-9F5C-A1E8A251B0CB}">
      <dsp:nvSpPr>
        <dsp:cNvPr id="0" name=""/>
        <dsp:cNvSpPr/>
      </dsp:nvSpPr>
      <dsp:spPr>
        <a:xfrm>
          <a:off x="5028574" y="1306447"/>
          <a:ext cx="1522958" cy="2132141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736" tIns="330200" rIns="118736" bIns="33020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1C4358"/>
              </a:solidFill>
              <a:latin typeface="Calibri" panose="020F0502020204030204" pitchFamily="34" charset="0"/>
            </a:rPr>
            <a:t>Define/Finalize Board Leadership Roles</a:t>
          </a:r>
        </a:p>
      </dsp:txBody>
      <dsp:txXfrm>
        <a:off x="5028574" y="2116661"/>
        <a:ext cx="1522958" cy="1279284"/>
      </dsp:txXfrm>
    </dsp:sp>
    <dsp:sp modelId="{2C250F03-9E3F-4930-902A-87525E359EEC}">
      <dsp:nvSpPr>
        <dsp:cNvPr id="0" name=""/>
        <dsp:cNvSpPr/>
      </dsp:nvSpPr>
      <dsp:spPr>
        <a:xfrm>
          <a:off x="5470232" y="1519661"/>
          <a:ext cx="639642" cy="639642"/>
        </a:xfrm>
        <a:prstGeom prst="ellipse">
          <a:avLst/>
        </a:prstGeom>
        <a:solidFill>
          <a:srgbClr val="1C4358"/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127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869" tIns="12700" rIns="49869" bIns="1270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4</a:t>
          </a:r>
        </a:p>
      </dsp:txBody>
      <dsp:txXfrm>
        <a:off x="5563905" y="1613334"/>
        <a:ext cx="452296" cy="452296"/>
      </dsp:txXfrm>
    </dsp:sp>
    <dsp:sp modelId="{FEA9174F-487C-40FE-80FE-78FDB81E022F}">
      <dsp:nvSpPr>
        <dsp:cNvPr id="0" name=""/>
        <dsp:cNvSpPr/>
      </dsp:nvSpPr>
      <dsp:spPr>
        <a:xfrm>
          <a:off x="5028574" y="3438517"/>
          <a:ext cx="1522958" cy="72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14849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148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0FC45E-4D5F-4EFC-B6CF-82226CA3EBA9}">
      <dsp:nvSpPr>
        <dsp:cNvPr id="0" name=""/>
        <dsp:cNvSpPr/>
      </dsp:nvSpPr>
      <dsp:spPr>
        <a:xfrm>
          <a:off x="6703828" y="1325509"/>
          <a:ext cx="1522958" cy="2132141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736" tIns="330200" rIns="118736" bIns="33020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1C4358"/>
              </a:solidFill>
              <a:latin typeface="Calibri" panose="020F0502020204030204" pitchFamily="34" charset="0"/>
            </a:rPr>
            <a:t>Establish Continuity and Track Results</a:t>
          </a:r>
        </a:p>
      </dsp:txBody>
      <dsp:txXfrm>
        <a:off x="6703828" y="2135722"/>
        <a:ext cx="1522958" cy="1279284"/>
      </dsp:txXfrm>
    </dsp:sp>
    <dsp:sp modelId="{211FBD14-1A03-4024-8191-491464E6F553}">
      <dsp:nvSpPr>
        <dsp:cNvPr id="0" name=""/>
        <dsp:cNvSpPr/>
      </dsp:nvSpPr>
      <dsp:spPr>
        <a:xfrm>
          <a:off x="7145486" y="1519661"/>
          <a:ext cx="639642" cy="639642"/>
        </a:xfrm>
        <a:prstGeom prst="ellipse">
          <a:avLst/>
        </a:prstGeom>
        <a:solidFill>
          <a:srgbClr val="1C4358"/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169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869" tIns="12700" rIns="49869" bIns="1270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5</a:t>
          </a:r>
        </a:p>
      </dsp:txBody>
      <dsp:txXfrm>
        <a:off x="7239159" y="1613334"/>
        <a:ext cx="452296" cy="452296"/>
      </dsp:txXfrm>
    </dsp:sp>
    <dsp:sp modelId="{0642CD83-A0D7-4CE3-BA6C-0C5BA4F860B8}">
      <dsp:nvSpPr>
        <dsp:cNvPr id="0" name=""/>
        <dsp:cNvSpPr/>
      </dsp:nvSpPr>
      <dsp:spPr>
        <a:xfrm>
          <a:off x="6703828" y="3438517"/>
          <a:ext cx="1522958" cy="72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19092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190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70D0D2-9D7C-417F-8F33-EB901FA540AC}">
      <dsp:nvSpPr>
        <dsp:cNvPr id="0" name=""/>
        <dsp:cNvSpPr/>
      </dsp:nvSpPr>
      <dsp:spPr>
        <a:xfrm>
          <a:off x="3396616" y="1982601"/>
          <a:ext cx="2410502" cy="5735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84"/>
              </a:lnTo>
              <a:lnTo>
                <a:pt x="2410502" y="390884"/>
              </a:lnTo>
              <a:lnTo>
                <a:pt x="2410502" y="573589"/>
              </a:lnTo>
            </a:path>
          </a:pathLst>
        </a:custGeom>
        <a:noFill/>
        <a:ln w="22225" cap="rnd" cmpd="sng" algn="ctr">
          <a:solidFill>
            <a:srgbClr val="1C435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7036FD-909F-4B52-9595-168FA2B9CFAC}">
      <dsp:nvSpPr>
        <dsp:cNvPr id="0" name=""/>
        <dsp:cNvSpPr/>
      </dsp:nvSpPr>
      <dsp:spPr>
        <a:xfrm>
          <a:off x="3350896" y="1982601"/>
          <a:ext cx="91440" cy="5735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3589"/>
              </a:lnTo>
            </a:path>
          </a:pathLst>
        </a:custGeom>
        <a:noFill/>
        <a:ln w="22225" cap="rnd" cmpd="sng" algn="ctr">
          <a:solidFill>
            <a:srgbClr val="1C435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94F2AB-2C37-4378-91E7-791F204F0714}">
      <dsp:nvSpPr>
        <dsp:cNvPr id="0" name=""/>
        <dsp:cNvSpPr/>
      </dsp:nvSpPr>
      <dsp:spPr>
        <a:xfrm>
          <a:off x="986114" y="1982601"/>
          <a:ext cx="2410502" cy="573589"/>
        </a:xfrm>
        <a:custGeom>
          <a:avLst/>
          <a:gdLst/>
          <a:ahLst/>
          <a:cxnLst/>
          <a:rect l="0" t="0" r="0" b="0"/>
          <a:pathLst>
            <a:path>
              <a:moveTo>
                <a:pt x="2410502" y="0"/>
              </a:moveTo>
              <a:lnTo>
                <a:pt x="2410502" y="390884"/>
              </a:lnTo>
              <a:lnTo>
                <a:pt x="0" y="390884"/>
              </a:lnTo>
              <a:lnTo>
                <a:pt x="0" y="573589"/>
              </a:lnTo>
            </a:path>
          </a:pathLst>
        </a:custGeom>
        <a:noFill/>
        <a:ln w="22225" cap="rnd" cmpd="sng" algn="ctr">
          <a:solidFill>
            <a:srgbClr val="1C435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A631E-3144-48F6-982E-2CA3FCF964BA}">
      <dsp:nvSpPr>
        <dsp:cNvPr id="0" name=""/>
        <dsp:cNvSpPr/>
      </dsp:nvSpPr>
      <dsp:spPr>
        <a:xfrm>
          <a:off x="0" y="730236"/>
          <a:ext cx="1972229" cy="1252365"/>
        </a:xfrm>
        <a:prstGeom prst="roundRect">
          <a:avLst>
            <a:gd name="adj" fmla="val 10000"/>
          </a:avLst>
        </a:prstGeom>
        <a:solidFill>
          <a:sysClr val="window" lastClr="FFFFFF"/>
        </a:solidFill>
        <a:ln w="2222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917E78-198B-404B-9A47-76B105897911}">
      <dsp:nvSpPr>
        <dsp:cNvPr id="0" name=""/>
        <dsp:cNvSpPr/>
      </dsp:nvSpPr>
      <dsp:spPr>
        <a:xfrm>
          <a:off x="219136" y="938415"/>
          <a:ext cx="1972229" cy="1252365"/>
        </a:xfrm>
        <a:prstGeom prst="roundRect">
          <a:avLst>
            <a:gd name="adj" fmla="val 10000"/>
          </a:avLst>
        </a:prstGeom>
        <a:solidFill>
          <a:srgbClr val="1C4358"/>
        </a:solidFill>
        <a:ln w="22225" cap="rnd" cmpd="sng" algn="ctr">
          <a:solidFill>
            <a:srgbClr val="1C4358"/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bg1"/>
              </a:solidFill>
              <a:latin typeface="Calibri" panose="020F0502020204030204" pitchFamily="34" charset="0"/>
              <a:ea typeface="+mn-ea"/>
              <a:cs typeface="+mn-cs"/>
            </a:rPr>
            <a:t>DEVELOP UNDERSTANDING / SECURE COMMITMENT</a:t>
          </a:r>
          <a:endParaRPr lang="en-US" sz="1600" kern="1200" dirty="0">
            <a:solidFill>
              <a:schemeClr val="bg1"/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255817" y="975096"/>
        <a:ext cx="1898867" cy="1179003"/>
      </dsp:txXfrm>
    </dsp:sp>
    <dsp:sp modelId="{10AA8177-E868-4CF4-96E7-368BB9C73515}">
      <dsp:nvSpPr>
        <dsp:cNvPr id="0" name=""/>
        <dsp:cNvSpPr/>
      </dsp:nvSpPr>
      <dsp:spPr>
        <a:xfrm>
          <a:off x="2410502" y="730236"/>
          <a:ext cx="1972229" cy="1252365"/>
        </a:xfrm>
        <a:prstGeom prst="roundRect">
          <a:avLst>
            <a:gd name="adj" fmla="val 10000"/>
          </a:avLst>
        </a:prstGeom>
        <a:solidFill>
          <a:srgbClr val="1C4358"/>
        </a:solidFill>
        <a:ln w="22225" cap="rnd" cmpd="sng" algn="ctr">
          <a:solidFill>
            <a:srgbClr val="1C435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B35BD-F98E-4E4A-939B-4129F3B3E9B5}">
      <dsp:nvSpPr>
        <dsp:cNvPr id="0" name=""/>
        <dsp:cNvSpPr/>
      </dsp:nvSpPr>
      <dsp:spPr>
        <a:xfrm>
          <a:off x="2629638" y="938415"/>
          <a:ext cx="1972229" cy="12523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2225" cap="rnd" cmpd="sng" algn="ctr">
          <a:solidFill>
            <a:srgbClr val="1C435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rgbClr val="1C4358"/>
              </a:solidFill>
              <a:latin typeface="Calibri" panose="020F0502020204030204" pitchFamily="34" charset="0"/>
              <a:ea typeface="+mn-ea"/>
              <a:cs typeface="+mn-cs"/>
            </a:rPr>
            <a:t>ACTIONS:</a:t>
          </a:r>
          <a:endParaRPr lang="en-US" sz="1600" kern="1200" dirty="0">
            <a:solidFill>
              <a:srgbClr val="1C4358"/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2666319" y="975096"/>
        <a:ext cx="1898867" cy="1179003"/>
      </dsp:txXfrm>
    </dsp:sp>
    <dsp:sp modelId="{E3B39B6F-D12F-45A4-ADF1-8720DFCB2C93}">
      <dsp:nvSpPr>
        <dsp:cNvPr id="0" name=""/>
        <dsp:cNvSpPr/>
      </dsp:nvSpPr>
      <dsp:spPr>
        <a:xfrm>
          <a:off x="0" y="2556191"/>
          <a:ext cx="1972229" cy="1252365"/>
        </a:xfrm>
        <a:prstGeom prst="roundRect">
          <a:avLst>
            <a:gd name="adj" fmla="val 10000"/>
          </a:avLst>
        </a:prstGeom>
        <a:solidFill>
          <a:srgbClr val="1C4358"/>
        </a:solidFill>
        <a:ln w="22225" cap="rnd" cmpd="sng" algn="ctr">
          <a:solidFill>
            <a:srgbClr val="1C435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377FF-6EE7-4CF3-A0FF-0097388B8711}">
      <dsp:nvSpPr>
        <dsp:cNvPr id="0" name=""/>
        <dsp:cNvSpPr/>
      </dsp:nvSpPr>
      <dsp:spPr>
        <a:xfrm>
          <a:off x="219136" y="2764371"/>
          <a:ext cx="1972229" cy="12523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2225" cap="rnd" cmpd="sng" algn="ctr">
          <a:solidFill>
            <a:srgbClr val="1C435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rgbClr val="1C4358"/>
              </a:solidFill>
              <a:latin typeface="Calibri" panose="020F0502020204030204" pitchFamily="34" charset="0"/>
              <a:ea typeface="+mn-ea"/>
              <a:cs typeface="+mn-cs"/>
            </a:rPr>
            <a:t>Gain Executive Committee approval and commitment </a:t>
          </a:r>
        </a:p>
      </dsp:txBody>
      <dsp:txXfrm>
        <a:off x="255817" y="2801052"/>
        <a:ext cx="1898867" cy="1179003"/>
      </dsp:txXfrm>
    </dsp:sp>
    <dsp:sp modelId="{219BB373-842C-4004-9A17-83F5C2E72219}">
      <dsp:nvSpPr>
        <dsp:cNvPr id="0" name=""/>
        <dsp:cNvSpPr/>
      </dsp:nvSpPr>
      <dsp:spPr>
        <a:xfrm>
          <a:off x="2410502" y="2556191"/>
          <a:ext cx="1972229" cy="1252365"/>
        </a:xfrm>
        <a:prstGeom prst="roundRect">
          <a:avLst>
            <a:gd name="adj" fmla="val 10000"/>
          </a:avLst>
        </a:prstGeom>
        <a:solidFill>
          <a:srgbClr val="1C4358"/>
        </a:solidFill>
        <a:ln w="2222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EE110A-2EA2-4BEB-BB04-BD4FBB2F5A0C}">
      <dsp:nvSpPr>
        <dsp:cNvPr id="0" name=""/>
        <dsp:cNvSpPr/>
      </dsp:nvSpPr>
      <dsp:spPr>
        <a:xfrm>
          <a:off x="2629638" y="2764371"/>
          <a:ext cx="1972229" cy="12523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2225" cap="rnd" cmpd="sng" algn="ctr">
          <a:solidFill>
            <a:srgbClr val="1C435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rgbClr val="1C4358"/>
              </a:solidFill>
              <a:latin typeface="Calibri" panose="020F0502020204030204" pitchFamily="34" charset="0"/>
              <a:ea typeface="+mn-ea"/>
              <a:cs typeface="+mn-cs"/>
            </a:rPr>
            <a:t>Gain Board approval and commitment</a:t>
          </a:r>
        </a:p>
      </dsp:txBody>
      <dsp:txXfrm>
        <a:off x="2666319" y="2801052"/>
        <a:ext cx="1898867" cy="1179003"/>
      </dsp:txXfrm>
    </dsp:sp>
    <dsp:sp modelId="{B27702AF-514A-481F-B308-A5575C4FE3E6}">
      <dsp:nvSpPr>
        <dsp:cNvPr id="0" name=""/>
        <dsp:cNvSpPr/>
      </dsp:nvSpPr>
      <dsp:spPr>
        <a:xfrm>
          <a:off x="4821004" y="2556191"/>
          <a:ext cx="1972229" cy="1252365"/>
        </a:xfrm>
        <a:prstGeom prst="roundRect">
          <a:avLst>
            <a:gd name="adj" fmla="val 10000"/>
          </a:avLst>
        </a:prstGeom>
        <a:solidFill>
          <a:srgbClr val="1C4358"/>
        </a:solidFill>
        <a:ln w="2222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C21ED7-18B5-4E95-8DDE-3724BA473E44}">
      <dsp:nvSpPr>
        <dsp:cNvPr id="0" name=""/>
        <dsp:cNvSpPr/>
      </dsp:nvSpPr>
      <dsp:spPr>
        <a:xfrm>
          <a:off x="5040140" y="2764371"/>
          <a:ext cx="1972229" cy="12523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2225" cap="rnd" cmpd="sng" algn="ctr">
          <a:solidFill>
            <a:srgbClr val="1C435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rgbClr val="1C4358"/>
              </a:solidFill>
              <a:latin typeface="Calibri" panose="020F0502020204030204" pitchFamily="34" charset="0"/>
              <a:ea typeface="+mn-ea"/>
              <a:cs typeface="+mn-cs"/>
            </a:rPr>
            <a:t>Consider establishment of an Ad Hoc Committee </a:t>
          </a:r>
        </a:p>
      </dsp:txBody>
      <dsp:txXfrm>
        <a:off x="5076821" y="2801052"/>
        <a:ext cx="1898867" cy="11790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FD10B-C37D-4146-A716-54A40AC1E9E9}">
      <dsp:nvSpPr>
        <dsp:cNvPr id="0" name=""/>
        <dsp:cNvSpPr/>
      </dsp:nvSpPr>
      <dsp:spPr>
        <a:xfrm>
          <a:off x="0" y="133907"/>
          <a:ext cx="8620124" cy="1059359"/>
        </a:xfrm>
        <a:prstGeom prst="roundRect">
          <a:avLst>
            <a:gd name="adj" fmla="val 10000"/>
          </a:avLst>
        </a:prstGeom>
        <a:solidFill>
          <a:srgbClr val="1C4358"/>
        </a:soli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  <a:latin typeface="Calibri" panose="020F0502020204030204" pitchFamily="34" charset="0"/>
              <a:ea typeface="+mn-ea"/>
              <a:cs typeface="+mn-cs"/>
            </a:rPr>
            <a:t>ENHANCE BOARD EDUCATION / ENGAGEMENT</a:t>
          </a:r>
          <a:endParaRPr lang="en-US" sz="2400" kern="1200" dirty="0">
            <a:solidFill>
              <a:schemeClr val="bg1"/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31028" y="164935"/>
        <a:ext cx="8558068" cy="9973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B9981-5BF9-4404-83F0-09B693C0168E}">
      <dsp:nvSpPr>
        <dsp:cNvPr id="0" name=""/>
        <dsp:cNvSpPr/>
      </dsp:nvSpPr>
      <dsp:spPr>
        <a:xfrm>
          <a:off x="0" y="0"/>
          <a:ext cx="8672512" cy="1512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2225" cap="rnd" cmpd="sng" algn="ctr">
          <a:solidFill>
            <a:srgbClr val="1C435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5530A8-6AFE-499C-9ED2-74057960327F}">
      <dsp:nvSpPr>
        <dsp:cNvPr id="0" name=""/>
        <dsp:cNvSpPr/>
      </dsp:nvSpPr>
      <dsp:spPr>
        <a:xfrm>
          <a:off x="35746" y="0"/>
          <a:ext cx="8577207" cy="1179955"/>
        </a:xfrm>
        <a:prstGeom prst="roundRect">
          <a:avLst/>
        </a:prstGeom>
        <a:solidFill>
          <a:srgbClr val="1C4358"/>
        </a:solidFill>
        <a:ln w="2222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460" tIns="0" rIns="22946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DEFINE/FINALIZE BOARD LEADERSHIP ROLES</a:t>
          </a:r>
          <a:endParaRPr lang="en-US" sz="2400" kern="12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93347" y="57601"/>
        <a:ext cx="8462005" cy="1064753"/>
      </dsp:txXfrm>
    </dsp:sp>
    <dsp:sp modelId="{D4FFDAAC-B522-4BDB-821D-D50EDD97F9D9}">
      <dsp:nvSpPr>
        <dsp:cNvPr id="0" name=""/>
        <dsp:cNvSpPr/>
      </dsp:nvSpPr>
      <dsp:spPr>
        <a:xfrm>
          <a:off x="0" y="2027418"/>
          <a:ext cx="8672512" cy="2996768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2225" cap="rnd" cmpd="sng" algn="ctr">
          <a:solidFill>
            <a:srgbClr val="1C435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A43764-13FA-4DB8-915E-97FDD3E25BA7}">
      <dsp:nvSpPr>
        <dsp:cNvPr id="0" name=""/>
        <dsp:cNvSpPr/>
      </dsp:nvSpPr>
      <dsp:spPr>
        <a:xfrm>
          <a:off x="361947" y="1385792"/>
          <a:ext cx="2113959" cy="801184"/>
        </a:xfrm>
        <a:prstGeom prst="roundRect">
          <a:avLst/>
        </a:prstGeom>
        <a:solidFill>
          <a:srgbClr val="1C4358"/>
        </a:solidFill>
        <a:ln w="22225" cap="rnd" cmpd="sng" algn="ctr">
          <a:solidFill>
            <a:srgbClr val="1C435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460" tIns="0" rIns="22946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  <a:latin typeface="Calibri" panose="020F0502020204030204" pitchFamily="34" charset="0"/>
              <a:ea typeface="+mn-ea"/>
              <a:cs typeface="+mn-cs"/>
            </a:rPr>
            <a:t>    ACTIONS</a:t>
          </a:r>
          <a:endParaRPr lang="en-US" sz="2000" kern="1200" dirty="0">
            <a:solidFill>
              <a:schemeClr val="bg1"/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401058" y="1424903"/>
        <a:ext cx="2035737" cy="7229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90C34-EE77-4433-9414-749E794916A4}">
      <dsp:nvSpPr>
        <dsp:cNvPr id="0" name=""/>
        <dsp:cNvSpPr/>
      </dsp:nvSpPr>
      <dsp:spPr>
        <a:xfrm>
          <a:off x="2439" y="142874"/>
          <a:ext cx="3902462" cy="2640013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2225" cap="rnd" cmpd="sng" algn="ctr">
          <a:solidFill>
            <a:srgbClr val="1C435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rgbClr val="1C4358"/>
              </a:solidFill>
              <a:latin typeface="Calibri" panose="020F0502020204030204" pitchFamily="34" charset="0"/>
              <a:ea typeface="+mn-ea"/>
              <a:cs typeface="+mn-cs"/>
            </a:rPr>
            <a:t>ESTABLISH CONTINUITY </a:t>
          </a:r>
          <a:br>
            <a:rPr lang="en-US" sz="2400" kern="1200" dirty="0">
              <a:solidFill>
                <a:srgbClr val="1C4358"/>
              </a:solidFill>
              <a:latin typeface="Calibri" panose="020F0502020204030204" pitchFamily="34" charset="0"/>
              <a:ea typeface="+mn-ea"/>
              <a:cs typeface="+mn-cs"/>
            </a:rPr>
          </a:br>
          <a:r>
            <a:rPr lang="en-US" sz="2400" kern="1200" dirty="0">
              <a:solidFill>
                <a:srgbClr val="1C4358"/>
              </a:solidFill>
              <a:latin typeface="Calibri" panose="020F0502020204030204" pitchFamily="34" charset="0"/>
              <a:ea typeface="+mn-ea"/>
              <a:cs typeface="+mn-cs"/>
            </a:rPr>
            <a:t>AND </a:t>
          </a:r>
          <a:br>
            <a:rPr lang="en-US" sz="2400" kern="1200" dirty="0">
              <a:solidFill>
                <a:srgbClr val="1C4358"/>
              </a:solidFill>
              <a:latin typeface="Calibri" panose="020F0502020204030204" pitchFamily="34" charset="0"/>
              <a:ea typeface="+mn-ea"/>
              <a:cs typeface="+mn-cs"/>
            </a:rPr>
          </a:br>
          <a:r>
            <a:rPr lang="en-US" sz="2400" kern="1200" dirty="0">
              <a:solidFill>
                <a:srgbClr val="1C4358"/>
              </a:solidFill>
              <a:latin typeface="Calibri" panose="020F0502020204030204" pitchFamily="34" charset="0"/>
              <a:ea typeface="+mn-ea"/>
              <a:cs typeface="+mn-cs"/>
            </a:rPr>
            <a:t>TRACK RESULTS</a:t>
          </a:r>
        </a:p>
      </dsp:txBody>
      <dsp:txXfrm>
        <a:off x="79762" y="220197"/>
        <a:ext cx="3747816" cy="2485367"/>
      </dsp:txXfrm>
    </dsp:sp>
    <dsp:sp modelId="{4E13BB28-E60D-4932-AB48-FE9EDBA7F380}">
      <dsp:nvSpPr>
        <dsp:cNvPr id="0" name=""/>
        <dsp:cNvSpPr/>
      </dsp:nvSpPr>
      <dsp:spPr>
        <a:xfrm rot="5723">
          <a:off x="4174859" y="1072040"/>
          <a:ext cx="572311" cy="790030"/>
        </a:xfrm>
        <a:prstGeom prst="rightArrow">
          <a:avLst>
            <a:gd name="adj1" fmla="val 60000"/>
            <a:gd name="adj2" fmla="val 50000"/>
          </a:avLst>
        </a:prstGeom>
        <a:solidFill>
          <a:srgbClr val="1C4358"/>
        </a:solidFill>
        <a:ln>
          <a:solidFill>
            <a:srgbClr val="1C4358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 panose="020B0502020104020203"/>
            <a:ea typeface="+mn-ea"/>
            <a:cs typeface="+mn-cs"/>
          </a:endParaRPr>
        </a:p>
      </dsp:txBody>
      <dsp:txXfrm>
        <a:off x="4174859" y="1229903"/>
        <a:ext cx="400618" cy="474018"/>
      </dsp:txXfrm>
    </dsp:sp>
    <dsp:sp modelId="{0DF0753F-F553-4309-952E-38D70ACCB6E7}">
      <dsp:nvSpPr>
        <dsp:cNvPr id="0" name=""/>
        <dsp:cNvSpPr/>
      </dsp:nvSpPr>
      <dsp:spPr>
        <a:xfrm>
          <a:off x="4984732" y="133748"/>
          <a:ext cx="3743341" cy="2674589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2225" cap="rnd" cmpd="sng" algn="ctr">
          <a:solidFill>
            <a:srgbClr val="1C435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rgbClr val="1C4358"/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5063068" y="212084"/>
        <a:ext cx="3586669" cy="2517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66732" cy="468154"/>
          </a:xfrm>
          <a:prstGeom prst="rect">
            <a:avLst/>
          </a:prstGeom>
        </p:spPr>
        <p:txBody>
          <a:bodyPr vert="horz" lIns="93920" tIns="46960" rIns="93920" bIns="4696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8" y="1"/>
            <a:ext cx="3066732" cy="468154"/>
          </a:xfrm>
          <a:prstGeom prst="rect">
            <a:avLst/>
          </a:prstGeom>
        </p:spPr>
        <p:txBody>
          <a:bodyPr vert="horz" lIns="93920" tIns="46960" rIns="93920" bIns="46960" rtlCol="0"/>
          <a:lstStyle>
            <a:lvl1pPr algn="r">
              <a:defRPr sz="1200"/>
            </a:lvl1pPr>
          </a:lstStyle>
          <a:p>
            <a:fld id="{4FA69C7B-3AE4-4BD9-8992-F045C15C249A}" type="datetimeFigureOut">
              <a:rPr lang="en-US" smtClean="0"/>
              <a:t>1/19/2018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93297"/>
            <a:ext cx="3066732" cy="468154"/>
          </a:xfrm>
          <a:prstGeom prst="rect">
            <a:avLst/>
          </a:prstGeom>
        </p:spPr>
        <p:txBody>
          <a:bodyPr vert="horz" lIns="93920" tIns="46960" rIns="93920" bIns="4696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8" y="8893297"/>
            <a:ext cx="3066732" cy="468154"/>
          </a:xfrm>
          <a:prstGeom prst="rect">
            <a:avLst/>
          </a:prstGeom>
        </p:spPr>
        <p:txBody>
          <a:bodyPr vert="horz" lIns="93920" tIns="46960" rIns="93920" bIns="46960" rtlCol="0" anchor="b"/>
          <a:lstStyle>
            <a:lvl1pPr algn="r">
              <a:defRPr sz="1200"/>
            </a:lvl1pPr>
          </a:lstStyle>
          <a:p>
            <a:fld id="{3C50894D-004F-4DDF-8688-D4D592C0E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69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66732" cy="468154"/>
          </a:xfrm>
          <a:prstGeom prst="rect">
            <a:avLst/>
          </a:prstGeom>
        </p:spPr>
        <p:txBody>
          <a:bodyPr vert="horz" lIns="93920" tIns="46960" rIns="93920" bIns="4696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8" y="1"/>
            <a:ext cx="3066732" cy="468154"/>
          </a:xfrm>
          <a:prstGeom prst="rect">
            <a:avLst/>
          </a:prstGeom>
        </p:spPr>
        <p:txBody>
          <a:bodyPr vert="horz" lIns="93920" tIns="46960" rIns="93920" bIns="46960" rtlCol="0"/>
          <a:lstStyle>
            <a:lvl1pPr algn="r">
              <a:defRPr sz="1200"/>
            </a:lvl1pPr>
          </a:lstStyle>
          <a:p>
            <a:fld id="{06C7BE90-B492-4276-8D9C-E66F31766072}" type="datetimeFigureOut">
              <a:rPr lang="en-US" smtClean="0"/>
              <a:t>1/19/2018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3263"/>
            <a:ext cx="4679950" cy="3509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20" tIns="46960" rIns="93920" bIns="4696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4"/>
            <a:ext cx="5661660" cy="4213384"/>
          </a:xfrm>
          <a:prstGeom prst="rect">
            <a:avLst/>
          </a:prstGeom>
        </p:spPr>
        <p:txBody>
          <a:bodyPr vert="horz" lIns="93920" tIns="46960" rIns="93920" bIns="4696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93297"/>
            <a:ext cx="3066732" cy="468154"/>
          </a:xfrm>
          <a:prstGeom prst="rect">
            <a:avLst/>
          </a:prstGeom>
        </p:spPr>
        <p:txBody>
          <a:bodyPr vert="horz" lIns="93920" tIns="46960" rIns="93920" bIns="4696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8" y="8893297"/>
            <a:ext cx="3066732" cy="468154"/>
          </a:xfrm>
          <a:prstGeom prst="rect">
            <a:avLst/>
          </a:prstGeom>
        </p:spPr>
        <p:txBody>
          <a:bodyPr vert="horz" lIns="93920" tIns="46960" rIns="93920" bIns="46960" rtlCol="0" anchor="b"/>
          <a:lstStyle>
            <a:lvl1pPr algn="r">
              <a:defRPr sz="1200"/>
            </a:lvl1pPr>
          </a:lstStyle>
          <a:p>
            <a:fld id="{05CD12A1-C4AA-449F-B097-92A5916B91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243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499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91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915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915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915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915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915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915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915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915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91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927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0667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828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0667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828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828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828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0667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0667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828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066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3263"/>
            <a:ext cx="4679950" cy="3509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9E8BF-38CC-D44A-922A-2B1E4A99D00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8138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0521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0667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052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06672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052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06672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319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92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3263"/>
            <a:ext cx="4679950" cy="3509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9E8BF-38CC-D44A-922A-2B1E4A99D00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813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3263"/>
            <a:ext cx="4679950" cy="3509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9E8BF-38CC-D44A-922A-2B1E4A99D00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813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3263"/>
            <a:ext cx="4679950" cy="3509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9E8BF-38CC-D44A-922A-2B1E4A99D00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813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92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224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C4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4015" y="2277894"/>
            <a:ext cx="7375482" cy="701458"/>
          </a:xfrm>
          <a:prstGeom prst="rect">
            <a:avLst/>
          </a:prstGeom>
        </p:spPr>
        <p:txBody>
          <a:bodyPr/>
          <a:lstStyle>
            <a:lvl1pPr algn="ctr">
              <a:defRPr sz="5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804015" y="3075604"/>
            <a:ext cx="7375482" cy="6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124" y="5870372"/>
            <a:ext cx="1967766" cy="5285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270" y="5411246"/>
            <a:ext cx="2304828" cy="144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62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C4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4015" y="2277894"/>
            <a:ext cx="7375482" cy="701458"/>
          </a:xfrm>
          <a:prstGeom prst="rect">
            <a:avLst/>
          </a:prstGeom>
        </p:spPr>
        <p:txBody>
          <a:bodyPr/>
          <a:lstStyle>
            <a:lvl1pPr algn="ctr">
              <a:defRPr sz="5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804015" y="3075604"/>
            <a:ext cx="7375482" cy="6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124" y="5870372"/>
            <a:ext cx="1967766" cy="5285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270" y="5411246"/>
            <a:ext cx="2304828" cy="144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72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6375"/>
            <a:ext cx="7772400" cy="1119796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685800" y="2129426"/>
            <a:ext cx="7772400" cy="34822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r>
              <a:rPr lang="en-US" dirty="0"/>
              <a:t>Image goes here</a:t>
            </a:r>
          </a:p>
        </p:txBody>
      </p:sp>
    </p:spTree>
    <p:extLst>
      <p:ext uri="{BB962C8B-B14F-4D97-AF65-F5344CB8AC3E}">
        <p14:creationId xmlns:p14="http://schemas.microsoft.com/office/powerpoint/2010/main" val="2735217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3 (Float 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6440" y="111761"/>
            <a:ext cx="7772400" cy="933051"/>
          </a:xfrm>
          <a:prstGeom prst="rect">
            <a:avLst/>
          </a:prstGeom>
        </p:spPr>
        <p:txBody>
          <a:bodyPr anchor="b"/>
          <a:lstStyle>
            <a:lvl1pPr algn="l">
              <a:defRPr sz="44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Workforce Investment Council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626520" y="1373424"/>
            <a:ext cx="851748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State and local workforce board, has </a:t>
            </a:r>
            <a:r>
              <a:rPr lang="en-US" sz="2600" b="1" dirty="0">
                <a:solidFill>
                  <a:schemeClr val="tx1"/>
                </a:solidFill>
              </a:rPr>
              <a:t>oversight of Federal workforce funding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Advises the Mayor, Council, and District government on the </a:t>
            </a:r>
            <a:r>
              <a:rPr lang="en-US" sz="2600" b="1" dirty="0">
                <a:solidFill>
                  <a:schemeClr val="tx1"/>
                </a:solidFill>
              </a:rPr>
              <a:t>development, implementation, and continuous improvement </a:t>
            </a:r>
            <a:r>
              <a:rPr lang="en-US" sz="2600" dirty="0">
                <a:solidFill>
                  <a:schemeClr val="tx1"/>
                </a:solidFill>
              </a:rPr>
              <a:t>of an integrated and effective workforce investment system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Members of the WIC Board </a:t>
            </a:r>
            <a:r>
              <a:rPr lang="en-US" sz="2600" dirty="0">
                <a:solidFill>
                  <a:schemeClr val="tx1"/>
                </a:solidFill>
              </a:rPr>
              <a:t>include representatives from the private sector, local business representatives, government officials, organized labor, youth community groups, and organizations with workforce investment experience</a:t>
            </a:r>
          </a:p>
          <a:p>
            <a:pPr lvl="1"/>
            <a:endParaRPr lang="en-US" sz="2000" dirty="0"/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5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C9E7F95-78CB-4602-8C34-35237FFA60F3}" type="datetime1">
              <a:rPr lang="en-US" smtClean="0"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CCA2E5DB-F748-9742-AE6F-372B4FED74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07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53904"/>
            <a:ext cx="3254418" cy="81914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609579" y="1553905"/>
            <a:ext cx="3732735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Section 1 Title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4371584" y="1691015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09579" y="2235268"/>
            <a:ext cx="3732735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Section 2 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4371584" y="2372378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609579" y="2916631"/>
            <a:ext cx="3732735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Section 3 Title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4371584" y="3053741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09579" y="3597993"/>
            <a:ext cx="3732735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Section 4 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4371584" y="3735104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609579" y="4279357"/>
            <a:ext cx="3732735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Section 5 Title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4371584" y="4416467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35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6375"/>
            <a:ext cx="7772400" cy="1119796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467628"/>
            <a:ext cx="7772400" cy="316908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1C435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24852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General Slide 2 (Float 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6375"/>
            <a:ext cx="7772400" cy="1119796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467628"/>
            <a:ext cx="7772400" cy="316908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1C435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32374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General Slide 3 (Curve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6375"/>
            <a:ext cx="7772400" cy="1119796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467628"/>
            <a:ext cx="7772400" cy="316908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1C435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6841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" grpId="1" build="p">
        <p:tmplLst>
          <p:tmpl lvl="1">
            <p:tnLst>
              <p:par>
                <p:cTn presetID="5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Scale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  <p:from x="250000" y="250000"/>
                      <p:to x="100000" y="100000"/>
                    </p:animScale>
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6375"/>
            <a:ext cx="7772400" cy="1119796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23794" y="2330518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1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685800" y="2467628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923794" y="3063627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2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85800" y="3200737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923794" y="3796736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3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685800" y="3933846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23794" y="4529845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4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85800" y="4666955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933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Slide 2 (Float 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6375"/>
            <a:ext cx="7772400" cy="1119796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23794" y="2330518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1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685800" y="2467628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923794" y="3063627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2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85800" y="3200737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923794" y="3796736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3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685800" y="3933846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23794" y="4529845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4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85800" y="4666955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5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Slide 3 (Curve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6375"/>
            <a:ext cx="7772400" cy="1119796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23794" y="2330518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1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685800" y="2467628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923794" y="3063627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2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85800" y="3200737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923794" y="3796736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3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685800" y="3933846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23794" y="4529845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4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85800" y="4666955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17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>
        <p:tmplLst>
          <p:tmpl lvl="1">
            <p:tnLst>
              <p:par>
                <p:cTn presetID="5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Scale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  <p:from x="250000" y="250000"/>
                      <p:to x="100000" y="100000"/>
                    </p:animScale>
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5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Scale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</p:cBhvr>
                      <p:from x="250000" y="250000"/>
                      <p:to x="100000" y="100000"/>
                    </p:animScale>
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  <p:animEffect transition="in" filter="fade">
                      <p:cBhvr>
                        <p:cTn dur="10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5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Scale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</p:cBhvr>
                      <p:from x="250000" y="250000"/>
                      <p:to x="100000" y="100000"/>
                    </p:animScale>
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5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Scale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</p:cBhvr>
                      <p:from x="250000" y="250000"/>
                      <p:to x="100000" y="100000"/>
                    </p:animScale>
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  <p:animEffect transition="in" filter="fade">
                      <p:cBhvr>
                        <p:cTn dur="10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6375"/>
            <a:ext cx="7772400" cy="1119796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23795" y="2330518"/>
            <a:ext cx="3034431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1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685800" y="2467628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923795" y="3063627"/>
            <a:ext cx="3034431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2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85800" y="3200737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923795" y="3796736"/>
            <a:ext cx="3034431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3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685800" y="3933846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23795" y="4529845"/>
            <a:ext cx="3034431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4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85800" y="4666955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4572000" y="2330450"/>
            <a:ext cx="3886200" cy="2762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Image goes here</a:t>
            </a:r>
          </a:p>
        </p:txBody>
      </p:sp>
    </p:spTree>
    <p:extLst>
      <p:ext uri="{BB962C8B-B14F-4D97-AF65-F5344CB8AC3E}">
        <p14:creationId xmlns:p14="http://schemas.microsoft.com/office/powerpoint/2010/main" val="265940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18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2" r:id="rId2"/>
    <p:sldLayoutId id="2147483651" r:id="rId3"/>
    <p:sldLayoutId id="2147483663" r:id="rId4"/>
    <p:sldLayoutId id="2147483664" r:id="rId5"/>
    <p:sldLayoutId id="2147483653" r:id="rId6"/>
    <p:sldLayoutId id="2147483659" r:id="rId7"/>
    <p:sldLayoutId id="2147483660" r:id="rId8"/>
    <p:sldLayoutId id="2147483654" r:id="rId9"/>
    <p:sldLayoutId id="2147483665" r:id="rId10"/>
    <p:sldLayoutId id="2147483655" r:id="rId11"/>
    <p:sldLayoutId id="2147483662" r:id="rId12"/>
    <p:sldLayoutId id="214748366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8023" y="2441276"/>
            <a:ext cx="8652294" cy="2156604"/>
          </a:xfrm>
        </p:spPr>
        <p:txBody>
          <a:bodyPr/>
          <a:lstStyle/>
          <a:p>
            <a:r>
              <a:rPr lang="en-US" sz="4000" b="1" dirty="0">
                <a:latin typeface="Calibri" panose="020F0502020204030204" pitchFamily="34" charset="0"/>
                <a:cs typeface="Times New Roman" panose="02020603050405020304" pitchFamily="18" charset="0"/>
              </a:rPr>
              <a:t>QUARTERLY BOARD </a:t>
            </a:r>
            <a:r>
              <a:rPr lang="en-US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MEETING</a:t>
            </a:r>
          </a:p>
          <a:p>
            <a:r>
              <a:rPr lang="en-US" sz="4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January 22, 2018</a:t>
            </a:r>
            <a:endParaRPr lang="en-US" sz="4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743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244" y="217498"/>
            <a:ext cx="8686798" cy="803664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OVERVIEW</a:t>
            </a:r>
            <a:r>
              <a:rPr lang="en-US" sz="4800" b="1" dirty="0" smtClean="0">
                <a:solidFill>
                  <a:srgbClr val="AE34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solidFill>
                  <a:srgbClr val="AE34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03931"/>
            <a:ext cx="8229600" cy="4744528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buNone/>
              <a:tabLst>
                <a:tab pos="914400" algn="l"/>
              </a:tabLst>
            </a:pPr>
            <a:r>
              <a:rPr lang="en-US" sz="1600" dirty="0" smtClean="0">
                <a:latin typeface="Times Bold Italic" pitchFamily="18" charset="0"/>
                <a:ea typeface="Calibri"/>
                <a:cs typeface="Times New Roman"/>
              </a:rPr>
              <a:t> </a:t>
            </a:r>
            <a:endParaRPr lang="en-US" sz="1600" dirty="0">
              <a:latin typeface="Times Bold Italic" pitchFamily="18" charset="0"/>
              <a:ea typeface="Calibri"/>
              <a:cs typeface="Times New Roman"/>
            </a:endParaRPr>
          </a:p>
          <a:p>
            <a:pPr marL="0" lvl="0" indent="0">
              <a:buNone/>
            </a:pPr>
            <a:endParaRPr lang="en-US" sz="20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557866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3077" name="Rectangle 36"/>
          <p:cNvSpPr>
            <a:spLocks noChangeArrowheads="1"/>
          </p:cNvSpPr>
          <p:nvPr/>
        </p:nvSpPr>
        <p:spPr bwMode="auto">
          <a:xfrm>
            <a:off x="827088" y="293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779C4B2B-3EC7-4250-A7E1-40500A455018}"/>
              </a:ext>
            </a:extLst>
          </p:cNvPr>
          <p:cNvSpPr txBox="1">
            <a:spLocks/>
          </p:cNvSpPr>
          <p:nvPr/>
        </p:nvSpPr>
        <p:spPr>
          <a:xfrm>
            <a:off x="581193" y="819150"/>
            <a:ext cx="7972258" cy="5039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Clr>
                <a:srgbClr val="4590B8"/>
              </a:buClr>
              <a:buNone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4358"/>
                </a:solidFill>
                <a:effectLst/>
                <a:uLnTx/>
                <a:uFillTx/>
                <a:latin typeface="Calibri" panose="020F0502020204030204" pitchFamily="34" charset="0"/>
              </a:rPr>
              <a:t>TL Phillips Consulting Services will work with </a:t>
            </a:r>
            <a:r>
              <a:rPr lang="en-US" sz="2400" b="1" dirty="0">
                <a:solidFill>
                  <a:srgbClr val="1C4358"/>
                </a:solidFill>
                <a:latin typeface="Calibri" panose="020F0502020204030204" pitchFamily="34" charset="0"/>
              </a:rPr>
              <a:t>the Board </a:t>
            </a:r>
            <a:r>
              <a:rPr lang="en-US" sz="2400" b="1" dirty="0" smtClean="0">
                <a:solidFill>
                  <a:srgbClr val="1C4358"/>
                </a:solidFill>
                <a:latin typeface="Calibri" panose="020F0502020204030204" pitchFamily="34" charset="0"/>
              </a:rPr>
              <a:t>and senior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4358"/>
                </a:solidFill>
                <a:effectLst/>
                <a:uLnTx/>
                <a:uFillTx/>
                <a:latin typeface="Calibri" panose="020F0502020204030204" pitchFamily="34" charset="0"/>
              </a:rPr>
              <a:t>management to: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4358"/>
                </a:solidFill>
                <a:effectLst/>
                <a:uLnTx/>
                <a:uFillTx/>
                <a:latin typeface="Calibri" panose="020F0502020204030204" pitchFamily="34" charset="0"/>
              </a:rPr>
            </a:b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1C4358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AE3431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C4358"/>
                </a:solidFill>
                <a:effectLst/>
                <a:uLnTx/>
                <a:uFillTx/>
                <a:latin typeface="Calibri" panose="020F0502020204030204" pitchFamily="34" charset="0"/>
              </a:rPr>
              <a:t>Build a more robust Board Governance structure</a:t>
            </a:r>
          </a:p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AE3431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C4358"/>
                </a:solidFill>
                <a:effectLst/>
                <a:uLnTx/>
                <a:uFillTx/>
                <a:latin typeface="Calibri" panose="020F0502020204030204" pitchFamily="34" charset="0"/>
              </a:rPr>
              <a:t>Create and implement a formal Board Development plan</a:t>
            </a:r>
          </a:p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AE3431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C4358"/>
                </a:solidFill>
                <a:effectLst/>
                <a:uLnTx/>
                <a:uFillTx/>
                <a:latin typeface="Calibri" panose="020F0502020204030204" pitchFamily="34" charset="0"/>
              </a:rPr>
              <a:t>Establish and sustain Board Development as an ongoing priority</a:t>
            </a:r>
          </a:p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AE3431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C4358"/>
                </a:solidFill>
                <a:effectLst/>
                <a:uLnTx/>
                <a:uFillTx/>
                <a:latin typeface="Calibri" panose="020F0502020204030204" pitchFamily="34" charset="0"/>
              </a:rPr>
              <a:t>Create an Ad Hoc committee to help develop/carry out the plan</a:t>
            </a:r>
          </a:p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AE3431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C4358"/>
                </a:solidFill>
                <a:effectLst/>
                <a:uLnTx/>
                <a:uFillTx/>
                <a:latin typeface="Calibri" panose="020F0502020204030204" pitchFamily="34" charset="0"/>
              </a:rPr>
              <a:t>Support Board engagement strategies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808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244" y="217498"/>
            <a:ext cx="8686798" cy="803664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TL PHILLIPS CONSULTING SERVICES</a:t>
            </a:r>
            <a:r>
              <a:rPr lang="en-US" sz="4800" b="1" dirty="0" smtClean="0">
                <a:solidFill>
                  <a:srgbClr val="AE34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solidFill>
                  <a:srgbClr val="AE34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3375" y="1034501"/>
            <a:ext cx="8229600" cy="4744528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buNone/>
              <a:tabLst>
                <a:tab pos="914400" algn="l"/>
              </a:tabLst>
            </a:pPr>
            <a:r>
              <a:rPr lang="en-US" sz="1600" dirty="0" smtClean="0">
                <a:latin typeface="Times Bold Italic" pitchFamily="18" charset="0"/>
                <a:ea typeface="Calibri"/>
                <a:cs typeface="Times New Roman"/>
              </a:rPr>
              <a:t> </a:t>
            </a:r>
            <a:endParaRPr lang="en-US" sz="1600" dirty="0">
              <a:latin typeface="Times Bold Italic" pitchFamily="18" charset="0"/>
              <a:ea typeface="Calibri"/>
              <a:cs typeface="Times New Roman"/>
            </a:endParaRPr>
          </a:p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srgbClr val="AE343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1C4358"/>
                </a:solidFill>
                <a:latin typeface="Calibri" panose="020F0502020204030204" pitchFamily="34" charset="0"/>
              </a:rPr>
              <a:t>35+ years of non-profit and municipal government leadership and experience</a:t>
            </a:r>
          </a:p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srgbClr val="AE343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1C4358"/>
                </a:solidFill>
                <a:latin typeface="Calibri" panose="020F0502020204030204" pitchFamily="34" charset="0"/>
              </a:rPr>
              <a:t>An extensive knowledge-base and network in the field of community, economic, and workforce development</a:t>
            </a:r>
          </a:p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srgbClr val="AE343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1C4358"/>
                </a:solidFill>
                <a:latin typeface="Calibri" panose="020F0502020204030204" pitchFamily="34" charset="0"/>
              </a:rPr>
              <a:t>Strategic plan management, resource development strategies innovative alliances/collective impact collaborations</a:t>
            </a:r>
          </a:p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srgbClr val="AE343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Proactive </a:t>
            </a:r>
            <a:r>
              <a:rPr lang="en-US" sz="2400" dirty="0">
                <a:solidFill>
                  <a:srgbClr val="1C4358"/>
                </a:solidFill>
                <a:latin typeface="Calibri" panose="020F0502020204030204" pitchFamily="34" charset="0"/>
              </a:rPr>
              <a:t>advocacy related to public policy and government relations</a:t>
            </a:r>
          </a:p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srgbClr val="AE343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1C4358"/>
                </a:solidFill>
                <a:latin typeface="Calibri" panose="020F0502020204030204" pitchFamily="34" charset="0"/>
              </a:rPr>
              <a:t>A recognized</a:t>
            </a:r>
            <a:r>
              <a:rPr lang="en-US" sz="2400" b="1" dirty="0">
                <a:solidFill>
                  <a:srgbClr val="1C4358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1C4358"/>
                </a:solidFill>
                <a:latin typeface="Calibri" panose="020F0502020204030204" pitchFamily="34" charset="0"/>
              </a:rPr>
              <a:t>leader and practitioner in municipal government and non-profits as a former president of the USCM WDC and successively secured/managed over $225 M in grants/loan portfolios</a:t>
            </a:r>
            <a:endParaRPr lang="en-US" sz="2400" b="1" dirty="0">
              <a:solidFill>
                <a:srgbClr val="1C4358"/>
              </a:solidFill>
              <a:latin typeface="Calibri" panose="020F050202020403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3375" y="1253066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3077" name="Rectangle 36"/>
          <p:cNvSpPr>
            <a:spLocks noChangeArrowheads="1"/>
          </p:cNvSpPr>
          <p:nvPr/>
        </p:nvSpPr>
        <p:spPr bwMode="auto">
          <a:xfrm>
            <a:off x="827088" y="293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61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244" y="217498"/>
            <a:ext cx="8686798" cy="803664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GOALS AND OBJECTIVES</a:t>
            </a:r>
            <a:r>
              <a:rPr lang="en-US" sz="4800" b="1" dirty="0" smtClean="0">
                <a:solidFill>
                  <a:srgbClr val="AE34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solidFill>
                  <a:srgbClr val="AE34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56381"/>
            <a:ext cx="8229600" cy="4744528"/>
          </a:xfrm>
        </p:spPr>
        <p:txBody>
          <a:bodyPr/>
          <a:lstStyle/>
          <a:p>
            <a:pPr lvl="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AE343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Strengthen </a:t>
            </a:r>
            <a:r>
              <a:rPr lang="en-US" sz="2400" dirty="0">
                <a:solidFill>
                  <a:srgbClr val="1C4358"/>
                </a:solidFill>
                <a:latin typeface="Calibri" panose="020F0502020204030204" pitchFamily="34" charset="0"/>
              </a:rPr>
              <a:t>Board’s ability to lead in supporting the mission, vision and strategic priorities through effective governance practices that guide its work.</a:t>
            </a:r>
            <a:br>
              <a:rPr lang="en-US" sz="2400" dirty="0">
                <a:solidFill>
                  <a:srgbClr val="1C4358"/>
                </a:solidFill>
                <a:latin typeface="Calibri" panose="020F0502020204030204" pitchFamily="34" charset="0"/>
              </a:rPr>
            </a:br>
            <a:endParaRPr lang="en-US" sz="2400" dirty="0" smtClean="0">
              <a:solidFill>
                <a:srgbClr val="1C4358"/>
              </a:solidFill>
              <a:latin typeface="Calibri" panose="020F0502020204030204" pitchFamily="34" charset="0"/>
            </a:endParaRPr>
          </a:p>
          <a:p>
            <a:pPr lvl="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AE343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Establish and formalize Board Development as an ongoing priority using an implementation action plan  </a:t>
            </a:r>
            <a:br>
              <a:rPr lang="en-US" sz="2400" dirty="0" smtClean="0">
                <a:solidFill>
                  <a:srgbClr val="1C4358"/>
                </a:solidFill>
                <a:latin typeface="Calibri" panose="020F0502020204030204" pitchFamily="34" charset="0"/>
              </a:rPr>
            </a:br>
            <a:endParaRPr lang="en-US" sz="2400" dirty="0" smtClean="0">
              <a:solidFill>
                <a:srgbClr val="1C4358"/>
              </a:solidFill>
              <a:latin typeface="Calibri" panose="020F0502020204030204" pitchFamily="34" charset="0"/>
            </a:endParaRPr>
          </a:p>
          <a:p>
            <a:pPr lvl="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AE343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Final </a:t>
            </a:r>
            <a:r>
              <a:rPr lang="en-US" sz="2400" dirty="0">
                <a:solidFill>
                  <a:srgbClr val="1C4358"/>
                </a:solidFill>
                <a:latin typeface="Calibri" panose="020F0502020204030204" pitchFamily="34" charset="0"/>
              </a:rPr>
              <a:t>plan completed by 8/15/18 after adoption at July 22</a:t>
            </a:r>
            <a:br>
              <a:rPr lang="en-US" sz="2400" dirty="0">
                <a:solidFill>
                  <a:srgbClr val="1C4358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1C4358"/>
                </a:solidFill>
                <a:latin typeface="Calibri" panose="020F0502020204030204" pitchFamily="34" charset="0"/>
              </a:rPr>
              <a:t>Board meeting</a:t>
            </a:r>
            <a:endParaRPr lang="en-US" sz="2400" dirty="0">
              <a:solidFill>
                <a:srgbClr val="1C4358"/>
              </a:solidFill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3375" y="1253066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3077" name="Rectangle 36"/>
          <p:cNvSpPr>
            <a:spLocks noChangeArrowheads="1"/>
          </p:cNvSpPr>
          <p:nvPr/>
        </p:nvSpPr>
        <p:spPr bwMode="auto">
          <a:xfrm>
            <a:off x="827088" y="293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18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244" y="217498"/>
            <a:ext cx="8686798" cy="803664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BOARD GOVERNANACE STRATEGIES</a:t>
            </a:r>
            <a:r>
              <a:rPr lang="en-US" sz="4000" b="1" dirty="0" smtClean="0">
                <a:solidFill>
                  <a:srgbClr val="AE34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solidFill>
                  <a:srgbClr val="AE34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3375" y="1253066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3077" name="Rectangle 36"/>
          <p:cNvSpPr>
            <a:spLocks noChangeArrowheads="1"/>
          </p:cNvSpPr>
          <p:nvPr/>
        </p:nvSpPr>
        <p:spPr bwMode="auto">
          <a:xfrm>
            <a:off x="827088" y="293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="" xmlns:a16="http://schemas.microsoft.com/office/drawing/2014/main" id="{2B9A0DE1-B5CD-4F65-9729-2029BE1CC5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25258"/>
              </p:ext>
            </p:extLst>
          </p:nvPr>
        </p:nvGraphicFramePr>
        <p:xfrm>
          <a:off x="457200" y="903288"/>
          <a:ext cx="8229600" cy="474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2140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244" y="217498"/>
            <a:ext cx="8686798" cy="803664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STRATEGY I</a:t>
            </a:r>
            <a:r>
              <a:rPr lang="en-US" sz="4000" b="1" dirty="0" smtClean="0">
                <a:solidFill>
                  <a:srgbClr val="AE34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solidFill>
                  <a:srgbClr val="AE34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3375" y="1253066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3077" name="Rectangle 36"/>
          <p:cNvSpPr>
            <a:spLocks noChangeArrowheads="1"/>
          </p:cNvSpPr>
          <p:nvPr/>
        </p:nvSpPr>
        <p:spPr bwMode="auto">
          <a:xfrm>
            <a:off x="827088" y="293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0016308"/>
              </p:ext>
            </p:extLst>
          </p:nvPr>
        </p:nvGraphicFramePr>
        <p:xfrm>
          <a:off x="1236113" y="904875"/>
          <a:ext cx="7012370" cy="4746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848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244" y="217498"/>
            <a:ext cx="8686798" cy="803664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STRATEGY 2</a:t>
            </a:r>
            <a: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3375" y="1253066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3077" name="Rectangle 36"/>
          <p:cNvSpPr>
            <a:spLocks noChangeArrowheads="1"/>
          </p:cNvSpPr>
          <p:nvPr/>
        </p:nvSpPr>
        <p:spPr bwMode="auto">
          <a:xfrm>
            <a:off x="827088" y="293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069600"/>
              </p:ext>
            </p:extLst>
          </p:nvPr>
        </p:nvGraphicFramePr>
        <p:xfrm>
          <a:off x="200026" y="1102254"/>
          <a:ext cx="8620124" cy="4676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087" y="3300413"/>
            <a:ext cx="7735887" cy="2308324"/>
          </a:xfrm>
          <a:prstGeom prst="rect">
            <a:avLst/>
          </a:prstGeom>
          <a:solidFill>
            <a:schemeClr val="bg1"/>
          </a:solidFill>
          <a:ln>
            <a:solidFill>
              <a:srgbClr val="1C435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1C4358"/>
                </a:solidFill>
                <a:latin typeface="Calibri" panose="020F0502020204030204" pitchFamily="34" charset="0"/>
              </a:rPr>
              <a:t>Develop ongoing education / knowledge building platform that includes various elements. </a:t>
            </a:r>
            <a:br>
              <a:rPr lang="en-US" sz="2400" dirty="0">
                <a:solidFill>
                  <a:srgbClr val="1C4358"/>
                </a:solidFill>
                <a:latin typeface="Calibri" panose="020F0502020204030204" pitchFamily="34" charset="0"/>
              </a:rPr>
            </a:br>
            <a:endParaRPr lang="en-US" sz="2400" dirty="0">
              <a:solidFill>
                <a:srgbClr val="1C4358"/>
              </a:solidFill>
              <a:latin typeface="Calibri" panose="020F0502020204030204" pitchFamily="34" charset="0"/>
            </a:endParaRPr>
          </a:p>
          <a:p>
            <a:pPr marL="342900" lvl="0" indent="-342900"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1C4358"/>
                </a:solidFill>
                <a:latin typeface="Calibri" panose="020F0502020204030204" pitchFamily="34" charset="0"/>
              </a:rPr>
              <a:t>Develop </a:t>
            </a:r>
            <a:r>
              <a:rPr lang="en-US" sz="2400" i="1" dirty="0">
                <a:solidFill>
                  <a:srgbClr val="1C4358"/>
                </a:solidFill>
                <a:latin typeface="Calibri" panose="020F0502020204030204" pitchFamily="34" charset="0"/>
              </a:rPr>
              <a:t>Board of Directors Orientation Guide </a:t>
            </a:r>
            <a:r>
              <a:rPr lang="en-US" sz="2400" dirty="0">
                <a:solidFill>
                  <a:srgbClr val="1C4358"/>
                </a:solidFill>
                <a:latin typeface="Calibri" panose="020F0502020204030204" pitchFamily="34" charset="0"/>
              </a:rPr>
              <a:t>and incorporate optional, ongoing orientation and refresher sessions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73520" y="2495663"/>
            <a:ext cx="1879672" cy="885600"/>
            <a:chOff x="350618" y="1396065"/>
            <a:chExt cx="1879672" cy="885600"/>
          </a:xfrm>
        </p:grpSpPr>
        <p:sp>
          <p:nvSpPr>
            <p:cNvPr id="11" name="Rounded Rectangle 10"/>
            <p:cNvSpPr/>
            <p:nvPr/>
          </p:nvSpPr>
          <p:spPr>
            <a:xfrm>
              <a:off x="350618" y="1396065"/>
              <a:ext cx="1879672" cy="885600"/>
            </a:xfrm>
            <a:prstGeom prst="roundRect">
              <a:avLst/>
            </a:prstGeom>
            <a:solidFill>
              <a:srgbClr val="1C4358"/>
            </a:solidFill>
            <a:ln w="22225" cap="rnd" cmpd="sng" algn="ctr">
              <a:solidFill>
                <a:srgbClr val="1C4358"/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393849" y="1439296"/>
              <a:ext cx="1793210" cy="7991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5536" tIns="0" rIns="185536" bIns="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+mn-cs"/>
                </a:rPr>
                <a:t>    ACTIONS</a:t>
              </a:r>
              <a:endParaRPr lang="en-US" sz="200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107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244" y="217498"/>
            <a:ext cx="8686798" cy="803664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STRATEGY 3</a:t>
            </a:r>
            <a: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3375" y="1253066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2400" b="1" dirty="0">
              <a:solidFill>
                <a:prstClr val="black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2297" y="1040621"/>
            <a:ext cx="8940252" cy="1059359"/>
            <a:chOff x="0" y="133907"/>
            <a:chExt cx="8620124" cy="1059359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133907"/>
              <a:ext cx="8620124" cy="1059359"/>
            </a:xfrm>
            <a:prstGeom prst="roundRect">
              <a:avLst>
                <a:gd name="adj" fmla="val 10000"/>
              </a:avLst>
            </a:prstGeom>
            <a:solidFill>
              <a:srgbClr val="1C4358"/>
            </a:solidFill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1028" y="164935"/>
              <a:ext cx="8558068" cy="99730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IMPROVE FUNTIONALITY</a:t>
              </a:r>
              <a:endParaRPr lang="en-US" sz="240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80038" y="2840925"/>
            <a:ext cx="7640035" cy="3112200"/>
            <a:chOff x="0" y="1596931"/>
            <a:chExt cx="7012370" cy="3112200"/>
          </a:xfrm>
        </p:grpSpPr>
        <p:sp>
          <p:nvSpPr>
            <p:cNvPr id="12" name="Rectangle 11"/>
            <p:cNvSpPr/>
            <p:nvPr/>
          </p:nvSpPr>
          <p:spPr>
            <a:xfrm>
              <a:off x="0" y="1596931"/>
              <a:ext cx="7012370" cy="3112200"/>
            </a:xfrm>
            <a:prstGeom prst="rect">
              <a:avLst/>
            </a:prstGeom>
            <a:noFill/>
            <a:ln w="22225" cap="rnd" cmpd="sng" algn="ctr">
              <a:solidFill>
                <a:srgbClr val="1C4358"/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0" y="1596931"/>
              <a:ext cx="7012370" cy="3112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44238" tIns="541528" rIns="544238" bIns="142240" numCol="1" spcCol="1270" anchor="t" anchorCtr="0">
              <a:noAutofit/>
            </a:bodyPr>
            <a:lstStyle/>
            <a:p>
              <a:pPr marL="342900" lvl="1" indent="-3429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AE3431"/>
                </a:buClr>
                <a:buFont typeface="Wingdings" panose="05000000000000000000" pitchFamily="2" charset="2"/>
                <a:buChar char="§"/>
              </a:pPr>
              <a:r>
                <a:rPr lang="en-US" sz="2000" kern="1200" dirty="0">
                  <a:solidFill>
                    <a:srgbClr val="1C4358"/>
                  </a:solidFill>
                  <a:latin typeface="Calibri" panose="020F0502020204030204" pitchFamily="34" charset="0"/>
                  <a:ea typeface="+mn-ea"/>
                  <a:cs typeface="+mn-cs"/>
                </a:rPr>
                <a:t>Conduct Board “pulse” survey to introduce topics and gain initial feedback</a:t>
              </a:r>
            </a:p>
            <a:p>
              <a:pPr marL="342900" lvl="1" indent="-3429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AE3431"/>
                </a:buClr>
                <a:buFont typeface="Wingdings" panose="05000000000000000000" pitchFamily="2" charset="2"/>
                <a:buChar char="§"/>
              </a:pPr>
              <a:r>
                <a:rPr lang="en-US" sz="2000" kern="1200" dirty="0">
                  <a:solidFill>
                    <a:srgbClr val="1C4358"/>
                  </a:solidFill>
                  <a:latin typeface="Calibri" panose="020F0502020204030204" pitchFamily="34" charset="0"/>
                  <a:ea typeface="+mn-ea"/>
                  <a:cs typeface="+mn-cs"/>
                </a:rPr>
                <a:t>Review current governance structure, membership and functions.  Recommend possible changes. </a:t>
              </a:r>
            </a:p>
            <a:p>
              <a:pPr marL="342900" lvl="1" indent="-3429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AE3431"/>
                </a:buClr>
                <a:buFont typeface="Wingdings" panose="05000000000000000000" pitchFamily="2" charset="2"/>
                <a:buChar char="§"/>
              </a:pPr>
              <a:r>
                <a:rPr lang="en-US" sz="2000" kern="1200" dirty="0">
                  <a:solidFill>
                    <a:srgbClr val="1C4358"/>
                  </a:solidFill>
                  <a:latin typeface="Calibri" panose="020F0502020204030204" pitchFamily="34" charset="0"/>
                  <a:ea typeface="+mn-ea"/>
                  <a:cs typeface="+mn-cs"/>
                </a:rPr>
                <a:t>Review by-laws and suggest possible changes </a:t>
              </a:r>
              <a:br>
                <a:rPr lang="en-US" sz="2000" kern="1200" dirty="0">
                  <a:solidFill>
                    <a:srgbClr val="1C4358"/>
                  </a:solidFill>
                  <a:latin typeface="Calibri" panose="020F0502020204030204" pitchFamily="34" charset="0"/>
                  <a:ea typeface="+mn-ea"/>
                  <a:cs typeface="+mn-cs"/>
                </a:rPr>
              </a:br>
              <a:r>
                <a:rPr lang="en-US" sz="2000" kern="1200" dirty="0">
                  <a:solidFill>
                    <a:srgbClr val="1C4358"/>
                  </a:solidFill>
                  <a:latin typeface="Calibri" panose="020F0502020204030204" pitchFamily="34" charset="0"/>
                  <a:ea typeface="+mn-ea"/>
                  <a:cs typeface="+mn-cs"/>
                </a:rPr>
                <a:t>with </a:t>
              </a:r>
              <a:r>
                <a:rPr lang="en-US" sz="2000" kern="1200" dirty="0" smtClean="0">
                  <a:solidFill>
                    <a:srgbClr val="1C4358"/>
                  </a:solidFill>
                  <a:latin typeface="Calibri" panose="020F0502020204030204" pitchFamily="34" charset="0"/>
                  <a:ea typeface="+mn-ea"/>
                  <a:cs typeface="+mn-cs"/>
                </a:rPr>
                <a:t>rationale.</a:t>
              </a:r>
              <a:endParaRPr lang="en-US" sz="2000" kern="1200" dirty="0">
                <a:solidFill>
                  <a:srgbClr val="1C4358"/>
                </a:solidFill>
                <a:latin typeface="Calibri" panose="020F0502020204030204" pitchFamily="34" charset="0"/>
                <a:ea typeface="+mn-ea"/>
                <a:cs typeface="+mn-cs"/>
              </a:endParaRPr>
            </a:p>
            <a:p>
              <a:pPr marL="342900" lvl="1" indent="-3429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AE3431"/>
                </a:buClr>
                <a:buFont typeface="Wingdings" panose="05000000000000000000" pitchFamily="2" charset="2"/>
                <a:buChar char="§"/>
              </a:pPr>
              <a:r>
                <a:rPr lang="en-US" sz="2000" kern="1200" dirty="0" smtClean="0">
                  <a:solidFill>
                    <a:srgbClr val="1C4358"/>
                  </a:solidFill>
                  <a:latin typeface="Calibri" panose="020F0502020204030204" pitchFamily="34" charset="0"/>
                  <a:ea typeface="+mn-ea"/>
                  <a:cs typeface="+mn-cs"/>
                </a:rPr>
                <a:t>Suggest/explore opportunities to improve Board </a:t>
              </a:r>
              <a:br>
                <a:rPr lang="en-US" sz="2000" kern="1200" dirty="0" smtClean="0">
                  <a:solidFill>
                    <a:srgbClr val="1C4358"/>
                  </a:solidFill>
                  <a:latin typeface="Calibri" panose="020F0502020204030204" pitchFamily="34" charset="0"/>
                  <a:ea typeface="+mn-ea"/>
                  <a:cs typeface="+mn-cs"/>
                </a:rPr>
              </a:br>
              <a:r>
                <a:rPr lang="en-US" sz="2000" kern="1200" dirty="0" smtClean="0">
                  <a:solidFill>
                    <a:srgbClr val="1C4358"/>
                  </a:solidFill>
                  <a:latin typeface="Calibri" panose="020F0502020204030204" pitchFamily="34" charset="0"/>
                  <a:ea typeface="+mn-ea"/>
                  <a:cs typeface="+mn-cs"/>
                </a:rPr>
                <a:t>and DC Mayor’s Office engagement.</a:t>
              </a:r>
              <a:endParaRPr lang="en-US" sz="2000" kern="1200" dirty="0">
                <a:solidFill>
                  <a:srgbClr val="1C4358"/>
                </a:solidFill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66675" y="885825"/>
            <a:ext cx="8905875" cy="5067300"/>
          </a:xfrm>
          <a:prstGeom prst="rect">
            <a:avLst/>
          </a:prstGeom>
          <a:noFill/>
          <a:ln>
            <a:solidFill>
              <a:srgbClr val="1C43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27039" y="2398125"/>
            <a:ext cx="1879672" cy="885600"/>
            <a:chOff x="350618" y="1396065"/>
            <a:chExt cx="1879672" cy="885600"/>
          </a:xfrm>
        </p:grpSpPr>
        <p:sp>
          <p:nvSpPr>
            <p:cNvPr id="15" name="Rounded Rectangle 14"/>
            <p:cNvSpPr/>
            <p:nvPr/>
          </p:nvSpPr>
          <p:spPr>
            <a:xfrm>
              <a:off x="350618" y="1396065"/>
              <a:ext cx="1879672" cy="885600"/>
            </a:xfrm>
            <a:prstGeom prst="roundRect">
              <a:avLst/>
            </a:prstGeom>
            <a:solidFill>
              <a:srgbClr val="1C4358"/>
            </a:solidFill>
            <a:ln w="22225" cap="rnd" cmpd="sng" algn="ctr">
              <a:solidFill>
                <a:srgbClr val="1C4358"/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393849" y="1439296"/>
              <a:ext cx="1793210" cy="7991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5536" tIns="0" rIns="185536" bIns="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+mn-cs"/>
                </a:rPr>
                <a:t>    ACTIONS</a:t>
              </a:r>
              <a:endParaRPr lang="en-US" sz="200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971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244" y="217498"/>
            <a:ext cx="8686798" cy="803664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STRATEGY 4</a:t>
            </a:r>
            <a: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3375" y="1253066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7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909938"/>
              </p:ext>
            </p:extLst>
          </p:nvPr>
        </p:nvGraphicFramePr>
        <p:xfrm>
          <a:off x="123825" y="933449"/>
          <a:ext cx="8672512" cy="5065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1926" y="3120423"/>
            <a:ext cx="84867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1C4358"/>
                </a:solidFill>
                <a:latin typeface="Calibri" panose="020F0502020204030204" pitchFamily="34" charset="0"/>
              </a:rPr>
              <a:t>Conduct Board survey to introduce “draft” leadership information and solicit initial feedback.</a:t>
            </a:r>
            <a:br>
              <a:rPr lang="en-US" sz="2400" dirty="0">
                <a:solidFill>
                  <a:srgbClr val="1C4358"/>
                </a:solidFill>
                <a:latin typeface="Calibri" panose="020F0502020204030204" pitchFamily="34" charset="0"/>
              </a:rPr>
            </a:br>
            <a:endParaRPr lang="en-US" sz="2400" dirty="0">
              <a:solidFill>
                <a:srgbClr val="1C4358"/>
              </a:solidFill>
              <a:latin typeface="Calibri" panose="020F0502020204030204" pitchFamily="34" charset="0"/>
            </a:endParaRPr>
          </a:p>
          <a:p>
            <a:pPr marL="342900" lvl="0" indent="-342900"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1C4358"/>
                </a:solidFill>
                <a:latin typeface="Calibri" panose="020F0502020204030204" pitchFamily="34" charset="0"/>
              </a:rPr>
              <a:t>Gain Board consensus on targeted leadership roles </a:t>
            </a:r>
            <a:br>
              <a:rPr lang="en-US" sz="2400" dirty="0">
                <a:solidFill>
                  <a:srgbClr val="1C4358"/>
                </a:solidFill>
                <a:latin typeface="Calibri" panose="020F0502020204030204" pitchFamily="34" charset="0"/>
              </a:rPr>
            </a:br>
            <a:endParaRPr lang="en-US" sz="2400" dirty="0">
              <a:solidFill>
                <a:srgbClr val="1C4358"/>
              </a:solidFill>
              <a:latin typeface="Calibri" panose="020F0502020204030204" pitchFamily="34" charset="0"/>
            </a:endParaRPr>
          </a:p>
          <a:p>
            <a:pPr marL="342900" lvl="0" indent="-342900"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1C4358"/>
                </a:solidFill>
                <a:latin typeface="Calibri" panose="020F0502020204030204" pitchFamily="34" charset="0"/>
              </a:rPr>
              <a:t>Implement framework and develop system to track progress and performance.</a:t>
            </a:r>
          </a:p>
        </p:txBody>
      </p:sp>
    </p:spTree>
    <p:extLst>
      <p:ext uri="{BB962C8B-B14F-4D97-AF65-F5344CB8AC3E}">
        <p14:creationId xmlns:p14="http://schemas.microsoft.com/office/powerpoint/2010/main" val="255154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244" y="217498"/>
            <a:ext cx="8686798" cy="803664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STRATEGY 5</a:t>
            </a:r>
            <a:br>
              <a:rPr lang="en-US" sz="40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3375" y="1253066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5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7977535"/>
              </p:ext>
            </p:extLst>
          </p:nvPr>
        </p:nvGraphicFramePr>
        <p:xfrm>
          <a:off x="114300" y="1724024"/>
          <a:ext cx="8924925" cy="2925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24450" y="1866900"/>
            <a:ext cx="3438525" cy="2640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</a:pPr>
            <a:r>
              <a:rPr lang="en-US" sz="2400" b="1" dirty="0">
                <a:solidFill>
                  <a:srgbClr val="1C4358"/>
                </a:solidFill>
                <a:latin typeface="Calibri" panose="020F0502020204030204" pitchFamily="34" charset="0"/>
              </a:rPr>
              <a:t>ACTION</a:t>
            </a:r>
            <a:endParaRPr lang="en-US" sz="2400" dirty="0">
              <a:solidFill>
                <a:srgbClr val="1C4358"/>
              </a:solidFill>
              <a:latin typeface="Calibri" panose="020F0502020204030204" pitchFamily="34" charset="0"/>
            </a:endParaRPr>
          </a:p>
          <a:p>
            <a:pPr marL="800100" lvl="1" indent="-342900">
              <a:lnSpc>
                <a:spcPct val="150000"/>
              </a:lnSpc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Prepare Board Development Action Plan for implementation that may include additional strategies resulting from Board feedback </a:t>
            </a:r>
          </a:p>
        </p:txBody>
      </p:sp>
    </p:spTree>
    <p:extLst>
      <p:ext uri="{BB962C8B-B14F-4D97-AF65-F5344CB8AC3E}">
        <p14:creationId xmlns:p14="http://schemas.microsoft.com/office/powerpoint/2010/main" val="135355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244" y="217498"/>
            <a:ext cx="8686798" cy="803664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3375" y="1253066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0D75AC2-E34A-4830-B64A-0B7400546D85}"/>
              </a:ext>
            </a:extLst>
          </p:cNvPr>
          <p:cNvSpPr txBox="1"/>
          <p:nvPr/>
        </p:nvSpPr>
        <p:spPr>
          <a:xfrm>
            <a:off x="238125" y="1268245"/>
            <a:ext cx="8610600" cy="4524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4800" dirty="0" smtClean="0">
              <a:solidFill>
                <a:prstClr val="white"/>
              </a:solidFill>
              <a:latin typeface="Gill Sans MT" panose="020B0502020104020203"/>
            </a:endParaRPr>
          </a:p>
          <a:p>
            <a:pPr algn="ctr"/>
            <a:endParaRPr lang="en-US" sz="4800" dirty="0">
              <a:solidFill>
                <a:schemeClr val="tx1"/>
              </a:solidFill>
              <a:latin typeface="Gill Sans MT" panose="020B0502020104020203"/>
            </a:endParaRPr>
          </a:p>
          <a:p>
            <a:pPr algn="ctr"/>
            <a:r>
              <a:rPr lang="en-US" sz="4800" dirty="0" smtClean="0">
                <a:solidFill>
                  <a:schemeClr val="tx1"/>
                </a:solidFill>
                <a:latin typeface="Gill Sans MT" panose="020B0502020104020203"/>
              </a:rPr>
              <a:t>Questions?</a:t>
            </a:r>
          </a:p>
          <a:p>
            <a:pPr algn="ctr"/>
            <a:endParaRPr lang="en-US" sz="4800" dirty="0" smtClean="0">
              <a:solidFill>
                <a:prstClr val="white"/>
              </a:solidFill>
              <a:latin typeface="Gill Sans MT" panose="020B0502020104020203"/>
            </a:endParaRPr>
          </a:p>
          <a:p>
            <a:pPr algn="ctr"/>
            <a:endParaRPr lang="en-US" sz="4800" dirty="0">
              <a:solidFill>
                <a:prstClr val="white"/>
              </a:solidFill>
              <a:latin typeface="Gill Sans MT" panose="020B0502020104020203"/>
            </a:endParaRPr>
          </a:p>
          <a:p>
            <a:pPr algn="ctr"/>
            <a:endParaRPr lang="en-US" sz="4800" dirty="0" smtClean="0">
              <a:solidFill>
                <a:prstClr val="white"/>
              </a:solidFill>
              <a:latin typeface="Gill Sans MT" panose="020B0502020104020203"/>
            </a:endParaRPr>
          </a:p>
        </p:txBody>
      </p:sp>
    </p:spTree>
    <p:extLst>
      <p:ext uri="{BB962C8B-B14F-4D97-AF65-F5344CB8AC3E}">
        <p14:creationId xmlns:p14="http://schemas.microsoft.com/office/powerpoint/2010/main" val="352291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169861"/>
            <a:ext cx="91440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28700" indent="-1028700">
              <a:buAutoNum type="romanUcPeriod"/>
            </a:pPr>
            <a:r>
              <a:rPr lang="en-US" sz="4000" b="1" dirty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b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en-US" sz="40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ANDY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SHALLAL</a:t>
            </a:r>
          </a:p>
          <a:p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CHAIRMAN, WORKFORCE INVESTMENT COUNCIL</a:t>
            </a:r>
          </a:p>
        </p:txBody>
      </p:sp>
    </p:spTree>
    <p:extLst>
      <p:ext uri="{BB962C8B-B14F-4D97-AF65-F5344CB8AC3E}">
        <p14:creationId xmlns:p14="http://schemas.microsoft.com/office/powerpoint/2010/main" val="3181306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21053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>
                <a:solidFill>
                  <a:srgbClr val="AE343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V</a:t>
            </a:r>
            <a:r>
              <a:rPr lang="en-US" sz="4000" b="1" kern="0" noProof="0" dirty="0" smtClean="0">
                <a:solidFill>
                  <a:srgbClr val="AE343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. </a:t>
            </a:r>
            <a:r>
              <a:rPr lang="en-US" sz="4000" b="1" kern="0" dirty="0" smtClean="0">
                <a:solidFill>
                  <a:srgbClr val="AE343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DIRECTOR’S UPDATES</a:t>
            </a:r>
            <a:endParaRPr kumimoji="0" lang="en-US" sz="4000" b="0" i="0" u="none" strike="noStrike" kern="0" cap="none" spc="0" normalizeH="0" noProof="0" dirty="0">
              <a:ln>
                <a:noFill/>
              </a:ln>
              <a:solidFill>
                <a:srgbClr val="AE3431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7175" y="4448086"/>
            <a:ext cx="87534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DIANE PABICH</a:t>
            </a:r>
            <a:endParaRPr lang="en-US" sz="2400" dirty="0">
              <a:solidFill>
                <a:prstClr val="white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2400" b="1" i="1" dirty="0" smtClean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INTERIM EXECUTIVE DIRECTOR</a:t>
            </a:r>
          </a:p>
          <a:p>
            <a:pPr lvl="0" algn="ctr"/>
            <a:r>
              <a:rPr lang="en-US" sz="2400" b="1" i="1" dirty="0" smtClean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WORKFORCE INVESTMENT COUNCIL</a:t>
            </a:r>
          </a:p>
        </p:txBody>
      </p:sp>
    </p:spTree>
    <p:extLst>
      <p:ext uri="{BB962C8B-B14F-4D97-AF65-F5344CB8AC3E}">
        <p14:creationId xmlns:p14="http://schemas.microsoft.com/office/powerpoint/2010/main" val="18027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8062"/>
            <a:ext cx="8229600" cy="759124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 YEAR IN REVIEW</a:t>
            </a:r>
            <a:r>
              <a:rPr lang="en-US" sz="3200" dirty="0">
                <a:latin typeface="Calibri" panose="020F0502020204030204" pitchFamily="34" charset="0"/>
              </a:rPr>
              <a:t/>
            </a:r>
            <a:br>
              <a:rPr lang="en-US" sz="3200" dirty="0">
                <a:latin typeface="Calibri" panose="020F0502020204030204" pitchFamily="34" charset="0"/>
              </a:rPr>
            </a:br>
            <a:endParaRPr lang="en-US" sz="32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077" name="Rectangle 36"/>
          <p:cNvSpPr>
            <a:spLocks noChangeArrowheads="1"/>
          </p:cNvSpPr>
          <p:nvPr/>
        </p:nvSpPr>
        <p:spPr bwMode="auto">
          <a:xfrm>
            <a:off x="827088" y="293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873559"/>
            <a:ext cx="8029575" cy="5700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1600" b="1" dirty="0">
                <a:solidFill>
                  <a:srgbClr val="1C4358"/>
                </a:solidFill>
                <a:latin typeface="Calibri" panose="020F0502020204030204" pitchFamily="34" charset="0"/>
              </a:rPr>
              <a:t>January 2017 </a:t>
            </a:r>
          </a:p>
          <a:p>
            <a:pPr marL="285750" lvl="0" indent="-285750" defTabSz="914400">
              <a:lnSpc>
                <a:spcPct val="90000"/>
              </a:lnSpc>
              <a:spcBef>
                <a:spcPts val="100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OSSE/WIC Career Pathways Partnership </a:t>
            </a:r>
          </a:p>
          <a:p>
            <a:pPr marL="285750" lvl="0" indent="-285750" defTabSz="914400">
              <a:lnSpc>
                <a:spcPct val="90000"/>
              </a:lnSpc>
              <a:spcBef>
                <a:spcPts val="100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Quick Path to Energy Program/ Partnership</a:t>
            </a:r>
          </a:p>
          <a:p>
            <a:pPr marL="285750" lvl="0" indent="-285750" defTabSz="914400">
              <a:lnSpc>
                <a:spcPct val="90000"/>
              </a:lnSpc>
              <a:spcBef>
                <a:spcPts val="100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Implementation Committee One-Stop System Evaluation</a:t>
            </a:r>
          </a:p>
          <a:p>
            <a:pPr marL="285750" lvl="0" indent="-285750" defTabSz="914400">
              <a:lnSpc>
                <a:spcPct val="90000"/>
              </a:lnSpc>
              <a:spcBef>
                <a:spcPts val="100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Career Pathways WIC/OSSE Partnership Grants</a:t>
            </a:r>
          </a:p>
          <a:p>
            <a:pPr marL="285750" lvl="0" indent="-285750" defTabSz="914400">
              <a:lnSpc>
                <a:spcPct val="90000"/>
              </a:lnSpc>
              <a:spcBef>
                <a:spcPts val="100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Launch of Workforce System Policy Development and Technical Assistance</a:t>
            </a: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1600" b="1" dirty="0" smtClean="0">
                <a:solidFill>
                  <a:srgbClr val="1C4358"/>
                </a:solidFill>
                <a:latin typeface="Calibri" panose="020F0502020204030204" pitchFamily="34" charset="0"/>
              </a:rPr>
              <a:t>March </a:t>
            </a:r>
            <a:r>
              <a:rPr lang="en-US" sz="1600" b="1" dirty="0">
                <a:solidFill>
                  <a:srgbClr val="1C4358"/>
                </a:solidFill>
                <a:latin typeface="Calibri" panose="020F0502020204030204" pitchFamily="34" charset="0"/>
              </a:rPr>
              <a:t>2017</a:t>
            </a:r>
          </a:p>
          <a:p>
            <a:pPr marL="285750" lvl="0" indent="-285750" defTabSz="914400">
              <a:lnSpc>
                <a:spcPct val="90000"/>
              </a:lnSpc>
              <a:spcBef>
                <a:spcPts val="100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US Department of Labor Region 2 Spring State Leaders’ Meeting</a:t>
            </a:r>
          </a:p>
          <a:p>
            <a:pPr marL="285750" lvl="0" indent="-285750" defTabSz="914400">
              <a:lnSpc>
                <a:spcPct val="90000"/>
              </a:lnSpc>
              <a:spcBef>
                <a:spcPts val="100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One-Stop Operator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RFQ</a:t>
            </a: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1600" b="1" dirty="0">
                <a:solidFill>
                  <a:srgbClr val="1C4358"/>
                </a:solidFill>
                <a:latin typeface="Calibri" panose="020F0502020204030204" pitchFamily="34" charset="0"/>
              </a:rPr>
              <a:t>April </a:t>
            </a:r>
            <a:r>
              <a:rPr lang="en-US" sz="1600" b="1" dirty="0" smtClean="0">
                <a:solidFill>
                  <a:srgbClr val="1C4358"/>
                </a:solidFill>
                <a:latin typeface="Calibri" panose="020F0502020204030204" pitchFamily="34" charset="0"/>
              </a:rPr>
              <a:t>2017</a:t>
            </a:r>
          </a:p>
          <a:p>
            <a:pPr marL="285750" lvl="0" indent="-285750" defTabSz="914400">
              <a:lnSpc>
                <a:spcPct val="90000"/>
              </a:lnSpc>
              <a:spcBef>
                <a:spcPts val="100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Greater Washington Hispanic Chamber of Commerce Business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Expo</a:t>
            </a:r>
          </a:p>
          <a:p>
            <a:pPr marL="285750" lvl="0" indent="-285750" defTabSz="914400">
              <a:lnSpc>
                <a:spcPct val="90000"/>
              </a:lnSpc>
              <a:spcBef>
                <a:spcPts val="100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AEFLA Career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Pathway</a:t>
            </a:r>
          </a:p>
          <a:p>
            <a:pPr marL="285750" lvl="0" indent="-285750" defTabSz="914400">
              <a:lnSpc>
                <a:spcPct val="90000"/>
              </a:lnSpc>
              <a:spcBef>
                <a:spcPts val="100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A Vision for DC Panel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Discussion</a:t>
            </a:r>
          </a:p>
          <a:p>
            <a:pPr marL="285750" lvl="0" indent="-285750" defTabSz="914400">
              <a:lnSpc>
                <a:spcPct val="90000"/>
              </a:lnSpc>
              <a:spcBef>
                <a:spcPts val="100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Demand Industry Council Engagement Sessions</a:t>
            </a: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endParaRPr lang="en-US" sz="1600" dirty="0" smtClean="0">
              <a:solidFill>
                <a:prstClr val="black"/>
              </a:solidFill>
            </a:endParaRP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46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1687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 YEAR IN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62002"/>
            <a:ext cx="8229600" cy="5029198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solidFill>
                  <a:srgbClr val="1C4358"/>
                </a:solidFill>
                <a:latin typeface="Calibri" panose="020F0502020204030204" pitchFamily="34" charset="0"/>
              </a:rPr>
              <a:t>April 2017 continued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Targeted Industry Partnership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Grants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Quick </a:t>
            </a: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Path to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Energy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Training Provider Engagement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Forum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U.S. Department of Labor (DOL), 2017 WIOA National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Convening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DC Quick Path to Energy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Graduation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1C4358"/>
                </a:solidFill>
                <a:latin typeface="Calibri" panose="020F0502020204030204" pitchFamily="34" charset="0"/>
              </a:rPr>
              <a:t>June </a:t>
            </a:r>
            <a:r>
              <a:rPr lang="en-US" sz="1600" b="1" dirty="0" smtClean="0">
                <a:solidFill>
                  <a:srgbClr val="1C4358"/>
                </a:solidFill>
                <a:latin typeface="Calibri" panose="020F0502020204030204" pitchFamily="34" charset="0"/>
              </a:rPr>
              <a:t>2017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Career Pathways Community of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Practice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One-Stop Partner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MOUs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One-Stop Operator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Procurement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DC Quick Path to Energy program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1C4358"/>
                </a:solidFill>
                <a:latin typeface="Calibri" panose="020F0502020204030204" pitchFamily="34" charset="0"/>
              </a:rPr>
              <a:t>July </a:t>
            </a:r>
            <a:r>
              <a:rPr lang="en-US" sz="1600" b="1" dirty="0" smtClean="0">
                <a:solidFill>
                  <a:srgbClr val="1C4358"/>
                </a:solidFill>
                <a:latin typeface="Calibri" panose="020F0502020204030204" pitchFamily="34" charset="0"/>
              </a:rPr>
              <a:t>2017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One Stop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Operator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One-Stop Career Centers Certification Directive:</a:t>
            </a:r>
          </a:p>
        </p:txBody>
      </p:sp>
    </p:spTree>
    <p:extLst>
      <p:ext uri="{BB962C8B-B14F-4D97-AF65-F5344CB8AC3E}">
        <p14:creationId xmlns:p14="http://schemas.microsoft.com/office/powerpoint/2010/main" val="3684230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1687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 YEAR IN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771527"/>
            <a:ext cx="8229600" cy="5029198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solidFill>
                  <a:srgbClr val="1C4358"/>
                </a:solidFill>
                <a:latin typeface="Calibri" panose="020F0502020204030204" pitchFamily="34" charset="0"/>
              </a:rPr>
              <a:t>July 2017 continued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OSSE and DC WIC Grant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Competition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Technical Assistance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Call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Demand Industry Council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Meeting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Career Pathways Community of Practice “Foundations for the Future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”</a:t>
            </a:r>
            <a:endParaRPr lang="en-US" sz="1600" b="1" dirty="0">
              <a:solidFill>
                <a:srgbClr val="1C4358"/>
              </a:solidFill>
              <a:latin typeface="Calibri" panose="020F0502020204030204" pitchFamily="34" charset="0"/>
            </a:endParaRPr>
          </a:p>
          <a:p>
            <a:pPr marL="0" indent="0">
              <a:buClr>
                <a:srgbClr val="AE3431"/>
              </a:buClr>
              <a:buNone/>
            </a:pPr>
            <a:r>
              <a:rPr lang="en-US" sz="1600" b="1" dirty="0">
                <a:solidFill>
                  <a:srgbClr val="1C4358"/>
                </a:solidFill>
                <a:latin typeface="Calibri" panose="020F0502020204030204" pitchFamily="34" charset="0"/>
              </a:rPr>
              <a:t>August </a:t>
            </a:r>
            <a:r>
              <a:rPr lang="en-US" sz="1600" b="1" dirty="0" smtClean="0">
                <a:solidFill>
                  <a:srgbClr val="1C4358"/>
                </a:solidFill>
                <a:latin typeface="Calibri" panose="020F0502020204030204" pitchFamily="34" charset="0"/>
              </a:rPr>
              <a:t>2017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DC American Job Center Partner MOUs - One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Stop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WIOA Technical Assistance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Call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Career Pathways Community of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Practice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Pathways to the Middle Class: Career Pathways Initiative Grant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Kick-off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Academy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DOES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2017 USDOL Joint State Leader’s Meeting in Cleveland,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Ohio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UDC-CC- Eligible Training Provider List for District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Residents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Pathways to the Middle Class: Career Pathways Initiative Grant Kick-Off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endParaRPr lang="en-US" sz="1600" dirty="0">
              <a:solidFill>
                <a:srgbClr val="1C4358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178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255588"/>
            <a:ext cx="8229600" cy="801687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 YEAR IN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762001"/>
            <a:ext cx="8229600" cy="5210173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solidFill>
                  <a:srgbClr val="1C4358"/>
                </a:solidFill>
                <a:latin typeface="Calibri" panose="020F0502020204030204" pitchFamily="34" charset="0"/>
              </a:rPr>
              <a:t>September 2017 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DDS Employment First Leadership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Meeting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US Conference of Mayors’ Workforce Development Council (WDC) 28TH Annual Congressional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Forum</a:t>
            </a:r>
          </a:p>
          <a:p>
            <a:pPr marL="0" indent="0">
              <a:buClr>
                <a:srgbClr val="AE3431"/>
              </a:buClr>
              <a:buNone/>
            </a:pPr>
            <a:r>
              <a:rPr lang="en-US" sz="1600" b="1" dirty="0" smtClean="0">
                <a:solidFill>
                  <a:srgbClr val="1C4358"/>
                </a:solidFill>
                <a:latin typeface="Calibri" panose="020F0502020204030204" pitchFamily="34" charset="0"/>
              </a:rPr>
              <a:t>October 2017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DCWIC Community of Practice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Webinar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DCWIC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Board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2017 WIC Board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Retreat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DCWIC Technical Assistance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Call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United States Patent and Trademark Office’s Rapid Response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Event</a:t>
            </a:r>
          </a:p>
          <a:p>
            <a:pPr marL="0" indent="0">
              <a:buClr>
                <a:srgbClr val="AE3431"/>
              </a:buClr>
              <a:buNone/>
            </a:pPr>
            <a:r>
              <a:rPr lang="en-US" sz="1600" b="1" dirty="0">
                <a:solidFill>
                  <a:srgbClr val="1C4358"/>
                </a:solidFill>
                <a:latin typeface="Calibri" panose="020F0502020204030204" pitchFamily="34" charset="0"/>
              </a:rPr>
              <a:t>November </a:t>
            </a:r>
            <a:r>
              <a:rPr lang="en-US" sz="1600" b="1" dirty="0" smtClean="0">
                <a:solidFill>
                  <a:srgbClr val="1C4358"/>
                </a:solidFill>
                <a:latin typeface="Calibri" panose="020F0502020204030204" pitchFamily="34" charset="0"/>
              </a:rPr>
              <a:t>2017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DCWIC Meeting with Delegation Members of U.S. Dept. of State Int'l Visitor Leadership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Program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Community of Practice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Training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WIOA Memorandum of Understanding for American Job Center Network - Phase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</a:rPr>
              <a:t>II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</a:rPr>
              <a:t>Community of Practice Training</a:t>
            </a: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endParaRPr lang="en-US" sz="1600" dirty="0">
              <a:solidFill>
                <a:srgbClr val="1C4358"/>
              </a:solidFill>
              <a:latin typeface="Calibri" panose="020F0502020204030204" pitchFamily="34" charset="0"/>
            </a:endParaRPr>
          </a:p>
          <a:p>
            <a:pPr>
              <a:buClr>
                <a:srgbClr val="AE3431"/>
              </a:buClr>
              <a:buFont typeface="Wingdings" panose="05000000000000000000" pitchFamily="2" charset="2"/>
              <a:buChar char="§"/>
            </a:pPr>
            <a:endParaRPr lang="en-US" sz="1600" dirty="0">
              <a:solidFill>
                <a:srgbClr val="1C4358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5452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123467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srgbClr val="AE343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VI</a:t>
            </a:r>
            <a:r>
              <a:rPr lang="en-US" sz="4000" b="1" kern="0" noProof="0" dirty="0" smtClean="0">
                <a:solidFill>
                  <a:srgbClr val="AE343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. </a:t>
            </a:r>
            <a:r>
              <a:rPr lang="en-US" sz="4000" b="1" kern="0" dirty="0" smtClean="0">
                <a:solidFill>
                  <a:srgbClr val="AE343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PRESENTATION: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srgbClr val="AE343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ONE-STOP OPERATOR</a:t>
            </a:r>
            <a:endParaRPr kumimoji="0" lang="en-US" sz="4000" b="0" i="0" u="none" strike="noStrike" kern="0" cap="none" spc="0" normalizeH="0" noProof="0" dirty="0">
              <a:ln>
                <a:noFill/>
              </a:ln>
              <a:solidFill>
                <a:srgbClr val="AE3431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3826" y="4796909"/>
            <a:ext cx="8924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TONY TSENG</a:t>
            </a:r>
            <a:endParaRPr lang="en-US" sz="2400" dirty="0">
              <a:solidFill>
                <a:prstClr val="white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2400" b="1" i="1" dirty="0" smtClean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DIRECTOR, GRANTS ASSOCIATES</a:t>
            </a:r>
            <a:endParaRPr lang="en-US" sz="2400" b="1" i="1" dirty="0">
              <a:solidFill>
                <a:prstClr val="white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96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2450"/>
            <a:ext cx="8229600" cy="287655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DC ONE-STOP OPERATOR </a:t>
            </a:r>
            <a:r>
              <a:rPr lang="en-US" sz="40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RECOMMENDATIONS</a:t>
            </a:r>
            <a:r>
              <a:rPr lang="en-US" sz="4000" b="1" dirty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(BOARD APPROVAL)</a:t>
            </a:r>
            <a:r>
              <a:rPr lang="en-US" sz="2800" b="1" dirty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</a:rPr>
              <a:t/>
            </a:r>
            <a:br>
              <a:rPr lang="en-US" sz="3200" dirty="0">
                <a:latin typeface="Calibri" panose="020F0502020204030204" pitchFamily="34" charset="0"/>
              </a:rPr>
            </a:br>
            <a:endParaRPr lang="en-US" sz="32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077" name="Rectangle 36"/>
          <p:cNvSpPr>
            <a:spLocks noChangeArrowheads="1"/>
          </p:cNvSpPr>
          <p:nvPr/>
        </p:nvSpPr>
        <p:spPr bwMode="auto">
          <a:xfrm>
            <a:off x="827088" y="293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57200" y="903931"/>
            <a:ext cx="8229600" cy="47445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0"/>
              </a:spcBef>
              <a:buFont typeface="Arial" panose="020B0604020202020204" pitchFamily="34" charset="0"/>
              <a:buNone/>
              <a:tabLst>
                <a:tab pos="914400" algn="l"/>
              </a:tabLst>
            </a:pPr>
            <a:r>
              <a:rPr lang="en-US" sz="1600" dirty="0" smtClean="0">
                <a:latin typeface="Times Bold Italic" pitchFamily="18" charset="0"/>
                <a:ea typeface="Calibri"/>
                <a:cs typeface="Times New Roman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9303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257175"/>
            <a:ext cx="8229600" cy="646756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DC ONE-STOP OPERATOR </a:t>
            </a:r>
            <a:r>
              <a:rPr lang="en-US" sz="40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RECOMMENDATIONS</a:t>
            </a:r>
            <a:r>
              <a:rPr lang="en-US" sz="3200" dirty="0">
                <a:latin typeface="Calibri" panose="020F0502020204030204" pitchFamily="34" charset="0"/>
              </a:rPr>
              <a:t/>
            </a:r>
            <a:br>
              <a:rPr lang="en-US" sz="3200" dirty="0">
                <a:latin typeface="Calibri" panose="020F0502020204030204" pitchFamily="34" charset="0"/>
              </a:rPr>
            </a:br>
            <a:endParaRPr lang="en-US" sz="32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077" name="Rectangle 36"/>
          <p:cNvSpPr>
            <a:spLocks noChangeArrowheads="1"/>
          </p:cNvSpPr>
          <p:nvPr/>
        </p:nvSpPr>
        <p:spPr bwMode="auto">
          <a:xfrm>
            <a:off x="827088" y="293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57200" y="903931"/>
            <a:ext cx="8229600" cy="47445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0"/>
              </a:spcBef>
              <a:buFont typeface="Arial" panose="020B0604020202020204" pitchFamily="34" charset="0"/>
              <a:buNone/>
              <a:tabLst>
                <a:tab pos="914400" algn="l"/>
              </a:tabLst>
            </a:pPr>
            <a:r>
              <a:rPr lang="en-US" sz="1600" dirty="0" smtClean="0">
                <a:latin typeface="Times Bold Italic" pitchFamily="18" charset="0"/>
                <a:ea typeface="Calibri"/>
                <a:cs typeface="Times New Roman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66699" y="1571625"/>
            <a:ext cx="870585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System </a:t>
            </a:r>
            <a:r>
              <a:rPr lang="en-US" b="1" u="sng" dirty="0" smtClean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Alignment</a:t>
            </a:r>
          </a:p>
          <a:p>
            <a:endParaRPr lang="en-US" dirty="0">
              <a:latin typeface="Calibri"/>
              <a:ea typeface="Calibri"/>
              <a:cs typeface="Times New Roman"/>
            </a:endParaRPr>
          </a:p>
          <a:p>
            <a:r>
              <a:rPr lang="en-US" i="1" dirty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Branding and messaging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DC WIGL on Common Identifier Issued July 2017 (from DOL guidance)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r>
              <a:rPr lang="en-US" i="1" dirty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Coordinating and enhancing partner collaboration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Monthly partner meetings for frontline staff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Quarterly partner meetings for program managers and senior leadership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r>
              <a:rPr lang="en-US" i="1" dirty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Standardized system for inbound/outbound referrals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Universal referral </a:t>
            </a:r>
            <a:r>
              <a:rPr lang="en-US" dirty="0" err="1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system</a:t>
            </a:r>
            <a:r>
              <a:rPr lang="en-US" dirty="0" err="1">
                <a:solidFill>
                  <a:srgbClr val="1C4358"/>
                </a:solidFill>
                <a:latin typeface="Calibri"/>
                <a:ea typeface="Calibri"/>
                <a:cs typeface="Times New Roman"/>
                <a:sym typeface="Wingdings"/>
              </a:rPr>
              <a:t></a:t>
            </a:r>
            <a:r>
              <a:rPr lang="en-US" dirty="0" err="1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Data</a:t>
            </a:r>
            <a:r>
              <a:rPr lang="en-US" dirty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 Vault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r>
              <a:rPr lang="en-US" i="1" dirty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Platform for information sharing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Calendar of events and resource guide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r>
              <a:rPr lang="en-US" i="1" dirty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Increasing traffic at the American Job Centers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Invitation to American Job Center after DC Networks registration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r>
              <a:rPr lang="en-US" sz="1400" dirty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sz="1400" dirty="0">
              <a:latin typeface="Calibri"/>
              <a:ea typeface="Calibri"/>
              <a:cs typeface="Times New Roman"/>
            </a:endParaRPr>
          </a:p>
          <a:p>
            <a:endParaRPr lang="en-US" sz="1400" dirty="0">
              <a:latin typeface="Calibri"/>
              <a:ea typeface="Calibri"/>
              <a:cs typeface="Times New Roman"/>
            </a:endParaRPr>
          </a:p>
          <a:p>
            <a:pPr defTabSz="914400"/>
            <a:endParaRPr lang="en-US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91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257175"/>
            <a:ext cx="8229600" cy="646756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DC ONE-STOP OPERATOR </a:t>
            </a:r>
            <a:r>
              <a:rPr lang="en-US" sz="40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RECOMMENDATIONS</a:t>
            </a:r>
            <a:r>
              <a:rPr lang="en-US" sz="3200" dirty="0">
                <a:latin typeface="Calibri" panose="020F0502020204030204" pitchFamily="34" charset="0"/>
              </a:rPr>
              <a:t/>
            </a:r>
            <a:br>
              <a:rPr lang="en-US" sz="3200" dirty="0">
                <a:latin typeface="Calibri" panose="020F0502020204030204" pitchFamily="34" charset="0"/>
              </a:rPr>
            </a:br>
            <a:endParaRPr lang="en-US" sz="32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077" name="Rectangle 36"/>
          <p:cNvSpPr>
            <a:spLocks noChangeArrowheads="1"/>
          </p:cNvSpPr>
          <p:nvPr/>
        </p:nvSpPr>
        <p:spPr bwMode="auto">
          <a:xfrm>
            <a:off x="827088" y="293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57200" y="903931"/>
            <a:ext cx="8229600" cy="47445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0"/>
              </a:spcBef>
              <a:buFont typeface="Arial" panose="020B0604020202020204" pitchFamily="34" charset="0"/>
              <a:buNone/>
              <a:tabLst>
                <a:tab pos="914400" algn="l"/>
              </a:tabLst>
            </a:pPr>
            <a:r>
              <a:rPr lang="en-US" sz="1600" dirty="0" smtClean="0">
                <a:latin typeface="Times Bold Italic" pitchFamily="18" charset="0"/>
                <a:ea typeface="Calibri"/>
                <a:cs typeface="Times New Roman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599" y="1562100"/>
            <a:ext cx="870585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sz="1400" dirty="0" smtClean="0">
              <a:latin typeface="Calibri"/>
              <a:ea typeface="Calibri"/>
              <a:cs typeface="Times New Roman"/>
            </a:endParaRPr>
          </a:p>
          <a:p>
            <a:r>
              <a:rPr lang="en-US" b="1" u="sng" dirty="0" smtClean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Alignment with Business Needs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r>
              <a:rPr lang="en-US" i="1" dirty="0" smtClean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Utilizing an employer demand driven model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Responding to the needs of the employer / subject matter experts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r>
              <a:rPr lang="en-US" i="1" dirty="0" smtClean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Enhancing business engagement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Follow-up after business enrolls in DC Networks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r>
              <a:rPr lang="en-US" dirty="0" smtClean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r>
              <a:rPr lang="en-US" b="1" u="sng" dirty="0" smtClean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Customer Satisfaction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r>
              <a:rPr lang="en-US" i="1" dirty="0" smtClean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Job seeker survey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In person at all four American Job Centers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r>
              <a:rPr lang="en-US" i="1" dirty="0" smtClean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Business </a:t>
            </a:r>
            <a:r>
              <a:rPr lang="en-US" i="1" dirty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survey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Via email targeting DC business with a focus on the in-demand </a:t>
            </a:r>
            <a:r>
              <a:rPr lang="en-US" dirty="0" smtClean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sectors</a:t>
            </a:r>
            <a:endParaRPr lang="en-US" dirty="0">
              <a:solidFill>
                <a:srgbClr val="1C4358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914400"/>
            <a:endParaRPr lang="en-US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23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8798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srgbClr val="AE343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VII</a:t>
            </a:r>
            <a:r>
              <a:rPr lang="en-US" sz="4000" b="1" kern="0" noProof="0" dirty="0" smtClean="0">
                <a:solidFill>
                  <a:srgbClr val="AE343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. </a:t>
            </a:r>
            <a:r>
              <a:rPr lang="en-US" sz="4000" b="1" kern="0" dirty="0" smtClean="0">
                <a:solidFill>
                  <a:srgbClr val="AE343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WIC COMMITTEE UPDATES</a:t>
            </a:r>
            <a:endParaRPr kumimoji="0" lang="en-US" sz="4000" b="0" i="0" u="none" strike="noStrike" kern="0" cap="none" spc="0" normalizeH="0" noProof="0" dirty="0">
              <a:ln>
                <a:noFill/>
              </a:ln>
              <a:solidFill>
                <a:srgbClr val="AE3431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3375" y="4371886"/>
            <a:ext cx="85534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i="1" dirty="0" smtClean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COMMITTEE CHAIRMAN </a:t>
            </a:r>
          </a:p>
          <a:p>
            <a:pPr lvl="0" algn="ctr"/>
            <a:r>
              <a:rPr lang="en-US" sz="2400" b="1" i="1" dirty="0" smtClean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WORKFORCE </a:t>
            </a:r>
            <a:r>
              <a:rPr lang="en-US" sz="2400" b="1" i="1" dirty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INVESTMENT COUNCIL</a:t>
            </a:r>
          </a:p>
        </p:txBody>
      </p:sp>
    </p:spTree>
    <p:extLst>
      <p:ext uri="{BB962C8B-B14F-4D97-AF65-F5344CB8AC3E}">
        <p14:creationId xmlns:p14="http://schemas.microsoft.com/office/powerpoint/2010/main" val="166816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593" y="157317"/>
            <a:ext cx="8229600" cy="114300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401" y="1228724"/>
            <a:ext cx="8229600" cy="5419726"/>
          </a:xfrm>
        </p:spPr>
        <p:txBody>
          <a:bodyPr/>
          <a:lstStyle/>
          <a:p>
            <a:pPr marL="514350" indent="-514350">
              <a:spcAft>
                <a:spcPts val="1200"/>
              </a:spcAft>
              <a:buFont typeface="+mj-lt"/>
              <a:buAutoNum type="romanUcPeriod"/>
            </a:pP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Call </a:t>
            </a: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 Order</a:t>
            </a:r>
            <a:endParaRPr lang="en-US" sz="1600" i="1" dirty="0">
              <a:solidFill>
                <a:srgbClr val="1C4358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romanUcPeriod"/>
            </a:pP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WIC Board Leadership Transition</a:t>
            </a:r>
            <a:endParaRPr lang="en-US" sz="1600" dirty="0">
              <a:solidFill>
                <a:srgbClr val="1C4358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romanUcPeriod"/>
            </a:pPr>
            <a:r>
              <a:rPr lang="en-US" sz="1600" dirty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Approval of </a:t>
            </a: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the WIC Board Meeting Minutes (October 23, 2017)</a:t>
            </a:r>
          </a:p>
          <a:p>
            <a:pPr marL="514350" indent="-514350">
              <a:spcAft>
                <a:spcPts val="1200"/>
              </a:spcAft>
              <a:buFont typeface="+mj-lt"/>
              <a:buAutoNum type="romanUcPeriod"/>
            </a:pP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Presentation: Board Governance Development (Approval)</a:t>
            </a:r>
          </a:p>
          <a:p>
            <a:pPr marL="514350" indent="-514350">
              <a:spcAft>
                <a:spcPts val="1200"/>
              </a:spcAft>
              <a:buFont typeface="+mj-lt"/>
              <a:buAutoNum type="romanUcPeriod"/>
            </a:pP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Director’s Updates</a:t>
            </a:r>
            <a:endParaRPr lang="en-US" sz="1600" dirty="0">
              <a:solidFill>
                <a:srgbClr val="1C4358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romanUcPeriod"/>
            </a:pP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Presentation: One-Stop Operator (Approval)</a:t>
            </a:r>
          </a:p>
          <a:p>
            <a:pPr marL="514350" indent="-514350">
              <a:spcAft>
                <a:spcPts val="1200"/>
              </a:spcAft>
              <a:buFont typeface="+mj-lt"/>
              <a:buAutoNum type="romanUcPeriod"/>
            </a:pP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WIC Committee Updates</a:t>
            </a:r>
          </a:p>
          <a:p>
            <a:pPr marL="514350" indent="-514350">
              <a:spcAft>
                <a:spcPts val="1200"/>
              </a:spcAft>
              <a:buFont typeface="+mj-lt"/>
              <a:buAutoNum type="romanUcPeriod"/>
            </a:pP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Public Comments</a:t>
            </a:r>
          </a:p>
          <a:p>
            <a:pPr marL="514350" indent="-514350">
              <a:spcAft>
                <a:spcPts val="1200"/>
              </a:spcAft>
              <a:buFont typeface="+mj-lt"/>
              <a:buAutoNum type="romanUcPeriod"/>
            </a:pPr>
            <a:r>
              <a:rPr lang="en-US" sz="16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Adjourn </a:t>
            </a:r>
            <a:endParaRPr lang="en-US" sz="1600" dirty="0">
              <a:solidFill>
                <a:srgbClr val="1C4358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119392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8798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srgbClr val="AE343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EMPLOYMENT SERVICES COMMITTEE</a:t>
            </a:r>
            <a:endParaRPr kumimoji="0" lang="en-US" sz="4000" b="0" i="0" u="none" strike="noStrike" kern="0" cap="none" spc="0" normalizeH="0" noProof="0" dirty="0">
              <a:ln>
                <a:noFill/>
              </a:ln>
              <a:solidFill>
                <a:srgbClr val="AE3431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3375" y="4371886"/>
            <a:ext cx="85534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i="1" dirty="0" smtClean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DARRYL WIGGINS</a:t>
            </a:r>
          </a:p>
          <a:p>
            <a:pPr lvl="0" algn="ctr"/>
            <a:r>
              <a:rPr lang="en-US" sz="2400" b="1" i="1" dirty="0" smtClean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CHAIRMAN, WORKFORCE </a:t>
            </a:r>
            <a:r>
              <a:rPr lang="en-US" sz="2400" b="1" i="1" dirty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INVESTMENT COUNCIL</a:t>
            </a:r>
          </a:p>
        </p:txBody>
      </p:sp>
    </p:spTree>
    <p:extLst>
      <p:ext uri="{BB962C8B-B14F-4D97-AF65-F5344CB8AC3E}">
        <p14:creationId xmlns:p14="http://schemas.microsoft.com/office/powerpoint/2010/main" val="177526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587"/>
            <a:ext cx="8229600" cy="759124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EMPLOYMENT SERVICES COMMITTEE</a:t>
            </a:r>
            <a:r>
              <a:rPr lang="en-US" sz="3200" dirty="0">
                <a:latin typeface="Calibri" panose="020F0502020204030204" pitchFamily="34" charset="0"/>
              </a:rPr>
              <a:t/>
            </a:r>
            <a:br>
              <a:rPr lang="en-US" sz="3200" dirty="0">
                <a:latin typeface="Calibri" panose="020F0502020204030204" pitchFamily="34" charset="0"/>
              </a:rPr>
            </a:br>
            <a:endParaRPr lang="en-US" sz="32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1924" y="746945"/>
            <a:ext cx="8229600" cy="5720530"/>
          </a:xfrm>
        </p:spPr>
        <p:txBody>
          <a:bodyPr/>
          <a:lstStyle/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sz="1600" b="1" dirty="0" smtClean="0">
              <a:solidFill>
                <a:srgbClr val="1C4358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Met </a:t>
            </a:r>
            <a:r>
              <a:rPr lang="en-US" sz="1800" b="1" dirty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on Thursday, January 11, </a:t>
            </a:r>
            <a:r>
              <a:rPr lang="en-US" sz="1800" b="1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2018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>
              <a:solidFill>
                <a:srgbClr val="1C4358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Employment </a:t>
            </a:r>
            <a:r>
              <a:rPr lang="en-US" sz="1800" b="1" dirty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Services Committee </a:t>
            </a:r>
            <a:r>
              <a:rPr lang="en-US" sz="1800" b="1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Goals:</a:t>
            </a:r>
            <a:endParaRPr lang="en-US" sz="1800" dirty="0" smtClean="0">
              <a:solidFill>
                <a:srgbClr val="1C4358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Develop </a:t>
            </a:r>
            <a:r>
              <a:rPr lang="en-US" sz="1800" b="1" dirty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 ecosystem that creates linkages 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DHS</a:t>
            </a:r>
            <a:r>
              <a:rPr lang="en-US" sz="1800" dirty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DOES, Businesses, Chambers, Unions, and Industry Associations; </a:t>
            </a:r>
            <a:r>
              <a:rPr lang="en-US" sz="18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Core Programs</a:t>
            </a:r>
            <a:r>
              <a:rPr lang="en-US" sz="1800" dirty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; Services; People </a:t>
            </a:r>
            <a:endParaRPr lang="en-US" sz="1800" dirty="0" smtClean="0">
              <a:solidFill>
                <a:srgbClr val="1C4358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Data </a:t>
            </a:r>
            <a:r>
              <a:rPr lang="en-US" sz="1800" dirty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dashboard 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Educate </a:t>
            </a:r>
            <a:r>
              <a:rPr lang="en-US" sz="1800" dirty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Employers 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Re-band </a:t>
            </a:r>
            <a:r>
              <a:rPr lang="en-US" sz="1800" dirty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One-Stop </a:t>
            </a:r>
            <a:r>
              <a:rPr lang="en-US" sz="18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centers</a:t>
            </a:r>
            <a:endParaRPr lang="en-US" sz="1800" dirty="0">
              <a:solidFill>
                <a:srgbClr val="1C4358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Create </a:t>
            </a:r>
            <a:r>
              <a:rPr lang="en-US" sz="1800" b="1" dirty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Access 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Leverage </a:t>
            </a:r>
            <a:r>
              <a:rPr lang="en-US" sz="1800" dirty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partnerships with DHS; TANF and SNAP; Community College </a:t>
            </a:r>
            <a:r>
              <a:rPr lang="en-US" sz="18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Partnerships</a:t>
            </a:r>
            <a:r>
              <a:rPr lang="en-US" sz="1800" dirty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18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Mobile </a:t>
            </a:r>
            <a:r>
              <a:rPr lang="en-US" sz="1800" dirty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Unit DOES </a:t>
            </a:r>
            <a:endParaRPr lang="en-US" sz="1800" dirty="0" smtClean="0">
              <a:solidFill>
                <a:srgbClr val="1C4358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Strategic </a:t>
            </a:r>
            <a:r>
              <a:rPr lang="en-US" sz="1800" b="1" dirty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Goals 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Increase </a:t>
            </a:r>
            <a:r>
              <a:rPr lang="en-US" sz="1800" dirty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access; alignment; reporting; actionable data metrics 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077" name="Rectangle 36"/>
          <p:cNvSpPr>
            <a:spLocks noChangeArrowheads="1"/>
          </p:cNvSpPr>
          <p:nvPr/>
        </p:nvSpPr>
        <p:spPr bwMode="auto">
          <a:xfrm>
            <a:off x="827088" y="293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57200" y="903931"/>
            <a:ext cx="8229600" cy="47445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0"/>
              </a:spcBef>
              <a:buFont typeface="Arial" panose="020B0604020202020204" pitchFamily="34" charset="0"/>
              <a:buNone/>
              <a:tabLst>
                <a:tab pos="914400" algn="l"/>
              </a:tabLst>
            </a:pPr>
            <a:r>
              <a:rPr lang="en-US" sz="1600" dirty="0" smtClean="0">
                <a:latin typeface="Times Bold Italic" pitchFamily="18" charset="0"/>
                <a:ea typeface="Calibri"/>
                <a:cs typeface="Times New Roman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9344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8798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srgbClr val="AE343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YOUTH SERVICES COMMITTEE</a:t>
            </a:r>
            <a:endParaRPr kumimoji="0" lang="en-US" sz="4000" b="0" i="0" u="none" strike="noStrike" kern="0" cap="none" spc="0" normalizeH="0" noProof="0" dirty="0">
              <a:ln>
                <a:noFill/>
              </a:ln>
              <a:solidFill>
                <a:srgbClr val="AE3431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3375" y="4371886"/>
            <a:ext cx="85534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i="1" dirty="0" smtClean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STACEY SMITH</a:t>
            </a:r>
          </a:p>
          <a:p>
            <a:pPr lvl="0" algn="ctr"/>
            <a:r>
              <a:rPr lang="en-US" sz="2400" b="1" i="1" dirty="0" smtClean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CHAIRMAN, WORKFORCE </a:t>
            </a:r>
            <a:r>
              <a:rPr lang="en-US" sz="2400" b="1" i="1" dirty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INVESTMENT COUNCIL</a:t>
            </a:r>
          </a:p>
        </p:txBody>
      </p:sp>
    </p:spTree>
    <p:extLst>
      <p:ext uri="{BB962C8B-B14F-4D97-AF65-F5344CB8AC3E}">
        <p14:creationId xmlns:p14="http://schemas.microsoft.com/office/powerpoint/2010/main" val="207104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597" y="345057"/>
            <a:ext cx="8229600" cy="759124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YOUTH SERVICES </a:t>
            </a:r>
            <a:r>
              <a:rPr lang="en-US" sz="2800" b="1" dirty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COMMITTEE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062567"/>
            <a:ext cx="8229600" cy="396663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1C4358"/>
                </a:solidFill>
                <a:latin typeface="Calibri" panose="020F0502020204030204" pitchFamily="34" charset="0"/>
                <a:ea typeface="Calibri"/>
                <a:cs typeface="Times New Roman"/>
              </a:rPr>
              <a:t>Strategic Goals and Priorities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1C4358"/>
                </a:solidFill>
                <a:latin typeface="Calibri" panose="020F0502020204030204" pitchFamily="34" charset="0"/>
                <a:ea typeface="Calibri"/>
                <a:cs typeface="Times New Roman"/>
              </a:rPr>
              <a:t>Increasing </a:t>
            </a:r>
            <a:r>
              <a:rPr lang="en-US" sz="1800" dirty="0">
                <a:solidFill>
                  <a:srgbClr val="1C4358"/>
                </a:solidFill>
                <a:latin typeface="Calibri" panose="020F0502020204030204" pitchFamily="34" charset="0"/>
                <a:ea typeface="Calibri"/>
                <a:cs typeface="Times New Roman"/>
              </a:rPr>
              <a:t>soft skills, career pathways, and other life skills;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1C4358"/>
                </a:solidFill>
                <a:latin typeface="Calibri" panose="020F0502020204030204" pitchFamily="34" charset="0"/>
                <a:ea typeface="Calibri"/>
                <a:cs typeface="Times New Roman"/>
              </a:rPr>
              <a:t>Incentivizing </a:t>
            </a:r>
            <a:r>
              <a:rPr lang="en-US" sz="1800" dirty="0">
                <a:solidFill>
                  <a:srgbClr val="1C4358"/>
                </a:solidFill>
                <a:latin typeface="Calibri" panose="020F0502020204030204" pitchFamily="34" charset="0"/>
                <a:ea typeface="Calibri"/>
                <a:cs typeface="Times New Roman"/>
              </a:rPr>
              <a:t>companies to work with youth, including apprenticeships and mentoring; and 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1C4358"/>
                </a:solidFill>
                <a:latin typeface="Calibri" panose="020F0502020204030204" pitchFamily="34" charset="0"/>
                <a:ea typeface="Calibri"/>
                <a:cs typeface="Times New Roman"/>
              </a:rPr>
              <a:t>Building </a:t>
            </a:r>
            <a:r>
              <a:rPr lang="en-US" sz="1800" dirty="0">
                <a:solidFill>
                  <a:srgbClr val="1C4358"/>
                </a:solidFill>
                <a:latin typeface="Calibri" panose="020F0502020204030204" pitchFamily="34" charset="0"/>
                <a:ea typeface="Calibri"/>
                <a:cs typeface="Times New Roman"/>
              </a:rPr>
              <a:t>cultural awareness and promoting inclusion among providers.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1C4358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1C4358"/>
                </a:solidFill>
                <a:latin typeface="Calibri" panose="020F0502020204030204" pitchFamily="34" charset="0"/>
                <a:ea typeface="Calibri"/>
                <a:cs typeface="Times New Roman"/>
              </a:rPr>
              <a:t>Presentations</a:t>
            </a:r>
          </a:p>
          <a:p>
            <a:pPr algn="just">
              <a:spcBef>
                <a:spcPts val="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1C4358"/>
                </a:solidFill>
                <a:latin typeface="Calibri" panose="020F0502020204030204" pitchFamily="34" charset="0"/>
                <a:ea typeface="Calibri"/>
                <a:cs typeface="Times New Roman"/>
              </a:rPr>
              <a:t>Howard </a:t>
            </a:r>
            <a:r>
              <a:rPr lang="en-US" sz="1800" dirty="0">
                <a:solidFill>
                  <a:srgbClr val="1C4358"/>
                </a:solidFill>
                <a:latin typeface="Calibri" panose="020F0502020204030204" pitchFamily="34" charset="0"/>
                <a:ea typeface="Calibri"/>
                <a:cs typeface="Times New Roman"/>
              </a:rPr>
              <a:t>University Cybersecurity Education and Research Center</a:t>
            </a:r>
          </a:p>
          <a:p>
            <a:pPr algn="just">
              <a:spcBef>
                <a:spcPts val="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1C4358"/>
                </a:solidFill>
                <a:latin typeface="Calibri" panose="020F0502020204030204" pitchFamily="34" charset="0"/>
                <a:ea typeface="Calibri"/>
                <a:cs typeface="Times New Roman"/>
              </a:rPr>
              <a:t>DC </a:t>
            </a:r>
            <a:r>
              <a:rPr lang="en-US" sz="1800" dirty="0">
                <a:solidFill>
                  <a:srgbClr val="1C4358"/>
                </a:solidFill>
                <a:latin typeface="Calibri" panose="020F0502020204030204" pitchFamily="34" charset="0"/>
                <a:ea typeface="Calibri"/>
                <a:cs typeface="Times New Roman"/>
              </a:rPr>
              <a:t>Stem Network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1C4358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1C4358"/>
                </a:solidFill>
                <a:latin typeface="Calibri" panose="020F0502020204030204" pitchFamily="34" charset="0"/>
                <a:ea typeface="Calibri"/>
                <a:cs typeface="Times New Roman"/>
              </a:rPr>
              <a:t>Activities</a:t>
            </a:r>
          </a:p>
          <a:p>
            <a:pPr algn="just">
              <a:spcBef>
                <a:spcPts val="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1C4358"/>
                </a:solidFill>
                <a:latin typeface="Calibri" panose="020F0502020204030204" pitchFamily="34" charset="0"/>
                <a:ea typeface="Calibri"/>
                <a:cs typeface="Times New Roman"/>
              </a:rPr>
              <a:t>Create </a:t>
            </a:r>
            <a:r>
              <a:rPr lang="en-US" sz="1800" dirty="0">
                <a:solidFill>
                  <a:srgbClr val="1C4358"/>
                </a:solidFill>
                <a:latin typeface="Calibri" panose="020F0502020204030204" pitchFamily="34" charset="0"/>
                <a:ea typeface="Calibri"/>
                <a:cs typeface="Times New Roman"/>
              </a:rPr>
              <a:t>a number of seats for youth on the committee to be filled through a formal process</a:t>
            </a:r>
          </a:p>
          <a:p>
            <a:pPr algn="just">
              <a:spcBef>
                <a:spcPts val="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1C4358"/>
                </a:solidFill>
                <a:latin typeface="Calibri" panose="020F0502020204030204" pitchFamily="34" charset="0"/>
                <a:ea typeface="Calibri"/>
                <a:cs typeface="Times New Roman"/>
              </a:rPr>
              <a:t>Conduct </a:t>
            </a:r>
            <a:r>
              <a:rPr lang="en-US" sz="1800" dirty="0">
                <a:solidFill>
                  <a:srgbClr val="1C4358"/>
                </a:solidFill>
                <a:latin typeface="Calibri" panose="020F0502020204030204" pitchFamily="34" charset="0"/>
                <a:ea typeface="Calibri"/>
                <a:cs typeface="Times New Roman"/>
              </a:rPr>
              <a:t>a focus group of 20 youth (tentatively for winter or spring break)</a:t>
            </a:r>
          </a:p>
          <a:p>
            <a:pPr algn="just">
              <a:spcBef>
                <a:spcPts val="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1C4358"/>
                </a:solidFill>
                <a:latin typeface="Calibri" panose="020F0502020204030204" pitchFamily="34" charset="0"/>
                <a:ea typeface="Calibri"/>
                <a:cs typeface="Times New Roman"/>
              </a:rPr>
              <a:t>Coordinate </a:t>
            </a:r>
            <a:r>
              <a:rPr lang="en-US" sz="1800" dirty="0">
                <a:solidFill>
                  <a:srgbClr val="1C4358"/>
                </a:solidFill>
                <a:latin typeface="Calibri" panose="020F0502020204030204" pitchFamily="34" charset="0"/>
                <a:ea typeface="Calibri"/>
                <a:cs typeface="Times New Roman"/>
              </a:rPr>
              <a:t>a professional development activity for youth providers to hear from industry (like the community of practice activities)</a:t>
            </a:r>
          </a:p>
        </p:txBody>
      </p:sp>
      <p:sp>
        <p:nvSpPr>
          <p:cNvPr id="3077" name="Rectangle 36"/>
          <p:cNvSpPr>
            <a:spLocks noChangeArrowheads="1"/>
          </p:cNvSpPr>
          <p:nvPr/>
        </p:nvSpPr>
        <p:spPr bwMode="auto">
          <a:xfrm>
            <a:off x="827088" y="293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83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87988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srgbClr val="AE343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ECONOMIC WORKFORCE AND ALIGNMENT COMMITTEE</a:t>
            </a:r>
            <a:endParaRPr kumimoji="0" lang="en-US" sz="4000" b="0" i="0" u="none" strike="noStrike" kern="0" cap="none" spc="0" normalizeH="0" noProof="0" dirty="0">
              <a:ln>
                <a:noFill/>
              </a:ln>
              <a:solidFill>
                <a:srgbClr val="AE3431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3375" y="4371886"/>
            <a:ext cx="85534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i="1" dirty="0" smtClean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QUEENIE PLATER</a:t>
            </a:r>
          </a:p>
          <a:p>
            <a:pPr lvl="0" algn="ctr"/>
            <a:r>
              <a:rPr lang="en-US" sz="2400" b="1" i="1" dirty="0" smtClean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CHAIRMAN, WORKFORCE </a:t>
            </a:r>
            <a:r>
              <a:rPr lang="en-US" sz="2400" b="1" i="1" dirty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INVESTMENT COUNCIL</a:t>
            </a:r>
          </a:p>
        </p:txBody>
      </p:sp>
    </p:spTree>
    <p:extLst>
      <p:ext uri="{BB962C8B-B14F-4D97-AF65-F5344CB8AC3E}">
        <p14:creationId xmlns:p14="http://schemas.microsoft.com/office/powerpoint/2010/main" val="147049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597" y="345057"/>
            <a:ext cx="8229600" cy="759124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ECONOMIC WORKFORCE AND ALIGNMENT COMMITTEE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0499" y="1333712"/>
            <a:ext cx="8229600" cy="4333663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b="1" dirty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Strategic Goals and Priorities:</a:t>
            </a:r>
            <a:endParaRPr lang="en-US" sz="1800" dirty="0">
              <a:solidFill>
                <a:srgbClr val="1C4358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Increase </a:t>
            </a:r>
            <a:r>
              <a:rPr lang="en-US" sz="1800" dirty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access to impactful and effective training</a:t>
            </a:r>
          </a:p>
          <a:p>
            <a:pPr>
              <a:lnSpc>
                <a:spcPct val="115000"/>
              </a:lnSpc>
              <a:spcBef>
                <a:spcPts val="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Increase </a:t>
            </a:r>
            <a:r>
              <a:rPr lang="en-US" sz="1800" dirty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business engagement</a:t>
            </a:r>
          </a:p>
          <a:p>
            <a:pPr>
              <a:lnSpc>
                <a:spcPct val="115000"/>
              </a:lnSpc>
              <a:spcBef>
                <a:spcPts val="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Increase </a:t>
            </a:r>
            <a:r>
              <a:rPr lang="en-US" sz="1800" dirty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knowledge to labor market information</a:t>
            </a:r>
          </a:p>
          <a:p>
            <a:pPr>
              <a:lnSpc>
                <a:spcPct val="115000"/>
              </a:lnSpc>
              <a:spcBef>
                <a:spcPts val="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Increase </a:t>
            </a:r>
            <a:r>
              <a:rPr lang="en-US" sz="1800" dirty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the number of training </a:t>
            </a:r>
            <a:r>
              <a:rPr lang="en-US" sz="1800" dirty="0" smtClean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providers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Clr>
                <a:srgbClr val="AE3431"/>
              </a:buClr>
              <a:buNone/>
            </a:pPr>
            <a:endParaRPr lang="en-US" sz="1800" dirty="0">
              <a:solidFill>
                <a:srgbClr val="1C4358"/>
              </a:solidFill>
              <a:latin typeface="Calibri"/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b="1" dirty="0" smtClean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Activities:</a:t>
            </a:r>
            <a:endParaRPr lang="en-US" sz="1800" dirty="0">
              <a:solidFill>
                <a:srgbClr val="1C4358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Outreach to businesses   to  provide  opportunities for those trained through the Eligible Training Providers .</a:t>
            </a:r>
          </a:p>
          <a:p>
            <a:pPr>
              <a:lnSpc>
                <a:spcPct val="115000"/>
              </a:lnSpc>
              <a:spcBef>
                <a:spcPts val="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Host an Eligible Training Provider Forum in late spring </a:t>
            </a:r>
            <a:r>
              <a:rPr lang="en-US" sz="1800" dirty="0" smtClean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2018</a:t>
            </a:r>
          </a:p>
          <a:p>
            <a:pPr>
              <a:lnSpc>
                <a:spcPct val="115000"/>
              </a:lnSpc>
              <a:spcBef>
                <a:spcPts val="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Next </a:t>
            </a:r>
            <a:r>
              <a:rPr lang="en-US" sz="1800" dirty="0">
                <a:solidFill>
                  <a:srgbClr val="1C4358"/>
                </a:solidFill>
                <a:latin typeface="Calibri"/>
                <a:ea typeface="Calibri"/>
                <a:cs typeface="Times New Roman"/>
              </a:rPr>
              <a:t>meeting date: Friday, January 26, 2018, 9:00 a.m., Sibley Memorial Hospital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</a:pPr>
            <a:endParaRPr lang="en-US" sz="1600" dirty="0" smtClean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557866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3077" name="Rectangle 36"/>
          <p:cNvSpPr>
            <a:spLocks noChangeArrowheads="1"/>
          </p:cNvSpPr>
          <p:nvPr/>
        </p:nvSpPr>
        <p:spPr bwMode="auto">
          <a:xfrm>
            <a:off x="827088" y="293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48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8798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srgbClr val="AE343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IMPLEMENTATION COMMITTEE</a:t>
            </a:r>
            <a:endParaRPr kumimoji="0" lang="en-US" sz="4000" b="0" i="0" u="none" strike="noStrike" kern="0" cap="none" spc="0" normalizeH="0" noProof="0" dirty="0">
              <a:ln>
                <a:noFill/>
              </a:ln>
              <a:solidFill>
                <a:srgbClr val="AE3431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3375" y="4371886"/>
            <a:ext cx="85534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i="1" dirty="0" smtClean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JOE ANDRONACO</a:t>
            </a:r>
          </a:p>
          <a:p>
            <a:pPr lvl="0" algn="ctr"/>
            <a:r>
              <a:rPr lang="en-US" sz="2400" b="1" i="1" dirty="0" smtClean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CHAIRMAN, WORKFORCE </a:t>
            </a:r>
            <a:r>
              <a:rPr lang="en-US" sz="2400" b="1" i="1" dirty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INVESTMENT COUNCIL</a:t>
            </a:r>
          </a:p>
        </p:txBody>
      </p:sp>
    </p:spTree>
    <p:extLst>
      <p:ext uri="{BB962C8B-B14F-4D97-AF65-F5344CB8AC3E}">
        <p14:creationId xmlns:p14="http://schemas.microsoft.com/office/powerpoint/2010/main" val="276182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597" y="345057"/>
            <a:ext cx="8229600" cy="759124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IMPLEMENTATION COMMITTEE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0499" y="1333712"/>
            <a:ext cx="8229600" cy="4750117"/>
          </a:xfrm>
        </p:spPr>
        <p:txBody>
          <a:bodyPr/>
          <a:lstStyle/>
          <a:p>
            <a:pPr defTabSz="457200">
              <a:lnSpc>
                <a:spcPct val="100000"/>
              </a:lnSpc>
              <a:spcBef>
                <a:spcPts val="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Met </a:t>
            </a:r>
            <a:r>
              <a:rPr lang="en-US" sz="18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on Wednesday, November 29, 2017 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1C4358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Identifying </a:t>
            </a:r>
            <a:r>
              <a:rPr lang="en-US" sz="1800" dirty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18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est practices and customer service at One Stops for:</a:t>
            </a:r>
          </a:p>
          <a:p>
            <a:pPr lvl="2" defTabSz="4572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Transition period for seniors</a:t>
            </a:r>
          </a:p>
          <a:p>
            <a:pPr lvl="2" defTabSz="4572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Ex-Offender</a:t>
            </a:r>
          </a:p>
          <a:p>
            <a:pPr lvl="2" defTabSz="4572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TANF Recipients</a:t>
            </a:r>
          </a:p>
          <a:p>
            <a:pPr lvl="2" defTabSz="4572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Individuals with Disabilities</a:t>
            </a:r>
          </a:p>
          <a:p>
            <a:pPr lvl="2" defTabSz="4572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Youth</a:t>
            </a:r>
          </a:p>
          <a:p>
            <a:pPr lvl="2" defTabSz="4572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LGBT 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rgbClr val="1C4358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Clr>
                <a:srgbClr val="AE343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1C435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Next Meeting TBD 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</a:pPr>
            <a:endParaRPr lang="en-US" sz="1600" dirty="0" smtClean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557866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3077" name="Rectangle 36"/>
          <p:cNvSpPr>
            <a:spLocks noChangeArrowheads="1"/>
          </p:cNvSpPr>
          <p:nvPr/>
        </p:nvSpPr>
        <p:spPr bwMode="auto">
          <a:xfrm>
            <a:off x="827088" y="293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22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1296261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srgbClr val="AE343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VIII</a:t>
            </a:r>
            <a:r>
              <a:rPr lang="en-US" sz="4000" b="1" kern="0" noProof="0" dirty="0" smtClean="0">
                <a:solidFill>
                  <a:srgbClr val="AE343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. PUBLIC COMMENT</a:t>
            </a:r>
            <a:endParaRPr kumimoji="0" lang="en-US" sz="4000" b="0" i="0" u="none" strike="noStrike" kern="0" cap="none" spc="0" normalizeH="0" noProof="0" dirty="0">
              <a:ln>
                <a:noFill/>
              </a:ln>
              <a:solidFill>
                <a:srgbClr val="AE3431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35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126533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srgbClr val="AE343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IX</a:t>
            </a:r>
            <a:r>
              <a:rPr lang="en-US" sz="4000" b="1" kern="0" noProof="0" dirty="0" smtClean="0">
                <a:solidFill>
                  <a:srgbClr val="AE343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. </a:t>
            </a:r>
            <a:r>
              <a:rPr lang="en-US" sz="4000" b="1" kern="0" noProof="0" dirty="0">
                <a:solidFill>
                  <a:srgbClr val="AE343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ADJOURN</a:t>
            </a:r>
            <a:endParaRPr kumimoji="0" lang="en-US" sz="4000" b="0" i="0" u="none" strike="noStrike" kern="0" cap="none" spc="0" normalizeH="0" noProof="0" dirty="0">
              <a:ln>
                <a:noFill/>
              </a:ln>
              <a:solidFill>
                <a:srgbClr val="AE3431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10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169861"/>
            <a:ext cx="91440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II. WIC BOARD LEADERSHIP TRANSITION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b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en-US" sz="40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HONORABLE MAYOR MURIEL BOWSER</a:t>
            </a:r>
            <a:endParaRPr lang="en-US" sz="2400" i="1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322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593" y="157317"/>
            <a:ext cx="8229600" cy="11430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DEPARTING WIC BOARD CHAIR</a:t>
            </a:r>
            <a:endParaRPr lang="en-US" sz="4000" b="1" dirty="0">
              <a:solidFill>
                <a:srgbClr val="AE343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653" y="1370160"/>
            <a:ext cx="1633870" cy="2450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46493" y="4167342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ANDY SHALLAL</a:t>
            </a:r>
          </a:p>
          <a:p>
            <a:pPr algn="ctr"/>
            <a: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OWNER, BUSBOYS AND POETS</a:t>
            </a:r>
            <a:endParaRPr lang="en-US" sz="2800" b="1" dirty="0">
              <a:solidFill>
                <a:srgbClr val="AE343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709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593" y="157317"/>
            <a:ext cx="8229600" cy="11430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INCOMING WIC BOARD CHAIR</a:t>
            </a:r>
            <a:endParaRPr lang="en-US" sz="4000" b="1" dirty="0">
              <a:solidFill>
                <a:srgbClr val="AE343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6493" y="4167342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ANTWANYE </a:t>
            </a:r>
            <a:r>
              <a:rPr lang="en-US" sz="40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FORD</a:t>
            </a:r>
          </a:p>
          <a:p>
            <a:pPr algn="ctr"/>
            <a:r>
              <a:rPr lang="en-US" sz="28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PRESIDENT AND CEO, ENLIGHTENED, INC.</a:t>
            </a:r>
            <a:endParaRPr lang="en-US" sz="2800" b="1" dirty="0">
              <a:solidFill>
                <a:srgbClr val="AE343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344" y="1376684"/>
            <a:ext cx="1761897" cy="2115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5075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293" y="119217"/>
            <a:ext cx="8229600" cy="1143000"/>
          </a:xfrm>
        </p:spPr>
        <p:txBody>
          <a:bodyPr/>
          <a:lstStyle/>
          <a:p>
            <a:pPr lvl="0" algn="ctr" defTabSz="457200"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AE3431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EXECUTIVE DIRECTOR OF THE WORKFORCE INVESTMENT COUNCIL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5992" y="3967317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TODD LANG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7" y="1909763"/>
            <a:ext cx="157162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7534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169861"/>
            <a:ext cx="91440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III. APPROVAL OF OCTOBER 23, 2017 MINUTES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b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en-US" sz="40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ANDY SHALLAL</a:t>
            </a:r>
          </a:p>
          <a:p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CHAIRMAN, WORKFORCE INVESTMENT COUNCIL</a:t>
            </a:r>
          </a:p>
        </p:txBody>
      </p:sp>
    </p:spTree>
    <p:extLst>
      <p:ext uri="{BB962C8B-B14F-4D97-AF65-F5344CB8AC3E}">
        <p14:creationId xmlns:p14="http://schemas.microsoft.com/office/powerpoint/2010/main" val="998967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20008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en-US" sz="4000" b="1" kern="0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IV. PRESENTATION: </a:t>
            </a:r>
          </a:p>
          <a:p>
            <a:pPr algn="ctr" defTabSz="914400">
              <a:defRPr/>
            </a:pPr>
            <a:r>
              <a:rPr lang="en-US" sz="4000" b="1" kern="0" dirty="0" smtClean="0">
                <a:solidFill>
                  <a:srgbClr val="AE343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BOARD GOVERANANCE DEVELOPMENT</a:t>
            </a:r>
            <a:endParaRPr lang="en-US" sz="4000" b="1" kern="0" dirty="0">
              <a:solidFill>
                <a:srgbClr val="AE343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9101" y="4686211"/>
            <a:ext cx="82962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TOM PHILLIPS</a:t>
            </a:r>
            <a:endParaRPr lang="en-US" sz="2400" dirty="0">
              <a:solidFill>
                <a:prstClr val="white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2400" b="1" i="1" dirty="0" smtClean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TL PHILLIPS CONSULTING SERVICES</a:t>
            </a:r>
            <a:endParaRPr lang="en-US" sz="2400" b="1" i="1" dirty="0">
              <a:solidFill>
                <a:prstClr val="white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837821"/>
      </p:ext>
    </p:extLst>
  </p:cSld>
  <p:clrMapOvr>
    <a:masterClrMapping/>
  </p:clrMapOvr>
</p:sld>
</file>

<file path=ppt/theme/theme1.xml><?xml version="1.0" encoding="utf-8"?>
<a:theme xmlns:a="http://schemas.openxmlformats.org/drawingml/2006/main" name="WIC Presentation 08222016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venir Black"/>
        <a:ea typeface=""/>
        <a:cs typeface=""/>
      </a:majorFont>
      <a:minorFont>
        <a:latin typeface="Avenir Nex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17F7033A-4962-3249-AB03-FDF20D3E430D}" vid="{B64FD66E-6170-B842-ADEC-7F524E9675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WIC Presentation 08222016</Template>
  <TotalTime>24960</TotalTime>
  <Words>1233</Words>
  <Application>Microsoft Office PowerPoint</Application>
  <PresentationFormat>On-screen Show (4:3)</PresentationFormat>
  <Paragraphs>316</Paragraphs>
  <Slides>39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WIC Presentation 08222016</vt:lpstr>
      <vt:lpstr>PowerPoint Presentation</vt:lpstr>
      <vt:lpstr>PowerPoint Presentation</vt:lpstr>
      <vt:lpstr>AGENDA</vt:lpstr>
      <vt:lpstr>PowerPoint Presentation</vt:lpstr>
      <vt:lpstr>DEPARTING WIC BOARD CHAIR</vt:lpstr>
      <vt:lpstr>INCOMING WIC BOARD CHAIR</vt:lpstr>
      <vt:lpstr>EXECUTIVE DIRECTOR OF THE WORKFORCE INVESTMENT COUNCIL</vt:lpstr>
      <vt:lpstr>PowerPoint Presentation</vt:lpstr>
      <vt:lpstr>PowerPoint Presentation</vt:lpstr>
      <vt:lpstr>OVERVIEW  </vt:lpstr>
      <vt:lpstr>TL PHILLIPS CONSULTING SERVICES  </vt:lpstr>
      <vt:lpstr>GOALS AND OBJECTIVES  </vt:lpstr>
      <vt:lpstr>BOARD GOVERNANACE STRATEGIES  </vt:lpstr>
      <vt:lpstr>STRATEGY I  </vt:lpstr>
      <vt:lpstr>STRATEGY 2  </vt:lpstr>
      <vt:lpstr>STRATEGY 3  </vt:lpstr>
      <vt:lpstr>STRATEGY 4  </vt:lpstr>
      <vt:lpstr>STRATEGY 5  </vt:lpstr>
      <vt:lpstr>  </vt:lpstr>
      <vt:lpstr>PowerPoint Presentation</vt:lpstr>
      <vt:lpstr>A YEAR IN REVIEW </vt:lpstr>
      <vt:lpstr>A YEAR IN REVIEW</vt:lpstr>
      <vt:lpstr>A YEAR IN REVIEW</vt:lpstr>
      <vt:lpstr>A YEAR IN REVIEW</vt:lpstr>
      <vt:lpstr>PowerPoint Presentation</vt:lpstr>
      <vt:lpstr>DC ONE-STOP OPERATOR RECOMMENDATIONS     (BOARD APPROVAL)  </vt:lpstr>
      <vt:lpstr>DC ONE-STOP OPERATOR RECOMMENDATIONS </vt:lpstr>
      <vt:lpstr>DC ONE-STOP OPERATOR RECOMMENDATIONS </vt:lpstr>
      <vt:lpstr>PowerPoint Presentation</vt:lpstr>
      <vt:lpstr>PowerPoint Presentation</vt:lpstr>
      <vt:lpstr>EMPLOYMENT SERVICES COMMITTEE </vt:lpstr>
      <vt:lpstr>PowerPoint Presentation</vt:lpstr>
      <vt:lpstr>YOUTH SERVICES COMMITTEE </vt:lpstr>
      <vt:lpstr>PowerPoint Presentation</vt:lpstr>
      <vt:lpstr>ECONOMIC WORKFORCE AND ALIGNMENT COMMITTEE </vt:lpstr>
      <vt:lpstr>PowerPoint Presentation</vt:lpstr>
      <vt:lpstr>IMPLEMENTATION COMMITTEE </vt:lpstr>
      <vt:lpstr>PowerPoint Presentation</vt:lpstr>
      <vt:lpstr>PowerPoint Presentation</vt:lpstr>
    </vt:vector>
  </TitlesOfParts>
  <Company>DC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Outcomes through Employer Engagement</dc:title>
  <dc:creator>ServUS</dc:creator>
  <cp:lastModifiedBy>ServUS</cp:lastModifiedBy>
  <cp:revision>331</cp:revision>
  <cp:lastPrinted>2017-10-16T15:23:26Z</cp:lastPrinted>
  <dcterms:created xsi:type="dcterms:W3CDTF">2016-10-11T20:37:53Z</dcterms:created>
  <dcterms:modified xsi:type="dcterms:W3CDTF">2018-01-19T22:27:22Z</dcterms:modified>
</cp:coreProperties>
</file>