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56"/>
  </p:notesMasterIdLst>
  <p:handoutMasterIdLst>
    <p:handoutMasterId r:id="rId57"/>
  </p:handoutMasterIdLst>
  <p:sldIdLst>
    <p:sldId id="503" r:id="rId3"/>
    <p:sldId id="542" r:id="rId4"/>
    <p:sldId id="593" r:id="rId5"/>
    <p:sldId id="489" r:id="rId6"/>
    <p:sldId id="543" r:id="rId7"/>
    <p:sldId id="258" r:id="rId8"/>
    <p:sldId id="259" r:id="rId9"/>
    <p:sldId id="554" r:id="rId10"/>
    <p:sldId id="556" r:id="rId11"/>
    <p:sldId id="578" r:id="rId12"/>
    <p:sldId id="546" r:id="rId13"/>
    <p:sldId id="545" r:id="rId14"/>
    <p:sldId id="596" r:id="rId15"/>
    <p:sldId id="547" r:id="rId16"/>
    <p:sldId id="577" r:id="rId17"/>
    <p:sldId id="595" r:id="rId18"/>
    <p:sldId id="549" r:id="rId19"/>
    <p:sldId id="575" r:id="rId20"/>
    <p:sldId id="576" r:id="rId21"/>
    <p:sldId id="550" r:id="rId22"/>
    <p:sldId id="551" r:id="rId23"/>
    <p:sldId id="552" r:id="rId24"/>
    <p:sldId id="553" r:id="rId25"/>
    <p:sldId id="569" r:id="rId26"/>
    <p:sldId id="580" r:id="rId27"/>
    <p:sldId id="558" r:id="rId28"/>
    <p:sldId id="559" r:id="rId29"/>
    <p:sldId id="560" r:id="rId30"/>
    <p:sldId id="570" r:id="rId31"/>
    <p:sldId id="561" r:id="rId32"/>
    <p:sldId id="562" r:id="rId33"/>
    <p:sldId id="563" r:id="rId34"/>
    <p:sldId id="571" r:id="rId35"/>
    <p:sldId id="564" r:id="rId36"/>
    <p:sldId id="566" r:id="rId37"/>
    <p:sldId id="572" r:id="rId38"/>
    <p:sldId id="597" r:id="rId39"/>
    <p:sldId id="581" r:id="rId40"/>
    <p:sldId id="598" r:id="rId41"/>
    <p:sldId id="599" r:id="rId42"/>
    <p:sldId id="600" r:id="rId43"/>
    <p:sldId id="601" r:id="rId44"/>
    <p:sldId id="491" r:id="rId45"/>
    <p:sldId id="492" r:id="rId46"/>
    <p:sldId id="582" r:id="rId47"/>
    <p:sldId id="583" r:id="rId48"/>
    <p:sldId id="602" r:id="rId49"/>
    <p:sldId id="587" r:id="rId50"/>
    <p:sldId id="590" r:id="rId51"/>
    <p:sldId id="500" r:id="rId52"/>
    <p:sldId id="506" r:id="rId53"/>
    <p:sldId id="484" r:id="rId54"/>
    <p:sldId id="594" r:id="rId5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44" autoAdjust="0"/>
    <p:restoredTop sz="78571" autoAdjust="0"/>
  </p:normalViewPr>
  <p:slideViewPr>
    <p:cSldViewPr snapToGrid="0">
      <p:cViewPr>
        <p:scale>
          <a:sx n="93" d="100"/>
          <a:sy n="93" d="100"/>
        </p:scale>
        <p:origin x="-2070" y="-12"/>
      </p:cViewPr>
      <p:guideLst>
        <p:guide orient="horz" pos="2160"/>
        <p:guide pos="2880"/>
      </p:guideLst>
    </p:cSldViewPr>
  </p:slideViewPr>
  <p:outlineViewPr>
    <p:cViewPr>
      <p:scale>
        <a:sx n="33" d="100"/>
        <a:sy n="33" d="100"/>
      </p:scale>
      <p:origin x="0" y="-129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29" d="100"/>
          <a:sy n="129" d="100"/>
        </p:scale>
        <p:origin x="2944" y="144"/>
      </p:cViewPr>
      <p:guideLst>
        <p:guide orient="horz" pos="2928"/>
        <p:guide orient="horz" pos="2932"/>
        <p:guide pos="2208"/>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1"/>
          </a:xfrm>
          <a:prstGeom prst="rect">
            <a:avLst/>
          </a:prstGeom>
        </p:spPr>
        <p:txBody>
          <a:bodyPr vert="horz" lIns="93317" tIns="46659" rIns="93317" bIns="46659" rtlCol="0"/>
          <a:lstStyle>
            <a:lvl1pPr algn="r">
              <a:defRPr sz="1200"/>
            </a:lvl1pPr>
          </a:lstStyle>
          <a:p>
            <a:fld id="{C6FE8CA3-220E-4844-82B8-8134B02B1CD5}" type="datetimeFigureOut">
              <a:rPr lang="en-US" smtClean="0"/>
              <a:pPr/>
              <a:t>6/3/2019</a:t>
            </a:fld>
            <a:endParaRPr lang="en-US" dirty="0"/>
          </a:p>
        </p:txBody>
      </p:sp>
      <p:sp>
        <p:nvSpPr>
          <p:cNvPr id="4" name="Footer Placeholder 3"/>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0"/>
          </a:xfrm>
          <a:prstGeom prst="rect">
            <a:avLst/>
          </a:prstGeom>
        </p:spPr>
        <p:txBody>
          <a:bodyPr vert="horz" lIns="93317" tIns="46659" rIns="93317" bIns="46659" rtlCol="0" anchor="b"/>
          <a:lstStyle>
            <a:lvl1pPr algn="r">
              <a:defRPr sz="1200"/>
            </a:lvl1pPr>
          </a:lstStyle>
          <a:p>
            <a:fld id="{5CBAD041-7722-4FB7-9F3E-73CEE5F417D8}" type="slidenum">
              <a:rPr lang="en-US" smtClean="0"/>
              <a:pPr/>
              <a:t>‹#›</a:t>
            </a:fld>
            <a:endParaRPr lang="en-US" dirty="0"/>
          </a:p>
        </p:txBody>
      </p:sp>
    </p:spTree>
    <p:extLst>
      <p:ext uri="{BB962C8B-B14F-4D97-AF65-F5344CB8AC3E}">
        <p14:creationId xmlns:p14="http://schemas.microsoft.com/office/powerpoint/2010/main" val="14646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A4162F9D-5B1D-4087-9DDD-A1DC14B28B58}" type="datetimeFigureOut">
              <a:rPr lang="en-US" smtClean="0"/>
              <a:pPr/>
              <a:t>6/3/2019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DFF1C600-A059-47B1-95AE-A5C820AFFE28}" type="slidenum">
              <a:rPr lang="en-US" smtClean="0"/>
              <a:pPr/>
              <a:t>‹#›</a:t>
            </a:fld>
            <a:endParaRPr lang="en-US" dirty="0"/>
          </a:p>
        </p:txBody>
      </p:sp>
    </p:spTree>
    <p:extLst>
      <p:ext uri="{BB962C8B-B14F-4D97-AF65-F5344CB8AC3E}">
        <p14:creationId xmlns:p14="http://schemas.microsoft.com/office/powerpoint/2010/main" val="135087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r>
              <a:rPr lang="en-US" b="1" dirty="0"/>
              <a:t>Lauren </a:t>
            </a:r>
            <a:r>
              <a:rPr lang="mr-IN" b="1" dirty="0"/>
              <a:t>–</a:t>
            </a:r>
            <a:r>
              <a:rPr lang="en-US" b="1" dirty="0"/>
              <a:t> Welcome &amp; set overall tone for training</a:t>
            </a:r>
          </a:p>
        </p:txBody>
      </p:sp>
      <p:sp>
        <p:nvSpPr>
          <p:cNvPr id="4" name="Slide Number Placeholder 3"/>
          <p:cNvSpPr>
            <a:spLocks noGrp="1"/>
          </p:cNvSpPr>
          <p:nvPr>
            <p:ph type="sldNum" sz="quarter" idx="10"/>
          </p:nvPr>
        </p:nvSpPr>
        <p:spPr/>
        <p:txBody>
          <a:bodyPr/>
          <a:lstStyle/>
          <a:p>
            <a:pPr defTabSz="933172">
              <a:defRPr/>
            </a:pPr>
            <a:fld id="{1420E0A7-999E-B246-B274-E25EE25B0ADF}" type="slidenum">
              <a:rPr lang="en-US">
                <a:solidFill>
                  <a:prstClr val="black"/>
                </a:solidFill>
                <a:latin typeface="Calibri"/>
              </a:rPr>
              <a:pPr defTabSz="933172">
                <a:defRPr/>
              </a:pPr>
              <a:t>1</a:t>
            </a:fld>
            <a:endParaRPr lang="en-US" dirty="0">
              <a:solidFill>
                <a:prstClr val="black"/>
              </a:solidFill>
              <a:latin typeface="Calibri"/>
            </a:endParaRPr>
          </a:p>
        </p:txBody>
      </p:sp>
    </p:spTree>
    <p:extLst>
      <p:ext uri="{BB962C8B-B14F-4D97-AF65-F5344CB8AC3E}">
        <p14:creationId xmlns:p14="http://schemas.microsoft.com/office/powerpoint/2010/main" val="910961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Lauren</a:t>
            </a:r>
          </a:p>
        </p:txBody>
      </p:sp>
      <p:sp>
        <p:nvSpPr>
          <p:cNvPr id="4" name="Slide Number Placeholder 3"/>
          <p:cNvSpPr>
            <a:spLocks noGrp="1"/>
          </p:cNvSpPr>
          <p:nvPr>
            <p:ph type="sldNum" sz="quarter" idx="10"/>
          </p:nvPr>
        </p:nvSpPr>
        <p:spPr/>
        <p:txBody>
          <a:bodyPr/>
          <a:lstStyle/>
          <a:p>
            <a:fld id="{DFF1C600-A059-47B1-95AE-A5C820AFFE28}" type="slidenum">
              <a:rPr lang="en-US" smtClean="0"/>
              <a:pPr/>
              <a:t>10</a:t>
            </a:fld>
            <a:endParaRPr lang="en-US" dirty="0"/>
          </a:p>
        </p:txBody>
      </p:sp>
    </p:spTree>
    <p:extLst>
      <p:ext uri="{BB962C8B-B14F-4D97-AF65-F5344CB8AC3E}">
        <p14:creationId xmlns:p14="http://schemas.microsoft.com/office/powerpoint/2010/main" val="114613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a:t>
            </a:r>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888687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 </a:t>
            </a:r>
            <a:r>
              <a:rPr lang="mr-IN" b="1" dirty="0" smtClean="0"/>
              <a:t>–</a:t>
            </a:r>
            <a:r>
              <a:rPr lang="en-US" b="1" dirty="0" smtClean="0"/>
              <a:t> Will review key</a:t>
            </a:r>
            <a:r>
              <a:rPr lang="en-US" b="1" baseline="0" dirty="0" smtClean="0"/>
              <a:t> components of </a:t>
            </a:r>
            <a:r>
              <a:rPr lang="en-US" b="1" dirty="0" smtClean="0"/>
              <a:t>DC’s unified combined state plan</a:t>
            </a:r>
          </a:p>
          <a:p>
            <a:r>
              <a:rPr lang="en-US" b="1" dirty="0" smtClean="0"/>
              <a:t>*Rebecca</a:t>
            </a:r>
            <a:r>
              <a:rPr lang="en-US" b="1" baseline="0" dirty="0" smtClean="0"/>
              <a:t> may add DC promising practice in the state plan</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12</a:t>
            </a:fld>
            <a:endParaRPr lang="en-US" dirty="0"/>
          </a:p>
        </p:txBody>
      </p:sp>
    </p:spTree>
    <p:extLst>
      <p:ext uri="{BB962C8B-B14F-4D97-AF65-F5344CB8AC3E}">
        <p14:creationId xmlns:p14="http://schemas.microsoft.com/office/powerpoint/2010/main" val="570341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Lauren</a:t>
            </a:r>
          </a:p>
        </p:txBody>
      </p:sp>
      <p:sp>
        <p:nvSpPr>
          <p:cNvPr id="4" name="Slide Number Placeholder 3"/>
          <p:cNvSpPr>
            <a:spLocks noGrp="1"/>
          </p:cNvSpPr>
          <p:nvPr>
            <p:ph type="sldNum" sz="quarter" idx="10"/>
          </p:nvPr>
        </p:nvSpPr>
        <p:spPr/>
        <p:txBody>
          <a:bodyPr/>
          <a:lstStyle/>
          <a:p>
            <a:fld id="{DFF1C600-A059-47B1-95AE-A5C820AFFE28}" type="slidenum">
              <a:rPr lang="en-US" smtClean="0"/>
              <a:pPr/>
              <a:t>13</a:t>
            </a:fld>
            <a:endParaRPr lang="en-US" dirty="0"/>
          </a:p>
        </p:txBody>
      </p:sp>
    </p:spTree>
    <p:extLst>
      <p:ext uri="{BB962C8B-B14F-4D97-AF65-F5344CB8AC3E}">
        <p14:creationId xmlns:p14="http://schemas.microsoft.com/office/powerpoint/2010/main" val="1918067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 passes on to 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738575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15</a:t>
            </a:fld>
            <a:endParaRPr lang="en-US" dirty="0"/>
          </a:p>
        </p:txBody>
      </p:sp>
    </p:spTree>
    <p:extLst>
      <p:ext uri="{BB962C8B-B14F-4D97-AF65-F5344CB8AC3E}">
        <p14:creationId xmlns:p14="http://schemas.microsoft.com/office/powerpoint/2010/main" val="215982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16</a:t>
            </a:fld>
            <a:endParaRPr lang="en-US" dirty="0"/>
          </a:p>
        </p:txBody>
      </p:sp>
    </p:spTree>
    <p:extLst>
      <p:ext uri="{BB962C8B-B14F-4D97-AF65-F5344CB8AC3E}">
        <p14:creationId xmlns:p14="http://schemas.microsoft.com/office/powerpoint/2010/main" val="206517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17</a:t>
            </a:fld>
            <a:endParaRPr lang="en-US" dirty="0"/>
          </a:p>
        </p:txBody>
      </p:sp>
    </p:spTree>
    <p:extLst>
      <p:ext uri="{BB962C8B-B14F-4D97-AF65-F5344CB8AC3E}">
        <p14:creationId xmlns:p14="http://schemas.microsoft.com/office/powerpoint/2010/main" val="900092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b="1" baseline="0" dirty="0" smtClean="0"/>
              <a:t>Jamie</a:t>
            </a:r>
          </a:p>
        </p:txBody>
      </p:sp>
      <p:sp>
        <p:nvSpPr>
          <p:cNvPr id="4" name="Slide Number Placeholder 3"/>
          <p:cNvSpPr>
            <a:spLocks noGrp="1"/>
          </p:cNvSpPr>
          <p:nvPr>
            <p:ph type="sldNum" sz="quarter" idx="10"/>
          </p:nvPr>
        </p:nvSpPr>
        <p:spPr/>
        <p:txBody>
          <a:bodyPr/>
          <a:lstStyle/>
          <a:p>
            <a:pPr defTabSz="915772">
              <a:defRPr/>
            </a:pPr>
            <a:fld id="{DFF1C600-A059-47B1-95AE-A5C820AFFE28}" type="slidenum">
              <a:rPr lang="en-US">
                <a:solidFill>
                  <a:prstClr val="black"/>
                </a:solidFill>
                <a:latin typeface="Calibri"/>
              </a:rPr>
              <a:pPr defTabSz="915772">
                <a:defRPr/>
              </a:pPr>
              <a:t>18</a:t>
            </a:fld>
            <a:endParaRPr lang="en-US" dirty="0">
              <a:solidFill>
                <a:prstClr val="black"/>
              </a:solidFill>
              <a:latin typeface="Calibri"/>
            </a:endParaRPr>
          </a:p>
        </p:txBody>
      </p:sp>
    </p:spTree>
    <p:extLst>
      <p:ext uri="{BB962C8B-B14F-4D97-AF65-F5344CB8AC3E}">
        <p14:creationId xmlns:p14="http://schemas.microsoft.com/office/powerpoint/2010/main" val="1639325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Jamie</a:t>
            </a:r>
          </a:p>
        </p:txBody>
      </p:sp>
      <p:sp>
        <p:nvSpPr>
          <p:cNvPr id="4" name="Slide Number Placeholder 3"/>
          <p:cNvSpPr>
            <a:spLocks noGrp="1"/>
          </p:cNvSpPr>
          <p:nvPr>
            <p:ph type="sldNum" sz="quarter" idx="10"/>
          </p:nvPr>
        </p:nvSpPr>
        <p:spPr/>
        <p:txBody>
          <a:bodyPr/>
          <a:lstStyle/>
          <a:p>
            <a:pPr defTabSz="915772">
              <a:defRPr/>
            </a:pPr>
            <a:fld id="{DFF1C600-A059-47B1-95AE-A5C820AFFE28}" type="slidenum">
              <a:rPr lang="en-US">
                <a:solidFill>
                  <a:prstClr val="black"/>
                </a:solidFill>
                <a:latin typeface="Calibri"/>
              </a:rPr>
              <a:pPr defTabSz="915772">
                <a:defRPr/>
              </a:pPr>
              <a:t>19</a:t>
            </a:fld>
            <a:endParaRPr lang="en-US" dirty="0">
              <a:solidFill>
                <a:prstClr val="black"/>
              </a:solidFill>
              <a:latin typeface="Calibri"/>
            </a:endParaRPr>
          </a:p>
        </p:txBody>
      </p:sp>
    </p:spTree>
    <p:extLst>
      <p:ext uri="{BB962C8B-B14F-4D97-AF65-F5344CB8AC3E}">
        <p14:creationId xmlns:p14="http://schemas.microsoft.com/office/powerpoint/2010/main" val="20992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r>
              <a:rPr lang="en-US" b="1" baseline="0" dirty="0" smtClean="0"/>
              <a:t>Lauren </a:t>
            </a:r>
            <a:r>
              <a:rPr lang="mr-IN" b="1" baseline="0" dirty="0" smtClean="0"/>
              <a:t>–</a:t>
            </a:r>
            <a:r>
              <a:rPr lang="en-US" b="1" baseline="0" dirty="0" smtClean="0"/>
              <a:t> intro’s herself with another slide for office</a:t>
            </a:r>
          </a:p>
        </p:txBody>
      </p:sp>
      <p:sp>
        <p:nvSpPr>
          <p:cNvPr id="4" name="Slide Number Placeholder 3"/>
          <p:cNvSpPr>
            <a:spLocks noGrp="1"/>
          </p:cNvSpPr>
          <p:nvPr>
            <p:ph type="sldNum" sz="quarter" idx="10"/>
          </p:nvPr>
        </p:nvSpPr>
        <p:spPr/>
        <p:txBody>
          <a:bodyPr/>
          <a:lstStyle/>
          <a:p>
            <a:pPr defTabSz="933172">
              <a:defRPr/>
            </a:pPr>
            <a:fld id="{1420E0A7-999E-B246-B274-E25EE25B0ADF}" type="slidenum">
              <a:rPr lang="en-US">
                <a:solidFill>
                  <a:prstClr val="black"/>
                </a:solidFill>
                <a:latin typeface="Calibri"/>
              </a:rPr>
              <a:pPr defTabSz="933172">
                <a:defRPr/>
              </a:pPr>
              <a:t>2</a:t>
            </a:fld>
            <a:endParaRPr lang="en-US" dirty="0">
              <a:solidFill>
                <a:prstClr val="black"/>
              </a:solidFill>
              <a:latin typeface="Calibri"/>
            </a:endParaRPr>
          </a:p>
        </p:txBody>
      </p:sp>
    </p:spTree>
    <p:extLst>
      <p:ext uri="{BB962C8B-B14F-4D97-AF65-F5344CB8AC3E}">
        <p14:creationId xmlns:p14="http://schemas.microsoft.com/office/powerpoint/2010/main" val="1522169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3949940"/>
          </a:xfrm>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20</a:t>
            </a:fld>
            <a:endParaRPr lang="en-US" dirty="0"/>
          </a:p>
        </p:txBody>
      </p:sp>
    </p:spTree>
    <p:extLst>
      <p:ext uri="{BB962C8B-B14F-4D97-AF65-F5344CB8AC3E}">
        <p14:creationId xmlns:p14="http://schemas.microsoft.com/office/powerpoint/2010/main" val="991028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21</a:t>
            </a:fld>
            <a:endParaRPr lang="en-US" dirty="0"/>
          </a:p>
        </p:txBody>
      </p:sp>
    </p:spTree>
    <p:extLst>
      <p:ext uri="{BB962C8B-B14F-4D97-AF65-F5344CB8AC3E}">
        <p14:creationId xmlns:p14="http://schemas.microsoft.com/office/powerpoint/2010/main" val="569506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362026"/>
          </a:xfrm>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22</a:t>
            </a:fld>
            <a:endParaRPr lang="en-US" dirty="0"/>
          </a:p>
        </p:txBody>
      </p:sp>
    </p:spTree>
    <p:extLst>
      <p:ext uri="{BB962C8B-B14F-4D97-AF65-F5344CB8AC3E}">
        <p14:creationId xmlns:p14="http://schemas.microsoft.com/office/powerpoint/2010/main" val="763792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567010"/>
          </a:xfrm>
        </p:spPr>
        <p:txBody>
          <a:bodyPr/>
          <a:lstStyle/>
          <a:p>
            <a:r>
              <a:rPr lang="en-US" sz="1400" b="1" dirty="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23</a:t>
            </a:fld>
            <a:endParaRPr lang="en-US" dirty="0"/>
          </a:p>
        </p:txBody>
      </p:sp>
    </p:spTree>
    <p:extLst>
      <p:ext uri="{BB962C8B-B14F-4D97-AF65-F5344CB8AC3E}">
        <p14:creationId xmlns:p14="http://schemas.microsoft.com/office/powerpoint/2010/main" val="1989905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a:t>
            </a:r>
            <a:r>
              <a:rPr lang="en-US" b="1" baseline="0" dirty="0" smtClean="0"/>
              <a:t> - </a:t>
            </a:r>
            <a:r>
              <a:rPr lang="en-US" b="1" dirty="0" smtClean="0"/>
              <a:t>Lead discussion</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24</a:t>
            </a:fld>
            <a:endParaRPr lang="en-US" dirty="0"/>
          </a:p>
        </p:txBody>
      </p:sp>
    </p:spTree>
    <p:extLst>
      <p:ext uri="{BB962C8B-B14F-4D97-AF65-F5344CB8AC3E}">
        <p14:creationId xmlns:p14="http://schemas.microsoft.com/office/powerpoint/2010/main" val="367944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25</a:t>
            </a:fld>
            <a:endParaRPr lang="en-US" dirty="0"/>
          </a:p>
        </p:txBody>
      </p:sp>
    </p:spTree>
    <p:extLst>
      <p:ext uri="{BB962C8B-B14F-4D97-AF65-F5344CB8AC3E}">
        <p14:creationId xmlns:p14="http://schemas.microsoft.com/office/powerpoint/2010/main" val="1108651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p>
          <a:p>
            <a:endParaRPr lang="en-US" dirty="0" smtClean="0"/>
          </a:p>
          <a:p>
            <a:r>
              <a:rPr lang="en-US" dirty="0" smtClean="0"/>
              <a:t>- WIOA Core Partners share responsibility for aspects of service delivery and Section 188.</a:t>
            </a:r>
          </a:p>
          <a:p>
            <a:r>
              <a:rPr lang="en-US" sz="300" dirty="0"/>
              <a:t>- </a:t>
            </a:r>
            <a:r>
              <a:rPr lang="en-US" dirty="0" smtClean="0"/>
              <a:t>Section 188 is a part of the regulatory framework for AJC Certification criteria and processes.</a:t>
            </a:r>
          </a:p>
          <a:p>
            <a:r>
              <a:rPr lang="en-US" sz="300" dirty="0"/>
              <a:t>- </a:t>
            </a:r>
            <a:r>
              <a:rPr lang="en-US" dirty="0" smtClean="0"/>
              <a:t>EOOs and VR agencies are engaged in AJC Certification as SMEs in compliance and accessibility.</a:t>
            </a:r>
          </a:p>
          <a:p>
            <a:pPr lvl="0"/>
            <a:r>
              <a:rPr lang="en-US" sz="300" dirty="0"/>
              <a:t>- </a:t>
            </a:r>
            <a:r>
              <a:rPr lang="en-US" dirty="0" smtClean="0"/>
              <a:t>AJCs and partners need resources/strategies to effectively implement both Section 188 and AJC Certification.</a:t>
            </a:r>
          </a:p>
          <a:p>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26</a:t>
            </a:fld>
            <a:endParaRPr lang="en-US" dirty="0"/>
          </a:p>
        </p:txBody>
      </p:sp>
    </p:spTree>
    <p:extLst>
      <p:ext uri="{BB962C8B-B14F-4D97-AF65-F5344CB8AC3E}">
        <p14:creationId xmlns:p14="http://schemas.microsoft.com/office/powerpoint/2010/main" val="1816778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27</a:t>
            </a:fld>
            <a:endParaRPr lang="en-US" dirty="0"/>
          </a:p>
        </p:txBody>
      </p:sp>
    </p:spTree>
    <p:extLst>
      <p:ext uri="{BB962C8B-B14F-4D97-AF65-F5344CB8AC3E}">
        <p14:creationId xmlns:p14="http://schemas.microsoft.com/office/powerpoint/2010/main" val="18385406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28</a:t>
            </a:fld>
            <a:endParaRPr lang="en-US" dirty="0"/>
          </a:p>
        </p:txBody>
      </p:sp>
    </p:spTree>
    <p:extLst>
      <p:ext uri="{BB962C8B-B14F-4D97-AF65-F5344CB8AC3E}">
        <p14:creationId xmlns:p14="http://schemas.microsoft.com/office/powerpoint/2010/main" val="19442210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 &amp; Lauren</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29</a:t>
            </a:fld>
            <a:endParaRPr lang="en-US" dirty="0"/>
          </a:p>
        </p:txBody>
      </p:sp>
    </p:spTree>
    <p:extLst>
      <p:ext uri="{BB962C8B-B14F-4D97-AF65-F5344CB8AC3E}">
        <p14:creationId xmlns:p14="http://schemas.microsoft.com/office/powerpoint/2010/main" val="1056901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Lauren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Business-led</a:t>
            </a:r>
            <a:r>
              <a:rPr lang="en-US" sz="1200" kern="1200" baseline="0" dirty="0" smtClean="0">
                <a:solidFill>
                  <a:schemeClr val="tx1"/>
                </a:solidFill>
                <a:effectLst/>
                <a:latin typeface="+mn-lt"/>
                <a:ea typeface="+mn-ea"/>
                <a:cs typeface="+mn-cs"/>
              </a:rPr>
              <a:t> Board, comprised of 36 members, </a:t>
            </a:r>
            <a:r>
              <a:rPr lang="en-US" sz="1200" kern="1200" dirty="0" smtClean="0">
                <a:solidFill>
                  <a:schemeClr val="tx1"/>
                </a:solidFill>
                <a:effectLst/>
                <a:latin typeface="+mn-lt"/>
                <a:ea typeface="+mn-ea"/>
                <a:cs typeface="+mn-cs"/>
              </a:rPr>
              <a:t>responsible for advising the Mayor, City Council, and District government on the development, implementation, and continuous improvement of an integrated and effective workforce system.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 DCWIC is staffed by a team of workforce development experts who implement the Mayor’s and the Board’s vision through research, data analysis, policy development and technical assistance.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a:t>
            </a:fld>
            <a:endParaRPr lang="en-US" dirty="0"/>
          </a:p>
        </p:txBody>
      </p:sp>
    </p:spTree>
    <p:extLst>
      <p:ext uri="{BB962C8B-B14F-4D97-AF65-F5344CB8AC3E}">
        <p14:creationId xmlns:p14="http://schemas.microsoft.com/office/powerpoint/2010/main" val="23887146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30</a:t>
            </a:fld>
            <a:endParaRPr lang="en-US" dirty="0"/>
          </a:p>
        </p:txBody>
      </p:sp>
    </p:spTree>
    <p:extLst>
      <p:ext uri="{BB962C8B-B14F-4D97-AF65-F5344CB8AC3E}">
        <p14:creationId xmlns:p14="http://schemas.microsoft.com/office/powerpoint/2010/main" val="1017433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31</a:t>
            </a:fld>
            <a:endParaRPr lang="en-US" dirty="0"/>
          </a:p>
        </p:txBody>
      </p:sp>
    </p:spTree>
    <p:extLst>
      <p:ext uri="{BB962C8B-B14F-4D97-AF65-F5344CB8AC3E}">
        <p14:creationId xmlns:p14="http://schemas.microsoft.com/office/powerpoint/2010/main" val="15729136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32</a:t>
            </a:fld>
            <a:endParaRPr lang="en-US" dirty="0"/>
          </a:p>
        </p:txBody>
      </p:sp>
    </p:spTree>
    <p:extLst>
      <p:ext uri="{BB962C8B-B14F-4D97-AF65-F5344CB8AC3E}">
        <p14:creationId xmlns:p14="http://schemas.microsoft.com/office/powerpoint/2010/main" val="1388559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 &amp; Lauren</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33</a:t>
            </a:fld>
            <a:endParaRPr lang="en-US" dirty="0"/>
          </a:p>
        </p:txBody>
      </p:sp>
    </p:spTree>
    <p:extLst>
      <p:ext uri="{BB962C8B-B14F-4D97-AF65-F5344CB8AC3E}">
        <p14:creationId xmlns:p14="http://schemas.microsoft.com/office/powerpoint/2010/main" val="19175870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4"/>
            <a:ext cx="5618480" cy="3810603"/>
          </a:xfrm>
        </p:spPr>
        <p:txBody>
          <a:bodyPr/>
          <a:lstStyle/>
          <a:p>
            <a:r>
              <a:rPr lang="en-US" sz="1400" b="1" dirty="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34</a:t>
            </a:fld>
            <a:endParaRPr lang="en-US" dirty="0"/>
          </a:p>
        </p:txBody>
      </p:sp>
    </p:spTree>
    <p:extLst>
      <p:ext uri="{BB962C8B-B14F-4D97-AF65-F5344CB8AC3E}">
        <p14:creationId xmlns:p14="http://schemas.microsoft.com/office/powerpoint/2010/main" val="16661043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35</a:t>
            </a:fld>
            <a:endParaRPr lang="en-US" dirty="0"/>
          </a:p>
        </p:txBody>
      </p:sp>
    </p:spTree>
    <p:extLst>
      <p:ext uri="{BB962C8B-B14F-4D97-AF65-F5344CB8AC3E}">
        <p14:creationId xmlns:p14="http://schemas.microsoft.com/office/powerpoint/2010/main" val="2101285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8628" y="4480004"/>
            <a:ext cx="6372568" cy="4537150"/>
          </a:xfrm>
        </p:spPr>
        <p:txBody>
          <a:bodyPr/>
          <a:lstStyle/>
          <a:p>
            <a:r>
              <a:rPr lang="en-US" b="1" dirty="0"/>
              <a:t>Jamie &amp; Lauren</a:t>
            </a:r>
          </a:p>
          <a:p>
            <a:endParaRPr lang="en-US" dirty="0"/>
          </a:p>
          <a:p>
            <a:endParaRPr lang="en-US" b="1" dirty="0" smtClean="0"/>
          </a:p>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36</a:t>
            </a:fld>
            <a:endParaRPr lang="en-US" dirty="0"/>
          </a:p>
        </p:txBody>
      </p:sp>
    </p:spTree>
    <p:extLst>
      <p:ext uri="{BB962C8B-B14F-4D97-AF65-F5344CB8AC3E}">
        <p14:creationId xmlns:p14="http://schemas.microsoft.com/office/powerpoint/2010/main" val="1420913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Lauren &amp; Rebecca Lead</a:t>
            </a:r>
          </a:p>
          <a:p>
            <a:endParaRPr lang="en-US"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37</a:t>
            </a:fld>
            <a:endParaRPr lang="en-US" dirty="0"/>
          </a:p>
        </p:txBody>
      </p:sp>
    </p:spTree>
    <p:extLst>
      <p:ext uri="{BB962C8B-B14F-4D97-AF65-F5344CB8AC3E}">
        <p14:creationId xmlns:p14="http://schemas.microsoft.com/office/powerpoint/2010/main" val="1699938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Rebecca</a:t>
            </a:r>
          </a:p>
        </p:txBody>
      </p:sp>
      <p:sp>
        <p:nvSpPr>
          <p:cNvPr id="4" name="Slide Number Placeholder 3"/>
          <p:cNvSpPr>
            <a:spLocks noGrp="1"/>
          </p:cNvSpPr>
          <p:nvPr>
            <p:ph type="sldNum" sz="quarter" idx="10"/>
          </p:nvPr>
        </p:nvSpPr>
        <p:spPr/>
        <p:txBody>
          <a:bodyPr/>
          <a:lstStyle/>
          <a:p>
            <a:fld id="{DFF1C600-A059-47B1-95AE-A5C820AFFE28}" type="slidenum">
              <a:rPr lang="en-US" smtClean="0"/>
              <a:pPr/>
              <a:t>38</a:t>
            </a:fld>
            <a:endParaRPr lang="en-US" dirty="0"/>
          </a:p>
        </p:txBody>
      </p:sp>
    </p:spTree>
    <p:extLst>
      <p:ext uri="{BB962C8B-B14F-4D97-AF65-F5344CB8AC3E}">
        <p14:creationId xmlns:p14="http://schemas.microsoft.com/office/powerpoint/2010/main" val="2174720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39</a:t>
            </a:fld>
            <a:endParaRPr lang="en-US" dirty="0"/>
          </a:p>
        </p:txBody>
      </p:sp>
    </p:spTree>
    <p:extLst>
      <p:ext uri="{BB962C8B-B14F-4D97-AF65-F5344CB8AC3E}">
        <p14:creationId xmlns:p14="http://schemas.microsoft.com/office/powerpoint/2010/main" val="1381485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r>
              <a:rPr lang="en-US" b="1" baseline="0" dirty="0" smtClean="0"/>
              <a:t>Jamie brief intro of herself</a:t>
            </a:r>
          </a:p>
        </p:txBody>
      </p:sp>
      <p:sp>
        <p:nvSpPr>
          <p:cNvPr id="4" name="Slide Number Placeholder 3"/>
          <p:cNvSpPr>
            <a:spLocks noGrp="1"/>
          </p:cNvSpPr>
          <p:nvPr>
            <p:ph type="sldNum" sz="quarter" idx="10"/>
          </p:nvPr>
        </p:nvSpPr>
        <p:spPr/>
        <p:txBody>
          <a:bodyPr/>
          <a:lstStyle/>
          <a:p>
            <a:pPr defTabSz="933172">
              <a:defRPr/>
            </a:pPr>
            <a:fld id="{1420E0A7-999E-B246-B274-E25EE25B0ADF}" type="slidenum">
              <a:rPr lang="en-US">
                <a:solidFill>
                  <a:prstClr val="black"/>
                </a:solidFill>
                <a:latin typeface="Calibri"/>
              </a:rPr>
              <a:pPr defTabSz="933172">
                <a:defRPr/>
              </a:pPr>
              <a:t>4</a:t>
            </a:fld>
            <a:endParaRPr lang="en-US" dirty="0">
              <a:solidFill>
                <a:prstClr val="black"/>
              </a:solidFill>
              <a:latin typeface="Calibri"/>
            </a:endParaRPr>
          </a:p>
        </p:txBody>
      </p:sp>
    </p:spTree>
    <p:extLst>
      <p:ext uri="{BB962C8B-B14F-4D97-AF65-F5344CB8AC3E}">
        <p14:creationId xmlns:p14="http://schemas.microsoft.com/office/powerpoint/2010/main" val="1380384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40</a:t>
            </a:fld>
            <a:endParaRPr lang="en-US" dirty="0"/>
          </a:p>
        </p:txBody>
      </p:sp>
    </p:spTree>
    <p:extLst>
      <p:ext uri="{BB962C8B-B14F-4D97-AF65-F5344CB8AC3E}">
        <p14:creationId xmlns:p14="http://schemas.microsoft.com/office/powerpoint/2010/main" val="29769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41</a:t>
            </a:fld>
            <a:endParaRPr lang="en-US" dirty="0"/>
          </a:p>
        </p:txBody>
      </p:sp>
    </p:spTree>
    <p:extLst>
      <p:ext uri="{BB962C8B-B14F-4D97-AF65-F5344CB8AC3E}">
        <p14:creationId xmlns:p14="http://schemas.microsoft.com/office/powerpoint/2010/main" val="15938406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42</a:t>
            </a:fld>
            <a:endParaRPr lang="en-US" dirty="0"/>
          </a:p>
        </p:txBody>
      </p:sp>
    </p:spTree>
    <p:extLst>
      <p:ext uri="{BB962C8B-B14F-4D97-AF65-F5344CB8AC3E}">
        <p14:creationId xmlns:p14="http://schemas.microsoft.com/office/powerpoint/2010/main" val="6677091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43</a:t>
            </a:fld>
            <a:endParaRPr lang="en-US" dirty="0"/>
          </a:p>
        </p:txBody>
      </p:sp>
    </p:spTree>
    <p:extLst>
      <p:ext uri="{BB962C8B-B14F-4D97-AF65-F5344CB8AC3E}">
        <p14:creationId xmlns:p14="http://schemas.microsoft.com/office/powerpoint/2010/main" val="14514144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44</a:t>
            </a:fld>
            <a:endParaRPr lang="en-US" dirty="0"/>
          </a:p>
        </p:txBody>
      </p:sp>
    </p:spTree>
    <p:extLst>
      <p:ext uri="{BB962C8B-B14F-4D97-AF65-F5344CB8AC3E}">
        <p14:creationId xmlns:p14="http://schemas.microsoft.com/office/powerpoint/2010/main" val="12647327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b="1" dirty="0" smtClean="0">
                <a:solidFill>
                  <a:prstClr val="black"/>
                </a:solidFill>
              </a:rPr>
              <a:t>Rebecca/Jamie</a:t>
            </a:r>
            <a:endParaRPr lang="en-US" b="1" dirty="0">
              <a:solidFill>
                <a:prstClr val="black"/>
              </a:solidFill>
            </a:endParaRPr>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622499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Rebecca/Jamie</a:t>
            </a:r>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12908162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Rebecca</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47</a:t>
            </a:fld>
            <a:endParaRPr lang="en-US" dirty="0"/>
          </a:p>
        </p:txBody>
      </p:sp>
    </p:spTree>
    <p:extLst>
      <p:ext uri="{BB962C8B-B14F-4D97-AF65-F5344CB8AC3E}">
        <p14:creationId xmlns:p14="http://schemas.microsoft.com/office/powerpoint/2010/main" val="13750676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48</a:t>
            </a:fld>
            <a:endParaRPr lang="en-US" dirty="0"/>
          </a:p>
        </p:txBody>
      </p:sp>
    </p:spTree>
    <p:extLst>
      <p:ext uri="{BB962C8B-B14F-4D97-AF65-F5344CB8AC3E}">
        <p14:creationId xmlns:p14="http://schemas.microsoft.com/office/powerpoint/2010/main" val="436875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Jamie (LAUREN TO ASK ABOUT</a:t>
            </a:r>
            <a:r>
              <a:rPr lang="en-US" b="1" baseline="0" dirty="0" smtClean="0"/>
              <a:t> WHAT THE SECTION 188 PROGRAM FRAMEWORK, PROGRAM DESIGN, BUDGET, ETC. LOOK LIKE IN OTHER STATES)</a:t>
            </a:r>
            <a:endParaRPr lang="en-US" b="1"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49</a:t>
            </a:fld>
            <a:endParaRPr lang="en-US" dirty="0"/>
          </a:p>
        </p:txBody>
      </p:sp>
    </p:spTree>
    <p:extLst>
      <p:ext uri="{BB962C8B-B14F-4D97-AF65-F5344CB8AC3E}">
        <p14:creationId xmlns:p14="http://schemas.microsoft.com/office/powerpoint/2010/main" val="201824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r>
              <a:rPr lang="en-US" b="1" baseline="0" dirty="0" smtClean="0"/>
              <a:t>Rebecca brief intro of herself</a:t>
            </a:r>
          </a:p>
        </p:txBody>
      </p:sp>
      <p:sp>
        <p:nvSpPr>
          <p:cNvPr id="4" name="Slide Number Placeholder 3"/>
          <p:cNvSpPr>
            <a:spLocks noGrp="1"/>
          </p:cNvSpPr>
          <p:nvPr>
            <p:ph type="sldNum" sz="quarter" idx="10"/>
          </p:nvPr>
        </p:nvSpPr>
        <p:spPr/>
        <p:txBody>
          <a:bodyPr/>
          <a:lstStyle/>
          <a:p>
            <a:pPr defTabSz="933172">
              <a:defRPr/>
            </a:pPr>
            <a:fld id="{1420E0A7-999E-B246-B274-E25EE25B0ADF}" type="slidenum">
              <a:rPr lang="en-US">
                <a:solidFill>
                  <a:prstClr val="black"/>
                </a:solidFill>
                <a:latin typeface="Calibri"/>
              </a:rPr>
              <a:pPr defTabSz="933172">
                <a:defRPr/>
              </a:pPr>
              <a:t>5</a:t>
            </a:fld>
            <a:endParaRPr lang="en-US" dirty="0">
              <a:solidFill>
                <a:prstClr val="black"/>
              </a:solidFill>
              <a:latin typeface="Calibri"/>
            </a:endParaRPr>
          </a:p>
        </p:txBody>
      </p:sp>
    </p:spTree>
    <p:extLst>
      <p:ext uri="{BB962C8B-B14F-4D97-AF65-F5344CB8AC3E}">
        <p14:creationId xmlns:p14="http://schemas.microsoft.com/office/powerpoint/2010/main" val="99214228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1193800"/>
            <a:ext cx="4300537" cy="3224213"/>
          </a:xfrm>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pPr defTabSz="458573">
              <a:defRPr/>
            </a:pPr>
            <a:fld id="{1420E0A7-999E-B246-B274-E25EE25B0ADF}" type="slidenum">
              <a:rPr lang="en-US">
                <a:solidFill>
                  <a:prstClr val="black"/>
                </a:solidFill>
                <a:latin typeface="Calibri"/>
              </a:rPr>
              <a:pPr defTabSz="458573">
                <a:defRPr/>
              </a:pPr>
              <a:t>50</a:t>
            </a:fld>
            <a:endParaRPr lang="en-US" dirty="0">
              <a:solidFill>
                <a:prstClr val="black"/>
              </a:solidFill>
              <a:latin typeface="Calibri"/>
            </a:endParaRPr>
          </a:p>
        </p:txBody>
      </p:sp>
    </p:spTree>
    <p:extLst>
      <p:ext uri="{BB962C8B-B14F-4D97-AF65-F5344CB8AC3E}">
        <p14:creationId xmlns:p14="http://schemas.microsoft.com/office/powerpoint/2010/main" val="15958509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1193800"/>
            <a:ext cx="4300537" cy="3224213"/>
          </a:xfrm>
        </p:spPr>
      </p:sp>
      <p:sp>
        <p:nvSpPr>
          <p:cNvPr id="3" name="Notes Placeholder 2"/>
          <p:cNvSpPr>
            <a:spLocks noGrp="1"/>
          </p:cNvSpPr>
          <p:nvPr>
            <p:ph type="body" idx="1"/>
          </p:nvPr>
        </p:nvSpPr>
        <p:spPr/>
        <p:txBody>
          <a:bodyPr/>
          <a:lstStyle/>
          <a:p>
            <a:r>
              <a:rPr lang="en-US" b="1" dirty="0" smtClean="0"/>
              <a:t>Jamie</a:t>
            </a:r>
            <a:endParaRPr lang="en-US" b="1" dirty="0"/>
          </a:p>
        </p:txBody>
      </p:sp>
      <p:sp>
        <p:nvSpPr>
          <p:cNvPr id="4" name="Slide Number Placeholder 3"/>
          <p:cNvSpPr>
            <a:spLocks noGrp="1"/>
          </p:cNvSpPr>
          <p:nvPr>
            <p:ph type="sldNum" sz="quarter" idx="10"/>
          </p:nvPr>
        </p:nvSpPr>
        <p:spPr/>
        <p:txBody>
          <a:bodyPr/>
          <a:lstStyle/>
          <a:p>
            <a:pPr defTabSz="458573">
              <a:defRPr/>
            </a:pPr>
            <a:fld id="{1420E0A7-999E-B246-B274-E25EE25B0ADF}" type="slidenum">
              <a:rPr lang="en-US">
                <a:solidFill>
                  <a:prstClr val="black"/>
                </a:solidFill>
                <a:latin typeface="Calibri"/>
              </a:rPr>
              <a:pPr defTabSz="458573">
                <a:defRPr/>
              </a:pPr>
              <a:t>51</a:t>
            </a:fld>
            <a:endParaRPr lang="en-US" dirty="0">
              <a:solidFill>
                <a:prstClr val="black"/>
              </a:solidFill>
              <a:latin typeface="Calibri"/>
            </a:endParaRPr>
          </a:p>
        </p:txBody>
      </p:sp>
    </p:spTree>
    <p:extLst>
      <p:ext uri="{BB962C8B-B14F-4D97-AF65-F5344CB8AC3E}">
        <p14:creationId xmlns:p14="http://schemas.microsoft.com/office/powerpoint/2010/main" val="6277035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Jamie</a:t>
            </a:r>
          </a:p>
        </p:txBody>
      </p:sp>
      <p:sp>
        <p:nvSpPr>
          <p:cNvPr id="4" name="Slide Number Placeholder 3"/>
          <p:cNvSpPr>
            <a:spLocks noGrp="1"/>
          </p:cNvSpPr>
          <p:nvPr>
            <p:ph type="sldNum" sz="quarter" idx="10"/>
          </p:nvPr>
        </p:nvSpPr>
        <p:spPr/>
        <p:txBody>
          <a:bodyPr/>
          <a:lstStyle/>
          <a:p>
            <a:fld id="{DFF1C600-A059-47B1-95AE-A5C820AFFE28}" type="slidenum">
              <a:rPr lang="en-US" smtClean="0"/>
              <a:pPr/>
              <a:t>52</a:t>
            </a:fld>
            <a:endParaRPr lang="en-US" dirty="0"/>
          </a:p>
        </p:txBody>
      </p:sp>
    </p:spTree>
    <p:extLst>
      <p:ext uri="{BB962C8B-B14F-4D97-AF65-F5344CB8AC3E}">
        <p14:creationId xmlns:p14="http://schemas.microsoft.com/office/powerpoint/2010/main" val="14241612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a:t>
            </a:r>
          </a:p>
          <a:p>
            <a:r>
              <a:rPr lang="en-US" dirty="0" smtClean="0"/>
              <a:t>GROUP</a:t>
            </a:r>
            <a:r>
              <a:rPr lang="en-US" baseline="0" dirty="0" smtClean="0"/>
              <a:t> DISCUSSES NEXT STEPS BASED ON BASED ON INFORMATION DISCUSSED; CAPTURE FEEDBACK</a:t>
            </a:r>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53</a:t>
            </a:fld>
            <a:endParaRPr lang="en-US" dirty="0"/>
          </a:p>
        </p:txBody>
      </p:sp>
    </p:spTree>
    <p:extLst>
      <p:ext uri="{BB962C8B-B14F-4D97-AF65-F5344CB8AC3E}">
        <p14:creationId xmlns:p14="http://schemas.microsoft.com/office/powerpoint/2010/main" val="162220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r>
              <a:rPr lang="en-US" b="1" dirty="0" smtClean="0"/>
              <a:t>Rebecca</a:t>
            </a:r>
          </a:p>
          <a:p>
            <a:endParaRPr lang="en-US" dirty="0"/>
          </a:p>
        </p:txBody>
      </p:sp>
      <p:sp>
        <p:nvSpPr>
          <p:cNvPr id="4" name="Slide Number Placeholder 3"/>
          <p:cNvSpPr>
            <a:spLocks noGrp="1"/>
          </p:cNvSpPr>
          <p:nvPr>
            <p:ph type="sldNum" sz="quarter" idx="10"/>
          </p:nvPr>
        </p:nvSpPr>
        <p:spPr/>
        <p:txBody>
          <a:bodyPr/>
          <a:lstStyle/>
          <a:p>
            <a:pPr defTabSz="933172">
              <a:defRPr/>
            </a:pPr>
            <a:fld id="{1420E0A7-999E-B246-B274-E25EE25B0ADF}" type="slidenum">
              <a:rPr lang="en-US">
                <a:solidFill>
                  <a:prstClr val="black"/>
                </a:solidFill>
                <a:latin typeface="Calibri"/>
              </a:rPr>
              <a:pPr defTabSz="933172">
                <a:defRPr/>
              </a:pPr>
              <a:t>6</a:t>
            </a:fld>
            <a:endParaRPr lang="en-US" dirty="0">
              <a:solidFill>
                <a:prstClr val="black"/>
              </a:solidFill>
              <a:latin typeface="Calibri"/>
            </a:endParaRPr>
          </a:p>
        </p:txBody>
      </p:sp>
    </p:spTree>
    <p:extLst>
      <p:ext uri="{BB962C8B-B14F-4D97-AF65-F5344CB8AC3E}">
        <p14:creationId xmlns:p14="http://schemas.microsoft.com/office/powerpoint/2010/main" val="133542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0" y="1182688"/>
            <a:ext cx="4259263" cy="3194050"/>
          </a:xfrm>
        </p:spPr>
      </p:sp>
      <p:sp>
        <p:nvSpPr>
          <p:cNvPr id="3" name="Notes Placeholder 2"/>
          <p:cNvSpPr>
            <a:spLocks noGrp="1"/>
          </p:cNvSpPr>
          <p:nvPr>
            <p:ph type="body" idx="1"/>
          </p:nvPr>
        </p:nvSpPr>
        <p:spPr/>
        <p:txBody>
          <a:bodyPr/>
          <a:lstStyle/>
          <a:p>
            <a:pPr defTabSz="471552">
              <a:defRPr/>
            </a:pPr>
            <a:r>
              <a:rPr lang="en-US" b="1" dirty="0" smtClean="0"/>
              <a:t>Rebecca</a:t>
            </a:r>
          </a:p>
        </p:txBody>
      </p:sp>
      <p:sp>
        <p:nvSpPr>
          <p:cNvPr id="4" name="Slide Number Placeholder 3"/>
          <p:cNvSpPr>
            <a:spLocks noGrp="1"/>
          </p:cNvSpPr>
          <p:nvPr>
            <p:ph type="sldNum" sz="quarter" idx="10"/>
          </p:nvPr>
        </p:nvSpPr>
        <p:spPr/>
        <p:txBody>
          <a:bodyPr/>
          <a:lstStyle/>
          <a:p>
            <a:pPr defTabSz="933172">
              <a:defRPr/>
            </a:pPr>
            <a:fld id="{9E30F586-6FEB-6A45-8CF2-E14D3173EB24}" type="slidenum">
              <a:rPr lang="en-US">
                <a:solidFill>
                  <a:prstClr val="black"/>
                </a:solidFill>
                <a:latin typeface="Calibri"/>
              </a:rPr>
              <a:pPr defTabSz="933172">
                <a:defRPr/>
              </a:pPr>
              <a:t>7</a:t>
            </a:fld>
            <a:endParaRPr lang="en-US" dirty="0">
              <a:solidFill>
                <a:prstClr val="black"/>
              </a:solidFill>
              <a:latin typeface="Calibri"/>
            </a:endParaRPr>
          </a:p>
        </p:txBody>
      </p:sp>
    </p:spTree>
    <p:extLst>
      <p:ext uri="{BB962C8B-B14F-4D97-AF65-F5344CB8AC3E}">
        <p14:creationId xmlns:p14="http://schemas.microsoft.com/office/powerpoint/2010/main" val="140207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 </a:t>
            </a:r>
            <a:r>
              <a:rPr lang="mr-IN" b="1" dirty="0" smtClean="0"/>
              <a:t>–</a:t>
            </a:r>
            <a:r>
              <a:rPr lang="en-US" b="1" dirty="0" smtClean="0"/>
              <a:t> Overview of training objectives, plus hopes for meeting today,</a:t>
            </a:r>
            <a:r>
              <a:rPr lang="en-US" b="1" baseline="0" dirty="0" smtClean="0"/>
              <a:t> </a:t>
            </a:r>
            <a:r>
              <a:rPr lang="en-US" b="1" dirty="0" smtClean="0"/>
              <a:t>identifying</a:t>
            </a:r>
            <a:r>
              <a:rPr lang="en-US" b="1" baseline="0" dirty="0" smtClean="0"/>
              <a:t> challenges &amp; action steps </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8</a:t>
            </a:fld>
            <a:endParaRPr lang="en-US" dirty="0"/>
          </a:p>
        </p:txBody>
      </p:sp>
    </p:spTree>
    <p:extLst>
      <p:ext uri="{BB962C8B-B14F-4D97-AF65-F5344CB8AC3E}">
        <p14:creationId xmlns:p14="http://schemas.microsoft.com/office/powerpoint/2010/main" val="20941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Lauren</a:t>
            </a:r>
            <a:endParaRPr lang="en-US" b="1"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9</a:t>
            </a:fld>
            <a:endParaRPr lang="en-US" dirty="0"/>
          </a:p>
        </p:txBody>
      </p:sp>
    </p:spTree>
    <p:extLst>
      <p:ext uri="{BB962C8B-B14F-4D97-AF65-F5344CB8AC3E}">
        <p14:creationId xmlns:p14="http://schemas.microsoft.com/office/powerpoint/2010/main" val="1719685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5C%5CUsers%5CJen%5CDesktop%5CProjects%5CInternal%20PPT%5Ccontent.jpg" TargetMode="External"/><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6.jpeg"/></Relationships>
</file>

<file path=ppt/slideLayouts/_rels/slideLayout20.xml.rels><?xml version="1.0" encoding="UTF-8" standalone="yes"?>
<Relationships xmlns="http://schemas.openxmlformats.org/package/2006/relationships"><Relationship Id="rId3" Type="http://schemas.openxmlformats.org/officeDocument/2006/relationships/image" Target="file://localhost/%5C%5CUsers%5CJen%5CDesktop%5CProjects%5CInternal%20PPT%5Ccontent.jpg" TargetMode="External"/><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ectangle 21"/>
          <p:cNvSpPr/>
          <p:nvPr userDrawn="1"/>
        </p:nvSpPr>
        <p:spPr>
          <a:xfrm>
            <a:off x="3069068" y="343"/>
            <a:ext cx="6086691" cy="6869757"/>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ctrTitle"/>
          </p:nvPr>
        </p:nvSpPr>
        <p:spPr>
          <a:xfrm>
            <a:off x="3768023" y="677335"/>
            <a:ext cx="5168727" cy="2836588"/>
          </a:xfrm>
        </p:spPr>
        <p:txBody>
          <a:bodyPr anchor="b" anchorCtr="0"/>
          <a:lstStyle>
            <a:lvl1pPr algn="r">
              <a:defRPr b="1" cap="none">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68023" y="3659066"/>
            <a:ext cx="5168727" cy="517494"/>
          </a:xfrm>
        </p:spPr>
        <p:txBody>
          <a:bodyPr>
            <a:normAutofit/>
          </a:bodyPr>
          <a:lstStyle>
            <a:lvl1pPr marL="0" indent="0" algn="r">
              <a:spcBef>
                <a:spcPts val="0"/>
              </a:spcBef>
              <a:buNone/>
              <a:defRPr sz="1800">
                <a:solidFill>
                  <a:schemeClr val="bg1">
                    <a:lumMod val="8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199900" y="6287990"/>
            <a:ext cx="490860" cy="365125"/>
          </a:xfrm>
          <a:prstGeom prst="rect">
            <a:avLst/>
          </a:prstGeom>
        </p:spPr>
        <p:txBody>
          <a:bodyPr/>
          <a:lstStyle>
            <a:lvl1pPr algn="l">
              <a:defRPr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5" name="Picture 14" descr="LEADCenter_LogoHoriz_Color.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32101" y="2467356"/>
            <a:ext cx="2126285" cy="1362688"/>
          </a:xfrm>
          <a:prstGeom prst="rect">
            <a:avLst/>
          </a:prstGeom>
        </p:spPr>
      </p:pic>
      <p:sp>
        <p:nvSpPr>
          <p:cNvPr id="23" name="TextBox 22"/>
          <p:cNvSpPr txBox="1"/>
          <p:nvPr userDrawn="1"/>
        </p:nvSpPr>
        <p:spPr>
          <a:xfrm>
            <a:off x="3245456" y="6287982"/>
            <a:ext cx="5691299" cy="323165"/>
          </a:xfrm>
          <a:prstGeom prst="rect">
            <a:avLst/>
          </a:prstGeom>
          <a:noFill/>
        </p:spPr>
        <p:txBody>
          <a:bodyPr wrap="square" rtlCol="0">
            <a:sp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smtClean="0">
                <a:ln>
                  <a:noFill/>
                </a:ln>
                <a:solidFill>
                  <a:prstClr val="white"/>
                </a:solidFill>
                <a:effectLst/>
                <a:uLnTx/>
                <a:uFillTx/>
                <a:latin typeface="Arial"/>
                <a:ea typeface="+mn-ea"/>
                <a:cs typeface="+mn-cs"/>
              </a:rPr>
              <a:t>The LEAD Center is led by National Disability Institute and is funded by the Office of Disability Employment Policy, U.S. Department of Labor, Grant No. #OD-23863-12-75-4-11</a:t>
            </a:r>
            <a:endParaRPr kumimoji="0" lang="en-US" sz="750" b="0" i="1" u="none" strike="noStrike" kern="1200" cap="none" spc="0" normalizeH="0" baseline="0" noProof="0" dirty="0">
              <a:ln>
                <a:noFill/>
              </a:ln>
              <a:solidFill>
                <a:prstClr val="white"/>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1494051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pic>
        <p:nvPicPr>
          <p:cNvPr id="4" name="content.jpg" descr="/Users/Jen/Desktop/Projects/Internal PPT/content.jpg"/>
          <p:cNvPicPr>
            <a:picLocks noChangeAspect="1"/>
          </p:cNvPicPr>
          <p:nvPr userDrawn="1"/>
        </p:nvPicPr>
        <p:blipFill>
          <a:blip r:embed="rId2" r:link="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0"/>
            <a:ext cx="8229600" cy="569310"/>
          </a:xfrm>
        </p:spPr>
        <p:txBody>
          <a:bodyPr>
            <a:noAutofit/>
          </a:bodyPr>
          <a:lstStyle>
            <a:lvl1pPr algn="l">
              <a:defRPr sz="2700">
                <a:latin typeface="Univers LT 57 Condensed"/>
                <a:cs typeface="Univers LT 57 Condensed"/>
              </a:defRPr>
            </a:lvl1pPr>
          </a:lstStyle>
          <a:p>
            <a:r>
              <a:rPr lang="en-US" dirty="0" smtClean="0"/>
              <a:t>Click to edit Master title style</a:t>
            </a:r>
            <a:endParaRPr lang="en-US" dirty="0"/>
          </a:p>
        </p:txBody>
      </p:sp>
      <p:sp>
        <p:nvSpPr>
          <p:cNvPr id="9" name="Content Placeholder 2"/>
          <p:cNvSpPr>
            <a:spLocks noGrp="1"/>
          </p:cNvSpPr>
          <p:nvPr>
            <p:ph idx="1"/>
          </p:nvPr>
        </p:nvSpPr>
        <p:spPr>
          <a:xfrm>
            <a:off x="457200" y="995865"/>
            <a:ext cx="8229600" cy="4525963"/>
          </a:xfrm>
        </p:spPr>
        <p:txBody>
          <a:bodyPr>
            <a:normAutofit/>
          </a:bodyPr>
          <a:lstStyle>
            <a:lvl1pPr>
              <a:defRPr sz="2100">
                <a:latin typeface="Melior"/>
                <a:cs typeface="Melior"/>
              </a:defRPr>
            </a:lvl1pPr>
            <a:lvl2pPr>
              <a:defRPr sz="1800">
                <a:latin typeface="Melior"/>
                <a:cs typeface="Melior"/>
              </a:defRPr>
            </a:lvl2pPr>
            <a:lvl3pPr>
              <a:defRPr sz="1500">
                <a:latin typeface="Melior"/>
                <a:cs typeface="Melior"/>
              </a:defRPr>
            </a:lvl3pPr>
            <a:lvl4pPr>
              <a:defRPr sz="1350">
                <a:latin typeface="Melior"/>
                <a:cs typeface="Melior"/>
              </a:defRPr>
            </a:lvl4pPr>
            <a:lvl5pPr>
              <a:defRPr sz="1350">
                <a:latin typeface="Melior"/>
                <a:cs typeface="Melio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60"/>
            <a:ext cx="2133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Footer Placeholder 4"/>
          <p:cNvSpPr>
            <a:spLocks noGrp="1"/>
          </p:cNvSpPr>
          <p:nvPr>
            <p:ph type="ftr" sz="quarter" idx="11"/>
          </p:nvPr>
        </p:nvSpPr>
        <p:spPr>
          <a:xfrm>
            <a:off x="3124200" y="6356360"/>
            <a:ext cx="2895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16EAE5-ACA4-494F-98A6-E4A8774B5F49}" type="slidenum">
              <a:rPr kumimoji="0" lang="en-US" sz="1050" b="1" i="0" u="none" strike="noStrike" kern="1200" cap="none" spc="0" normalizeH="0" baseline="0" noProof="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1746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ectangle 21"/>
          <p:cNvSpPr/>
          <p:nvPr userDrawn="1"/>
        </p:nvSpPr>
        <p:spPr>
          <a:xfrm>
            <a:off x="3069068" y="343"/>
            <a:ext cx="6086691" cy="6869757"/>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ctrTitle"/>
          </p:nvPr>
        </p:nvSpPr>
        <p:spPr>
          <a:xfrm>
            <a:off x="3768023" y="677335"/>
            <a:ext cx="5168727" cy="2836588"/>
          </a:xfrm>
        </p:spPr>
        <p:txBody>
          <a:bodyPr anchor="b" anchorCtr="0"/>
          <a:lstStyle>
            <a:lvl1pPr algn="r">
              <a:defRPr b="1" cap="none">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68023" y="3659066"/>
            <a:ext cx="5168727" cy="517494"/>
          </a:xfrm>
        </p:spPr>
        <p:txBody>
          <a:bodyPr>
            <a:normAutofit/>
          </a:bodyPr>
          <a:lstStyle>
            <a:lvl1pPr marL="0" indent="0" algn="r">
              <a:spcBef>
                <a:spcPts val="0"/>
              </a:spcBef>
              <a:buNone/>
              <a:defRPr sz="1800">
                <a:solidFill>
                  <a:schemeClr val="bg1">
                    <a:lumMod val="8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199900" y="6287990"/>
            <a:ext cx="490860" cy="365125"/>
          </a:xfrm>
          <a:prstGeom prst="rect">
            <a:avLst/>
          </a:prstGeom>
        </p:spPr>
        <p:txBody>
          <a:bodyPr/>
          <a:lstStyle>
            <a:lvl1pPr algn="l">
              <a:defRPr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5" name="Picture 14" descr="LEADCenter_LogoHoriz_Color.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9905" y="2505456"/>
            <a:ext cx="2715461" cy="1361280"/>
          </a:xfrm>
          <a:prstGeom prst="rect">
            <a:avLst/>
          </a:prstGeom>
        </p:spPr>
      </p:pic>
      <p:sp>
        <p:nvSpPr>
          <p:cNvPr id="23" name="TextBox 22"/>
          <p:cNvSpPr txBox="1"/>
          <p:nvPr userDrawn="1"/>
        </p:nvSpPr>
        <p:spPr>
          <a:xfrm>
            <a:off x="3245456" y="6287982"/>
            <a:ext cx="5691299" cy="323165"/>
          </a:xfrm>
          <a:prstGeom prst="rect">
            <a:avLst/>
          </a:prstGeom>
          <a:noFill/>
        </p:spPr>
        <p:txBody>
          <a:bodyPr wrap="square" rtlCol="0">
            <a:sp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smtClean="0">
                <a:ln>
                  <a:noFill/>
                </a:ln>
                <a:solidFill>
                  <a:prstClr val="white"/>
                </a:solidFill>
                <a:effectLst/>
                <a:uLnTx/>
                <a:uFillTx/>
                <a:latin typeface="Arial"/>
                <a:ea typeface="+mn-ea"/>
                <a:cs typeface="+mn-cs"/>
              </a:rPr>
              <a:t>The LEAD Center is led by National Disability Institute and is funded by the Office of Disability Employment Policy, U.S. Department of Labor, Grant No. #OD-23863-12-75-4-11</a:t>
            </a:r>
            <a:endParaRPr kumimoji="0" lang="en-US" sz="750" b="0" i="1"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590145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57168" indent="-257168">
              <a:buSzPct val="100000"/>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04515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41108" y="6356360"/>
            <a:ext cx="490860"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4027240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105827" y="6335166"/>
            <a:ext cx="540909" cy="365125"/>
          </a:xfrm>
          <a:prstGeom prst="rect">
            <a:avLst/>
          </a:prstGeom>
        </p:spPr>
        <p:txBody>
          <a:bodyPr anchor="ctr" anchorCtr="0"/>
          <a:lstStyle>
            <a:defPPr>
              <a:defRPr lang="en-US"/>
            </a:defPPr>
            <a:lvl1pPr marL="0" algn="l" defTabSz="457200" rtl="0" eaLnBrk="1" latinLnBrk="0" hangingPunct="1">
              <a:defRPr sz="1400" b="1" kern="1200" normalizeH="0">
                <a:solidFill>
                  <a:schemeClr val="bg1"/>
                </a:solidFill>
                <a:latin typeface="Arial Black"/>
                <a:ea typeface="+mn-ea"/>
                <a:cs typeface="Arial Black"/>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739141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220301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484864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65125" y="305718"/>
            <a:ext cx="8407400" cy="603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1"/>
          </p:nvPr>
        </p:nvSpPr>
        <p:spPr/>
        <p:txBody>
          <a:bodyP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extLst>
      <p:ext uri="{BB962C8B-B14F-4D97-AF65-F5344CB8AC3E}">
        <p14:creationId xmlns:p14="http://schemas.microsoft.com/office/powerpoint/2010/main" val="2741029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419392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Click to edit Master text styles</a:t>
            </a:r>
          </a:p>
        </p:txBody>
      </p:sp>
      <p:sp>
        <p:nvSpPr>
          <p:cNvPr id="8"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29673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57168" indent="-257168">
              <a:buSzPct val="100000"/>
              <a:buFontTx/>
              <a:buBlip>
                <a:blip r:embed="rId3"/>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4" name="Picture 3" descr="Logo The Disability Employment Initiative (DEI).  The &quot;D-E-I&quot; has a red sunburst over the initials. " title="Disability Employment Initiative (DEI)"/>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702941" y="6243622"/>
            <a:ext cx="1021738" cy="543116"/>
          </a:xfrm>
          <a:prstGeom prst="rect">
            <a:avLst/>
          </a:prstGeom>
        </p:spPr>
      </p:pic>
    </p:spTree>
    <p:custDataLst>
      <p:tags r:id="rId1"/>
    </p:custDataLst>
    <p:extLst>
      <p:ext uri="{BB962C8B-B14F-4D97-AF65-F5344CB8AC3E}">
        <p14:creationId xmlns:p14="http://schemas.microsoft.com/office/powerpoint/2010/main" val="7725074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pic>
        <p:nvPicPr>
          <p:cNvPr id="4" name="content.jpg" descr="/Users/Jen/Desktop/Projects/Internal PPT/content.jpg"/>
          <p:cNvPicPr>
            <a:picLocks noChangeAspect="1"/>
          </p:cNvPicPr>
          <p:nvPr userDrawn="1"/>
        </p:nvPicPr>
        <p:blipFill>
          <a:blip r:embed="rId2" r:link="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0"/>
            <a:ext cx="8229600" cy="569310"/>
          </a:xfrm>
        </p:spPr>
        <p:txBody>
          <a:bodyPr>
            <a:noAutofit/>
          </a:bodyPr>
          <a:lstStyle>
            <a:lvl1pPr algn="l">
              <a:defRPr sz="2700">
                <a:latin typeface="Univers LT 57 Condensed"/>
                <a:cs typeface="Univers LT 57 Condensed"/>
              </a:defRPr>
            </a:lvl1pPr>
          </a:lstStyle>
          <a:p>
            <a:r>
              <a:rPr lang="en-US" dirty="0" smtClean="0"/>
              <a:t>Click to edit Master title style</a:t>
            </a:r>
            <a:endParaRPr lang="en-US" dirty="0"/>
          </a:p>
        </p:txBody>
      </p:sp>
      <p:sp>
        <p:nvSpPr>
          <p:cNvPr id="9" name="Content Placeholder 2"/>
          <p:cNvSpPr>
            <a:spLocks noGrp="1"/>
          </p:cNvSpPr>
          <p:nvPr>
            <p:ph idx="1"/>
          </p:nvPr>
        </p:nvSpPr>
        <p:spPr>
          <a:xfrm>
            <a:off x="457200" y="995865"/>
            <a:ext cx="8229600" cy="4525963"/>
          </a:xfrm>
        </p:spPr>
        <p:txBody>
          <a:bodyPr>
            <a:normAutofit/>
          </a:bodyPr>
          <a:lstStyle>
            <a:lvl1pPr>
              <a:defRPr sz="2100">
                <a:latin typeface="Melior"/>
                <a:cs typeface="Melior"/>
              </a:defRPr>
            </a:lvl1pPr>
            <a:lvl2pPr>
              <a:defRPr sz="1800">
                <a:latin typeface="Melior"/>
                <a:cs typeface="Melior"/>
              </a:defRPr>
            </a:lvl2pPr>
            <a:lvl3pPr>
              <a:defRPr sz="1500">
                <a:latin typeface="Melior"/>
                <a:cs typeface="Melior"/>
              </a:defRPr>
            </a:lvl3pPr>
            <a:lvl4pPr>
              <a:defRPr sz="1350">
                <a:latin typeface="Melior"/>
                <a:cs typeface="Melior"/>
              </a:defRPr>
            </a:lvl4pPr>
            <a:lvl5pPr>
              <a:defRPr sz="1350">
                <a:latin typeface="Melior"/>
                <a:cs typeface="Melio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60"/>
            <a:ext cx="2133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Footer Placeholder 4"/>
          <p:cNvSpPr>
            <a:spLocks noGrp="1"/>
          </p:cNvSpPr>
          <p:nvPr>
            <p:ph type="ftr" sz="quarter" idx="11"/>
          </p:nvPr>
        </p:nvSpPr>
        <p:spPr>
          <a:xfrm>
            <a:off x="3124200" y="6356360"/>
            <a:ext cx="2895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16EAE5-ACA4-494F-98A6-E4A8774B5F49}" type="slidenum">
              <a:rPr kumimoji="0" lang="en-US" sz="1050" b="1" i="0" u="none" strike="noStrike" kern="1200" cap="none" spc="0" normalizeH="0" baseline="0" noProof="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29091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41108" y="6356360"/>
            <a:ext cx="490860"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146339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105827" y="6335166"/>
            <a:ext cx="540909" cy="365125"/>
          </a:xfrm>
          <a:prstGeom prst="rect">
            <a:avLst/>
          </a:prstGeom>
        </p:spPr>
        <p:txBody>
          <a:bodyPr anchor="ctr" anchorCtr="0"/>
          <a:lstStyle>
            <a:defPPr>
              <a:defRPr lang="en-US"/>
            </a:defPPr>
            <a:lvl1pPr marL="0" algn="l" defTabSz="457200" rtl="0" eaLnBrk="1" latinLnBrk="0" hangingPunct="1">
              <a:defRPr sz="1400" b="1" kern="1200" normalizeH="0">
                <a:solidFill>
                  <a:schemeClr val="bg1"/>
                </a:solidFill>
                <a:latin typeface="Arial Black"/>
                <a:ea typeface="+mn-ea"/>
                <a:cs typeface="Arial Black"/>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63000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2841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74820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65125" y="305718"/>
            <a:ext cx="8407400" cy="603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1"/>
          </p:nvPr>
        </p:nvSpPr>
        <p:spPr/>
        <p:txBody>
          <a:bodyP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extLst>
      <p:ext uri="{BB962C8B-B14F-4D97-AF65-F5344CB8AC3E}">
        <p14:creationId xmlns:p14="http://schemas.microsoft.com/office/powerpoint/2010/main" val="35700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7926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Click to edit Master text styles</a:t>
            </a:r>
          </a:p>
        </p:txBody>
      </p:sp>
      <p:sp>
        <p:nvSpPr>
          <p:cNvPr id="8"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24678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image" Target="../media/image4.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3973" y="274648"/>
            <a:ext cx="8392828" cy="81887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93973" y="1316924"/>
            <a:ext cx="8392828" cy="47033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1" y="6154430"/>
            <a:ext cx="9155760" cy="715328"/>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342892"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342892"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13" name="Picture 12" descr="LEADCenter_LogoHoriz_White.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6600829" y="6189714"/>
            <a:ext cx="2406479" cy="614347"/>
          </a:xfrm>
          <a:prstGeom prst="rect">
            <a:avLst/>
          </a:prstGeom>
        </p:spPr>
      </p:pic>
      <p:cxnSp>
        <p:nvCxnSpPr>
          <p:cNvPr id="14" name="Straight Connector 13"/>
          <p:cNvCxnSpPr/>
          <p:nvPr userDrawn="1"/>
        </p:nvCxnSpPr>
        <p:spPr>
          <a:xfrm>
            <a:off x="705532" y="6335166"/>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custDataLst>
      <p:tags r:id="rId12"/>
    </p:custDataLst>
    <p:extLst>
      <p:ext uri="{BB962C8B-B14F-4D97-AF65-F5344CB8AC3E}">
        <p14:creationId xmlns:p14="http://schemas.microsoft.com/office/powerpoint/2010/main" val="2176213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l" defTabSz="342892" rtl="0" eaLnBrk="1" latinLnBrk="0" hangingPunct="1">
        <a:spcBef>
          <a:spcPct val="0"/>
        </a:spcBef>
        <a:buNone/>
        <a:defRPr sz="2700" b="1" i="0" kern="1200" cap="all" spc="-75">
          <a:solidFill>
            <a:srgbClr val="900B58"/>
          </a:solidFill>
          <a:latin typeface="Arial"/>
          <a:ea typeface="+mj-ea"/>
          <a:cs typeface="Arial"/>
        </a:defRPr>
      </a:lvl1pPr>
    </p:titleStyle>
    <p:bodyStyle>
      <a:lvl1pPr marL="257168" indent="-257168" algn="l" defTabSz="342892" rtl="0" eaLnBrk="1" latinLnBrk="0" hangingPunct="1">
        <a:spcBef>
          <a:spcPct val="20000"/>
        </a:spcBef>
        <a:buSzPct val="120000"/>
        <a:buFontTx/>
        <a:buBlip>
          <a:blip r:embed="rId14"/>
        </a:buBlip>
        <a:defRPr sz="2400" kern="1200">
          <a:solidFill>
            <a:schemeClr val="tx1"/>
          </a:solidFill>
          <a:latin typeface="Arial"/>
          <a:ea typeface="+mn-ea"/>
          <a:cs typeface="Arial"/>
        </a:defRPr>
      </a:lvl1pPr>
      <a:lvl2pPr marL="557199" indent="-214308" algn="l" defTabSz="342892" rtl="0" eaLnBrk="1" latinLnBrk="0" hangingPunct="1">
        <a:spcBef>
          <a:spcPct val="20000"/>
        </a:spcBef>
        <a:buSzPct val="120000"/>
        <a:buFontTx/>
        <a:buBlip>
          <a:blip r:embed="rId15"/>
        </a:buBlip>
        <a:defRPr sz="1950" kern="1200">
          <a:solidFill>
            <a:schemeClr val="tx1"/>
          </a:solidFill>
          <a:latin typeface="Arial"/>
          <a:ea typeface="+mn-ea"/>
          <a:cs typeface="Arial"/>
        </a:defRPr>
      </a:lvl2pPr>
      <a:lvl3pPr marL="857228" indent="-171446" algn="l" defTabSz="342892" rtl="0" eaLnBrk="1" latinLnBrk="0" hangingPunct="1">
        <a:spcBef>
          <a:spcPct val="20000"/>
        </a:spcBef>
        <a:buSzPct val="120000"/>
        <a:buFontTx/>
        <a:buBlip>
          <a:blip r:embed="rId16"/>
        </a:buBlip>
        <a:defRPr sz="1650" kern="1200">
          <a:solidFill>
            <a:schemeClr val="tx1"/>
          </a:solidFill>
          <a:latin typeface="Arial"/>
          <a:ea typeface="+mn-ea"/>
          <a:cs typeface="Arial"/>
        </a:defRPr>
      </a:lvl3pPr>
      <a:lvl4pPr marL="1200120" indent="-171446" algn="l" defTabSz="342892" rtl="0" eaLnBrk="1" latinLnBrk="0" hangingPunct="1">
        <a:spcBef>
          <a:spcPct val="20000"/>
        </a:spcBef>
        <a:buFont typeface="Arial"/>
        <a:buChar char="–"/>
        <a:defRPr sz="1350" kern="1200">
          <a:solidFill>
            <a:schemeClr val="tx1"/>
          </a:solidFill>
          <a:latin typeface="Arial"/>
          <a:ea typeface="+mn-ea"/>
          <a:cs typeface="Arial"/>
        </a:defRPr>
      </a:lvl4pPr>
      <a:lvl5pPr marL="1543012" indent="-171446" algn="l" defTabSz="342892" rtl="0" eaLnBrk="1" latinLnBrk="0" hangingPunct="1">
        <a:spcBef>
          <a:spcPct val="20000"/>
        </a:spcBef>
        <a:buFont typeface="Arial"/>
        <a:buChar char="»"/>
        <a:defRPr sz="1200" kern="1200">
          <a:solidFill>
            <a:schemeClr val="tx1"/>
          </a:solidFill>
          <a:latin typeface="Arial"/>
          <a:ea typeface="+mn-ea"/>
          <a:cs typeface="Arial"/>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3973" y="274648"/>
            <a:ext cx="8392828" cy="81887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93973" y="1316924"/>
            <a:ext cx="8392828" cy="47033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1" y="6154430"/>
            <a:ext cx="9155760" cy="715328"/>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342892"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342892"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13" name="Picture 12" descr="LEADCenter_LogoHoriz_White.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6091105" y="6189714"/>
            <a:ext cx="2916203" cy="614347"/>
          </a:xfrm>
          <a:prstGeom prst="rect">
            <a:avLst/>
          </a:prstGeom>
        </p:spPr>
      </p:pic>
      <p:cxnSp>
        <p:nvCxnSpPr>
          <p:cNvPr id="14" name="Straight Connector 13"/>
          <p:cNvCxnSpPr/>
          <p:nvPr userDrawn="1"/>
        </p:nvCxnSpPr>
        <p:spPr>
          <a:xfrm>
            <a:off x="705532" y="6335166"/>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233321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iming>
    <p:tnLst>
      <p:par>
        <p:cTn id="1" dur="indefinite" restart="never" nodeType="tmRoot"/>
      </p:par>
    </p:tnLst>
  </p:timing>
  <p:hf hdr="0" ftr="0" dt="0"/>
  <p:txStyles>
    <p:titleStyle>
      <a:lvl1pPr algn="l" defTabSz="342892" rtl="0" eaLnBrk="1" latinLnBrk="0" hangingPunct="1">
        <a:spcBef>
          <a:spcPct val="0"/>
        </a:spcBef>
        <a:buNone/>
        <a:defRPr sz="2700" b="1" i="0" kern="1200" cap="all" spc="-75">
          <a:solidFill>
            <a:srgbClr val="900B58"/>
          </a:solidFill>
          <a:latin typeface="Arial"/>
          <a:ea typeface="+mj-ea"/>
          <a:cs typeface="Arial"/>
        </a:defRPr>
      </a:lvl1pPr>
    </p:titleStyle>
    <p:bodyStyle>
      <a:lvl1pPr marL="257168" indent="-257168" algn="l" defTabSz="342892" rtl="0" eaLnBrk="1" latinLnBrk="0" hangingPunct="1">
        <a:spcBef>
          <a:spcPct val="20000"/>
        </a:spcBef>
        <a:buSzPct val="120000"/>
        <a:buFontTx/>
        <a:buBlip>
          <a:blip r:embed="rId13"/>
        </a:buBlip>
        <a:defRPr sz="2400" kern="1200">
          <a:solidFill>
            <a:schemeClr val="tx1"/>
          </a:solidFill>
          <a:latin typeface="Arial"/>
          <a:ea typeface="+mn-ea"/>
          <a:cs typeface="Arial"/>
        </a:defRPr>
      </a:lvl1pPr>
      <a:lvl2pPr marL="557199" indent="-214308" algn="l" defTabSz="342892" rtl="0" eaLnBrk="1" latinLnBrk="0" hangingPunct="1">
        <a:spcBef>
          <a:spcPct val="20000"/>
        </a:spcBef>
        <a:buSzPct val="120000"/>
        <a:buFontTx/>
        <a:buBlip>
          <a:blip r:embed="rId14"/>
        </a:buBlip>
        <a:defRPr sz="1950" kern="1200">
          <a:solidFill>
            <a:schemeClr val="tx1"/>
          </a:solidFill>
          <a:latin typeface="Arial"/>
          <a:ea typeface="+mn-ea"/>
          <a:cs typeface="Arial"/>
        </a:defRPr>
      </a:lvl2pPr>
      <a:lvl3pPr marL="857228" indent="-171446" algn="l" defTabSz="342892" rtl="0" eaLnBrk="1" latinLnBrk="0" hangingPunct="1">
        <a:spcBef>
          <a:spcPct val="20000"/>
        </a:spcBef>
        <a:buSzPct val="120000"/>
        <a:buFontTx/>
        <a:buBlip>
          <a:blip r:embed="rId15"/>
        </a:buBlip>
        <a:defRPr sz="1650" kern="1200">
          <a:solidFill>
            <a:schemeClr val="tx1"/>
          </a:solidFill>
          <a:latin typeface="Arial"/>
          <a:ea typeface="+mn-ea"/>
          <a:cs typeface="Arial"/>
        </a:defRPr>
      </a:lvl3pPr>
      <a:lvl4pPr marL="1200120" indent="-171446" algn="l" defTabSz="342892" rtl="0" eaLnBrk="1" latinLnBrk="0" hangingPunct="1">
        <a:spcBef>
          <a:spcPct val="20000"/>
        </a:spcBef>
        <a:buFont typeface="Arial"/>
        <a:buChar char="–"/>
        <a:defRPr sz="1350" kern="1200">
          <a:solidFill>
            <a:schemeClr val="tx1"/>
          </a:solidFill>
          <a:latin typeface="Arial"/>
          <a:ea typeface="+mn-ea"/>
          <a:cs typeface="Arial"/>
        </a:defRPr>
      </a:lvl4pPr>
      <a:lvl5pPr marL="1543012" indent="-171446" algn="l" defTabSz="342892" rtl="0" eaLnBrk="1" latinLnBrk="0" hangingPunct="1">
        <a:spcBef>
          <a:spcPct val="20000"/>
        </a:spcBef>
        <a:buFont typeface="Arial"/>
        <a:buChar char="»"/>
        <a:defRPr sz="1200" kern="1200">
          <a:solidFill>
            <a:schemeClr val="tx1"/>
          </a:solidFill>
          <a:latin typeface="Arial"/>
          <a:ea typeface="+mn-ea"/>
          <a:cs typeface="Arial"/>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hyperlink" Target="http://www.dol.gov/crc"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 Id="rId5" Type="http://schemas.openxmlformats.org/officeDocument/2006/relationships/hyperlink" Target="http://leadcenter.org/system/files/resource/downloadable_version/Sec_188_Final%20Rule_Summary_Dec_2016.pdf" TargetMode="External"/><Relationship Id="rId4" Type="http://schemas.openxmlformats.org/officeDocument/2006/relationships/hyperlink" Target="https://www.dol.gov/crc/188rule/fact-sheet.ht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hyperlink" Target="mailto:lauren.scott@dc.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hyperlink" Target="http://www.dccil.org/" TargetMode="External"/><Relationship Id="rId2" Type="http://schemas.openxmlformats.org/officeDocument/2006/relationships/notesSlide" Target="../notesSlides/notesSlide27.xml"/><Relationship Id="rId1" Type="http://schemas.openxmlformats.org/officeDocument/2006/relationships/slideLayout" Target="../slideLayouts/slideLayout16.xml"/><Relationship Id="rId5" Type="http://schemas.openxmlformats.org/officeDocument/2006/relationships/hyperlink" Target="https://dds.dc.gov/" TargetMode="External"/><Relationship Id="rId4" Type="http://schemas.openxmlformats.org/officeDocument/2006/relationships/hyperlink" Target="http://www.adainfo.or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3" Type="http://schemas.openxmlformats.org/officeDocument/2006/relationships/hyperlink" Target="http://leadcenter.org/system/files/resource/downloadable_version/Sec_188_Final%20Rule_Summary_Dec_2016.pdf" TargetMode="External"/><Relationship Id="rId2" Type="http://schemas.openxmlformats.org/officeDocument/2006/relationships/notesSlide" Target="../notesSlides/notesSlide39.xml"/><Relationship Id="rId1" Type="http://schemas.openxmlformats.org/officeDocument/2006/relationships/slideLayout" Target="../slideLayouts/slideLayout16.xml"/><Relationship Id="rId6" Type="http://schemas.openxmlformats.org/officeDocument/2006/relationships/hyperlink" Target="https://leadcenter.webex.com/mw3200/mywebex/default.do?nomenu=true&amp;siteurl=leadcenter&amp;service=6&amp;rnd=0.2876151121923489&amp;main_url=https://leadcenter.webex.com/ec3200/eventcenter/event/eventAction.do?theAction=detail&amp;&amp;&amp;EMK=4832534b00000004a7f5e76579c8e5a39adbb78e8d9c3851a3bf5411f84b725e34ace650aa464912&amp;siteurl=leadcenter&amp;confViewID=87588603592474537&amp;encryptTicket=SDJTSwAAAAQUJt6vsIJ_dG4D3PphgxcJzJY1m8hwvIS8xCtdo96M_A2&amp;" TargetMode="External"/><Relationship Id="rId5" Type="http://schemas.openxmlformats.org/officeDocument/2006/relationships/hyperlink" Target="http://leadcenter.org/webinars/state-workforce-systems-are-making-equal-opportunity-priority-missouri-virginia-california-series-2-3" TargetMode="External"/><Relationship Id="rId4" Type="http://schemas.openxmlformats.org/officeDocument/2006/relationships/hyperlink" Target="http://leadcenter.org/webinars/wioa-disability-perspective-section-188-powerful-foundation-access-series-1-3"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hyperlink" Target="mailto:Bingram@ndi-inc.org"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www.dol.gov/oasam/programs/crc/Section188Guide.pdf" TargetMode="External"/><Relationship Id="rId2" Type="http://schemas.openxmlformats.org/officeDocument/2006/relationships/notesSlide" Target="../notesSlides/notesSlide43.xml"/><Relationship Id="rId1" Type="http://schemas.openxmlformats.org/officeDocument/2006/relationships/slideLayout" Target="../slideLayouts/slideLayout16.xml"/><Relationship Id="rId4" Type="http://schemas.openxmlformats.org/officeDocument/2006/relationships/hyperlink" Target="https://www.dol.gov/oasam/programs/crc/Section188Guide.pdf"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hyperlink" Target="http://www.leadcenter.org/resources/tool-manual/guided-group-discovery-resources-introduction-and-course-participant-workbook-and-facilitator-guide" TargetMode="External"/><Relationship Id="rId2" Type="http://schemas.openxmlformats.org/officeDocument/2006/relationships/notesSlide" Target="../notesSlides/notesSlide47.xml"/><Relationship Id="rId1" Type="http://schemas.openxmlformats.org/officeDocument/2006/relationships/slideLayout" Target="../slideLayouts/slideLayout6.xml"/><Relationship Id="rId6" Type="http://schemas.openxmlformats.org/officeDocument/2006/relationships/hyperlink" Target="http://leadcenter.org/system/files/resource/downloadable_version/NDI-Lead-Self-Guided-Discovery-vF030918.pdf" TargetMode="External"/><Relationship Id="rId5" Type="http://schemas.openxmlformats.org/officeDocument/2006/relationships/hyperlink" Target="http://www.leadcenter.org/system/files/resource/downloadable_version/WINTAC_Essential_Elements_of_Customized_Employment_for_Universal_Application_005_FInal.pdf" TargetMode="External"/><Relationship Id="rId4" Type="http://schemas.openxmlformats.org/officeDocument/2006/relationships/hyperlink" Target="http://leadcenter.org/webinars/webinar-guided-group-discovery-paving-way-employment"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hyperlink" Target="mailto:rsalon@ndi-inc.org"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www.linkedin.com/groups/LEAD-Center-4828089" TargetMode="External"/><Relationship Id="rId3" Type="http://schemas.openxmlformats.org/officeDocument/2006/relationships/hyperlink" Target="http://www.leadcenter.org/" TargetMode="External"/><Relationship Id="rId7" Type="http://schemas.openxmlformats.org/officeDocument/2006/relationships/hyperlink" Target="https://twitter.com/LEADCtr" TargetMode="External"/><Relationship Id="rId12" Type="http://schemas.openxmlformats.org/officeDocument/2006/relationships/hyperlink" Target="mailto:aawosika@ndi-inc.org" TargetMode="External"/><Relationship Id="rId2" Type="http://schemas.openxmlformats.org/officeDocument/2006/relationships/notesSlide" Target="../notesSlides/notesSlide50.xml"/><Relationship Id="rId1" Type="http://schemas.openxmlformats.org/officeDocument/2006/relationships/slideLayout" Target="../slideLayouts/slideLayout16.xml"/><Relationship Id="rId6" Type="http://schemas.openxmlformats.org/officeDocument/2006/relationships/hyperlink" Target="http://www.facebook.com/LEADCtr" TargetMode="External"/><Relationship Id="rId11" Type="http://schemas.openxmlformats.org/officeDocument/2006/relationships/hyperlink" Target="mailto:ejennings@ndi-inc.org" TargetMode="External"/><Relationship Id="rId5" Type="http://schemas.openxmlformats.org/officeDocument/2006/relationships/hyperlink" Target="http://eepurl.com/sQiHr" TargetMode="External"/><Relationship Id="rId10" Type="http://schemas.openxmlformats.org/officeDocument/2006/relationships/hyperlink" Target="mailto:rsalon@ndi-inc.org" TargetMode="External"/><Relationship Id="rId4" Type="http://schemas.openxmlformats.org/officeDocument/2006/relationships/hyperlink" Target="http://drivedisabilityemployment.org/" TargetMode="External"/><Relationship Id="rId9" Type="http://schemas.openxmlformats.org/officeDocument/2006/relationships/hyperlink" Target="https://www.youtube.com/user/LEADCtr"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dei.workforcegps.org/" TargetMode="External"/><Relationship Id="rId7" Type="http://schemas.openxmlformats.org/officeDocument/2006/relationships/hyperlink" Target="https://www.workforcegps.org/register" TargetMode="External"/><Relationship Id="rId2" Type="http://schemas.openxmlformats.org/officeDocument/2006/relationships/notesSlide" Target="../notesSlides/notesSlide51.xml"/><Relationship Id="rId1" Type="http://schemas.openxmlformats.org/officeDocument/2006/relationships/slideLayout" Target="../slideLayouts/slideLayout16.xml"/><Relationship Id="rId6" Type="http://schemas.openxmlformats.org/officeDocument/2006/relationships/hyperlink" Target="https://disability.workforcegps.org/" TargetMode="External"/><Relationship Id="rId5" Type="http://schemas.openxmlformats.org/officeDocument/2006/relationships/hyperlink" Target="https://disability.workforcegps.org/resources/2017/09/14/13/01/Disability_Employment_Initiative_DEI_Best_Practice_Series" TargetMode="External"/><Relationship Id="rId4" Type="http://schemas.openxmlformats.org/officeDocument/2006/relationships/hyperlink" Target="https://dei.workforcegps.org/resources/2017/11/17/13/18/Front_Line_DEI_Resources"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leadcenter.webex.com/leadcenter/onstage/g.php?MTID=e025cb1f8932f02359c28c1e57b47f74e" TargetMode="External"/><Relationship Id="rId2" Type="http://schemas.openxmlformats.org/officeDocument/2006/relationships/notesSlide" Target="../notesSlides/notesSlide52.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hyperlink" Target="http://www.leadcenter.org/"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1414" y="1056212"/>
            <a:ext cx="5785336" cy="2836588"/>
          </a:xfrm>
        </p:spPr>
        <p:txBody>
          <a:bodyPr>
            <a:normAutofit/>
          </a:bodyPr>
          <a:lstStyle/>
          <a:p>
            <a:r>
              <a:rPr lang="en-US" sz="4400" dirty="0" smtClean="0"/>
              <a:t>Section 188 </a:t>
            </a:r>
            <a:br>
              <a:rPr lang="en-US" sz="4400" dirty="0" smtClean="0"/>
            </a:br>
            <a:r>
              <a:rPr lang="en-US" dirty="0" smtClean="0"/>
              <a:t>Equal </a:t>
            </a:r>
            <a:r>
              <a:rPr lang="en-US" dirty="0"/>
              <a:t>Opportunity </a:t>
            </a:r>
            <a:r>
              <a:rPr lang="en-US" dirty="0" smtClean="0"/>
              <a:t>&amp; Accessibility </a:t>
            </a:r>
            <a:r>
              <a:rPr lang="en-US" dirty="0"/>
              <a:t>for </a:t>
            </a:r>
            <a:r>
              <a:rPr lang="en-US" dirty="0" smtClean="0"/>
              <a:t>People </a:t>
            </a:r>
            <a:r>
              <a:rPr lang="en-US" dirty="0"/>
              <a:t>with </a:t>
            </a:r>
            <a:r>
              <a:rPr lang="en-US" dirty="0" smtClean="0"/>
              <a:t>Disabilities</a:t>
            </a:r>
            <a:r>
              <a:rPr lang="en-US" dirty="0"/>
              <a:t> in </a:t>
            </a:r>
            <a:r>
              <a:rPr lang="en-US" dirty="0" smtClean="0"/>
              <a:t>American </a:t>
            </a:r>
            <a:r>
              <a:rPr lang="en-US" dirty="0"/>
              <a:t>Job </a:t>
            </a:r>
            <a:r>
              <a:rPr lang="en-US" dirty="0" smtClean="0"/>
              <a:t>Centers</a:t>
            </a:r>
            <a:endParaRPr lang="en-US" i="1" dirty="0"/>
          </a:p>
        </p:txBody>
      </p:sp>
      <p:sp>
        <p:nvSpPr>
          <p:cNvPr id="3" name="Subtitle 2"/>
          <p:cNvSpPr>
            <a:spLocks noGrp="1"/>
          </p:cNvSpPr>
          <p:nvPr>
            <p:ph type="subTitle" idx="1"/>
          </p:nvPr>
        </p:nvSpPr>
        <p:spPr>
          <a:xfrm>
            <a:off x="3454400" y="4378925"/>
            <a:ext cx="5689600" cy="1222217"/>
          </a:xfrm>
        </p:spPr>
        <p:txBody>
          <a:bodyPr>
            <a:normAutofit fontScale="92500"/>
          </a:bodyPr>
          <a:lstStyle/>
          <a:p>
            <a:r>
              <a:rPr lang="en-US" dirty="0" smtClean="0"/>
              <a:t>Presented by:</a:t>
            </a:r>
          </a:p>
          <a:p>
            <a:r>
              <a:rPr lang="en-US" dirty="0" smtClean="0"/>
              <a:t> </a:t>
            </a:r>
            <a:r>
              <a:rPr lang="en-US" dirty="0"/>
              <a:t>T</a:t>
            </a:r>
            <a:r>
              <a:rPr lang="en-US" dirty="0" smtClean="0"/>
              <a:t>he Workforce </a:t>
            </a:r>
            <a:r>
              <a:rPr lang="en-US" dirty="0"/>
              <a:t>Investment </a:t>
            </a:r>
            <a:r>
              <a:rPr lang="en-US" dirty="0" smtClean="0"/>
              <a:t>Council of Washington, DC </a:t>
            </a:r>
          </a:p>
          <a:p>
            <a:r>
              <a:rPr lang="en-US" dirty="0" smtClean="0"/>
              <a:t>In collaboration with the LEAD Center</a:t>
            </a:r>
          </a:p>
          <a:p>
            <a:r>
              <a:rPr lang="en-US" dirty="0" smtClean="0"/>
              <a:t> April 26, 2018</a:t>
            </a:r>
            <a:endParaRPr lang="en-US" dirty="0"/>
          </a:p>
          <a:p>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206535642"/>
      </p:ext>
    </p:extLst>
  </p:cSld>
  <p:clrMapOvr>
    <a:masterClrMapping/>
  </p:clrMapOvr>
  <mc:AlternateContent xmlns:mc="http://schemas.openxmlformats.org/markup-compatibility/2006" xmlns:p14="http://schemas.microsoft.com/office/powerpoint/2010/main">
    <mc:Choice Requires="p14">
      <p:transition spd="slow" p14:dur="2000" advTm="14764"/>
    </mc:Choice>
    <mc:Fallback xmlns="">
      <p:transition spd="slow" advTm="147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2127477"/>
            <a:ext cx="8391525" cy="884237"/>
          </a:xfrm>
        </p:spPr>
        <p:txBody>
          <a:bodyPr>
            <a:normAutofit/>
          </a:bodyPr>
          <a:lstStyle/>
          <a:p>
            <a:pPr marL="0" indent="0" algn="ctr">
              <a:buNone/>
            </a:pPr>
            <a:r>
              <a:rPr lang="en-US" sz="4800" b="1" dirty="0" smtClean="0">
                <a:solidFill>
                  <a:schemeClr val="accent1">
                    <a:lumMod val="50000"/>
                  </a:schemeClr>
                </a:solidFill>
              </a:rPr>
              <a:t>KEY FEATURES OF WIOA</a:t>
            </a:r>
            <a:endParaRPr lang="en-US" sz="4800" b="1" dirty="0">
              <a:solidFill>
                <a:schemeClr val="accent1">
                  <a:lumMod val="50000"/>
                </a:schemeClr>
              </a:solidFill>
            </a:endParaRPr>
          </a:p>
        </p:txBody>
      </p:sp>
    </p:spTree>
    <p:extLst>
      <p:ext uri="{BB962C8B-B14F-4D97-AF65-F5344CB8AC3E}">
        <p14:creationId xmlns:p14="http://schemas.microsoft.com/office/powerpoint/2010/main" val="772329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WIOA Core partners/programs</a:t>
            </a:r>
            <a:endParaRPr lang="en-US" sz="32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11</a:t>
            </a:fld>
            <a:endParaRPr lang="en-US" dirty="0">
              <a:solidFill>
                <a:prstClr val="white"/>
              </a:solidFill>
            </a:endParaRPr>
          </a:p>
        </p:txBody>
      </p:sp>
      <p:sp>
        <p:nvSpPr>
          <p:cNvPr id="3" name="Content Placeholder 2"/>
          <p:cNvSpPr>
            <a:spLocks noGrp="1"/>
          </p:cNvSpPr>
          <p:nvPr>
            <p:ph idx="4294967295"/>
          </p:nvPr>
        </p:nvSpPr>
        <p:spPr>
          <a:xfrm>
            <a:off x="105827" y="917122"/>
            <a:ext cx="8784173" cy="5222875"/>
          </a:xfrm>
        </p:spPr>
        <p:txBody>
          <a:bodyPr>
            <a:normAutofit fontScale="25000" lnSpcReduction="20000"/>
          </a:bodyPr>
          <a:lstStyle/>
          <a:p>
            <a:r>
              <a:rPr lang="en-US" sz="9600" dirty="0" smtClean="0"/>
              <a:t>WIOA is designed to strengthen and improve the nation’s public workforce system, through a network of one-stop career centers (also referred to as American Job Centers AJCs), which provide an array of employment services and connect customers to work-related training, education and support services.</a:t>
            </a:r>
          </a:p>
          <a:p>
            <a:endParaRPr lang="en-US" sz="2000" dirty="0" smtClean="0"/>
          </a:p>
          <a:p>
            <a:r>
              <a:rPr lang="en-US" sz="9600" dirty="0" smtClean="0"/>
              <a:t>There are </a:t>
            </a:r>
            <a:r>
              <a:rPr lang="en-US" sz="9600" b="1" dirty="0" smtClean="0"/>
              <a:t>four titles </a:t>
            </a:r>
            <a:r>
              <a:rPr lang="en-US" sz="9600" b="1" dirty="0"/>
              <a:t>f</a:t>
            </a:r>
            <a:r>
              <a:rPr lang="en-US" sz="9600" b="1" dirty="0" smtClean="0"/>
              <a:t>or WIOA core partners/programs</a:t>
            </a:r>
            <a:r>
              <a:rPr lang="en-US" sz="9600" dirty="0" smtClean="0"/>
              <a:t>, which are aligned to provide coordinated, comprehensive services, including:                                                                                                                                                     </a:t>
            </a:r>
          </a:p>
          <a:p>
            <a:endParaRPr lang="en-US" sz="3200" dirty="0" smtClean="0"/>
          </a:p>
          <a:p>
            <a:pPr lvl="1"/>
            <a:r>
              <a:rPr lang="en-US" sz="8000" b="1" dirty="0" smtClean="0"/>
              <a:t>I</a:t>
            </a:r>
            <a:r>
              <a:rPr lang="en-US" sz="8000" dirty="0" smtClean="0"/>
              <a:t>. Adult</a:t>
            </a:r>
            <a:r>
              <a:rPr lang="en-US" sz="8000" dirty="0"/>
              <a:t>, Dislocated Worker </a:t>
            </a:r>
            <a:r>
              <a:rPr lang="en-US" sz="8000" dirty="0" smtClean="0"/>
              <a:t>&amp; Youth </a:t>
            </a:r>
            <a:r>
              <a:rPr lang="en-US" sz="8000" dirty="0"/>
              <a:t>formula </a:t>
            </a:r>
            <a:r>
              <a:rPr lang="en-US" sz="8000" dirty="0" smtClean="0"/>
              <a:t>programs administered by Department </a:t>
            </a:r>
            <a:r>
              <a:rPr lang="en-US" sz="8000" dirty="0"/>
              <a:t>o</a:t>
            </a:r>
            <a:r>
              <a:rPr lang="en-US" sz="8000" dirty="0" smtClean="0"/>
              <a:t>f Labor (DOL)                                                                                               </a:t>
            </a:r>
          </a:p>
          <a:p>
            <a:pPr lvl="1"/>
            <a:r>
              <a:rPr lang="en-US" sz="8000" b="1" dirty="0" smtClean="0"/>
              <a:t>II. </a:t>
            </a:r>
            <a:r>
              <a:rPr lang="en-US" sz="8000" dirty="0" smtClean="0"/>
              <a:t>Adult </a:t>
            </a:r>
            <a:r>
              <a:rPr lang="en-US" sz="8000" dirty="0"/>
              <a:t>Education and Literacy programs administered by </a:t>
            </a:r>
            <a:r>
              <a:rPr lang="en-US" sz="8000" dirty="0" smtClean="0"/>
              <a:t>Department </a:t>
            </a:r>
            <a:r>
              <a:rPr lang="en-US" sz="8000" dirty="0"/>
              <a:t>of </a:t>
            </a:r>
            <a:r>
              <a:rPr lang="en-US" sz="8000" dirty="0" smtClean="0"/>
              <a:t>Education (ED)</a:t>
            </a:r>
          </a:p>
          <a:p>
            <a:pPr lvl="1"/>
            <a:r>
              <a:rPr lang="en-US" sz="8000" b="1" dirty="0" smtClean="0"/>
              <a:t>III. </a:t>
            </a:r>
            <a:r>
              <a:rPr lang="en-US" sz="8000" dirty="0" smtClean="0"/>
              <a:t>Wagner-</a:t>
            </a:r>
            <a:r>
              <a:rPr lang="en-US" sz="8000" dirty="0" err="1" smtClean="0"/>
              <a:t>Peyser</a:t>
            </a:r>
            <a:r>
              <a:rPr lang="en-US" sz="8000" dirty="0" smtClean="0"/>
              <a:t> </a:t>
            </a:r>
            <a:r>
              <a:rPr lang="en-US" sz="8000" dirty="0"/>
              <a:t>Employment Service program administered by </a:t>
            </a:r>
            <a:r>
              <a:rPr lang="en-US" sz="8000" dirty="0" smtClean="0"/>
              <a:t>DOL                                                                                                         </a:t>
            </a:r>
          </a:p>
          <a:p>
            <a:pPr lvl="1"/>
            <a:r>
              <a:rPr lang="en-US" sz="8000" b="1" dirty="0" smtClean="0"/>
              <a:t>IV.</a:t>
            </a:r>
            <a:r>
              <a:rPr lang="en-US" sz="8000" dirty="0" smtClean="0"/>
              <a:t> Programs under Title I of the Rehabilitation Act as amended by</a:t>
            </a:r>
          </a:p>
          <a:p>
            <a:pPr marL="0" indent="0">
              <a:spcBef>
                <a:spcPts val="0"/>
              </a:spcBef>
              <a:buNone/>
            </a:pPr>
            <a:r>
              <a:rPr lang="en-US" sz="8000" dirty="0"/>
              <a:t> </a:t>
            </a:r>
            <a:r>
              <a:rPr lang="en-US" sz="8000" dirty="0" smtClean="0"/>
              <a:t>    	WIOA Title IV that provide services to individuals with disabilities</a:t>
            </a:r>
          </a:p>
          <a:p>
            <a:pPr marL="0" indent="0">
              <a:spcBef>
                <a:spcPts val="0"/>
              </a:spcBef>
              <a:buNone/>
            </a:pPr>
            <a:r>
              <a:rPr lang="en-US" sz="8000" dirty="0"/>
              <a:t> </a:t>
            </a:r>
            <a:r>
              <a:rPr lang="en-US" sz="8000" dirty="0" smtClean="0"/>
              <a:t>   		administered by ED</a:t>
            </a:r>
          </a:p>
        </p:txBody>
      </p:sp>
    </p:spTree>
    <p:extLst>
      <p:ext uri="{BB962C8B-B14F-4D97-AF65-F5344CB8AC3E}">
        <p14:creationId xmlns:p14="http://schemas.microsoft.com/office/powerpoint/2010/main" val="1506174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features of </a:t>
            </a:r>
            <a:r>
              <a:rPr lang="en-US" sz="3200" dirty="0" err="1" smtClean="0"/>
              <a:t>wioA</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498475" y="1093788"/>
            <a:ext cx="8645525" cy="4703762"/>
          </a:xfrm>
        </p:spPr>
        <p:txBody>
          <a:bodyPr>
            <a:normAutofit fontScale="92500"/>
          </a:bodyPr>
          <a:lstStyle/>
          <a:p>
            <a:endParaRPr lang="en-US" sz="400" dirty="0"/>
          </a:p>
          <a:p>
            <a:r>
              <a:rPr lang="en-US" sz="2600" dirty="0"/>
              <a:t>Each state is required to develop a </a:t>
            </a:r>
            <a:r>
              <a:rPr lang="en-US" sz="2600" b="1" dirty="0"/>
              <a:t>four year plan </a:t>
            </a:r>
            <a:r>
              <a:rPr lang="en-US" sz="2600" dirty="0"/>
              <a:t>that includes and coordinates all four </a:t>
            </a:r>
            <a:r>
              <a:rPr lang="en-US" sz="2600" dirty="0" smtClean="0"/>
              <a:t>titles.</a:t>
            </a:r>
          </a:p>
          <a:p>
            <a:endParaRPr lang="en-US" sz="400" dirty="0"/>
          </a:p>
          <a:p>
            <a:r>
              <a:rPr lang="en-US" sz="2600" dirty="0"/>
              <a:t>WIOA necessitates development of </a:t>
            </a:r>
            <a:r>
              <a:rPr lang="en-US" sz="2600" b="1" dirty="0"/>
              <a:t>integrated intake</a:t>
            </a:r>
            <a:r>
              <a:rPr lang="en-US" sz="2600" dirty="0"/>
              <a:t>, case management and reporting systems.</a:t>
            </a:r>
          </a:p>
          <a:p>
            <a:r>
              <a:rPr lang="en-US" sz="2600" dirty="0" smtClean="0"/>
              <a:t>WIOA </a:t>
            </a:r>
            <a:r>
              <a:rPr lang="en-US" sz="2600" dirty="0"/>
              <a:t>requires </a:t>
            </a:r>
            <a:r>
              <a:rPr lang="en-US" sz="2600" dirty="0" smtClean="0"/>
              <a:t>establishment </a:t>
            </a:r>
            <a:r>
              <a:rPr lang="en-US" sz="2600" dirty="0"/>
              <a:t>of a </a:t>
            </a:r>
            <a:r>
              <a:rPr lang="en-US" sz="2600" b="1" dirty="0"/>
              <a:t>common performance </a:t>
            </a:r>
            <a:r>
              <a:rPr lang="en-US" sz="2600" dirty="0"/>
              <a:t>accountability system for the four core </a:t>
            </a:r>
            <a:r>
              <a:rPr lang="en-US" sz="2600" dirty="0" smtClean="0"/>
              <a:t>programs.</a:t>
            </a:r>
          </a:p>
          <a:p>
            <a:endParaRPr lang="en-US" sz="400" dirty="0"/>
          </a:p>
          <a:p>
            <a:r>
              <a:rPr lang="en-US" sz="2600" dirty="0"/>
              <a:t>WIOA </a:t>
            </a:r>
            <a:r>
              <a:rPr lang="en-US" sz="2600" dirty="0" smtClean="0"/>
              <a:t>streamlines </a:t>
            </a:r>
            <a:r>
              <a:rPr lang="en-US" sz="2600" dirty="0"/>
              <a:t>and strengthens </a:t>
            </a:r>
            <a:r>
              <a:rPr lang="en-US" sz="2600" dirty="0" smtClean="0"/>
              <a:t>strategic </a:t>
            </a:r>
            <a:r>
              <a:rPr lang="en-US" sz="2600" dirty="0"/>
              <a:t>roles of </a:t>
            </a:r>
            <a:r>
              <a:rPr lang="en-US" sz="2600" b="1" dirty="0" smtClean="0"/>
              <a:t>State </a:t>
            </a:r>
            <a:r>
              <a:rPr lang="en-US" sz="2600" b="1" dirty="0"/>
              <a:t>and local workforce </a:t>
            </a:r>
            <a:r>
              <a:rPr lang="en-US" sz="2600" b="1" dirty="0" smtClean="0"/>
              <a:t>boards</a:t>
            </a:r>
            <a:r>
              <a:rPr lang="en-US" sz="2600" dirty="0" smtClean="0"/>
              <a:t>.</a:t>
            </a:r>
          </a:p>
          <a:p>
            <a:endParaRPr lang="en-US" sz="400" dirty="0"/>
          </a:p>
          <a:p>
            <a:endParaRPr lang="en-US" sz="400" dirty="0"/>
          </a:p>
          <a:p>
            <a:r>
              <a:rPr lang="en-US" sz="2600" dirty="0"/>
              <a:t>WIOA extends </a:t>
            </a:r>
            <a:r>
              <a:rPr lang="en-US" sz="2600" b="1" dirty="0" smtClean="0"/>
              <a:t>State-established </a:t>
            </a:r>
            <a:r>
              <a:rPr lang="en-US" sz="2600" b="1" dirty="0"/>
              <a:t>certification </a:t>
            </a:r>
            <a:r>
              <a:rPr lang="en-US" sz="2600" dirty="0"/>
              <a:t>for </a:t>
            </a:r>
            <a:r>
              <a:rPr lang="en-US" sz="2600" dirty="0" smtClean="0"/>
              <a:t>One-Stops to </a:t>
            </a:r>
            <a:r>
              <a:rPr lang="en-US" sz="2600" dirty="0"/>
              <a:t>include all four </a:t>
            </a:r>
            <a:r>
              <a:rPr lang="en-US" sz="2600" dirty="0" smtClean="0"/>
              <a:t>titles.</a:t>
            </a:r>
            <a:endParaRPr lang="en-US" sz="2600" dirty="0"/>
          </a:p>
          <a:p>
            <a:endParaRPr lang="en-US" dirty="0"/>
          </a:p>
          <a:p>
            <a:endParaRPr lang="en-US" dirty="0"/>
          </a:p>
        </p:txBody>
      </p:sp>
    </p:spTree>
    <p:extLst>
      <p:ext uri="{BB962C8B-B14F-4D97-AF65-F5344CB8AC3E}">
        <p14:creationId xmlns:p14="http://schemas.microsoft.com/office/powerpoint/2010/main" val="909651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Nondiscrimination Plan Requirements </a:t>
            </a: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627577"/>
            <a:ext cx="7837488" cy="4173538"/>
          </a:xfrm>
        </p:spPr>
        <p:txBody>
          <a:bodyPr/>
          <a:lstStyle/>
          <a:p>
            <a:r>
              <a:rPr lang="en-US" sz="2800" dirty="0"/>
              <a:t>Notice and </a:t>
            </a:r>
            <a:r>
              <a:rPr lang="en-US" sz="2800" dirty="0" smtClean="0"/>
              <a:t>Communication</a:t>
            </a:r>
          </a:p>
          <a:p>
            <a:endParaRPr lang="en-US" sz="800" dirty="0"/>
          </a:p>
          <a:p>
            <a:r>
              <a:rPr lang="en-US" sz="2800" dirty="0" smtClean="0"/>
              <a:t>Affirmative Outreach</a:t>
            </a:r>
          </a:p>
          <a:p>
            <a:endParaRPr lang="en-US" sz="800" dirty="0" smtClean="0"/>
          </a:p>
          <a:p>
            <a:r>
              <a:rPr lang="en-US" sz="2800" dirty="0" smtClean="0"/>
              <a:t>Monitoring</a:t>
            </a:r>
          </a:p>
          <a:p>
            <a:endParaRPr lang="en-US" sz="800" dirty="0"/>
          </a:p>
          <a:p>
            <a:r>
              <a:rPr lang="en-US" sz="2800" dirty="0" smtClean="0"/>
              <a:t>Complaints</a:t>
            </a:r>
          </a:p>
          <a:p>
            <a:endParaRPr lang="en-US" sz="800" dirty="0"/>
          </a:p>
          <a:p>
            <a:r>
              <a:rPr lang="en-US" sz="2800" dirty="0" smtClean="0"/>
              <a:t>Data </a:t>
            </a:r>
            <a:r>
              <a:rPr lang="en-US" sz="2800" dirty="0"/>
              <a:t>and Information Collection/Maintenance</a:t>
            </a:r>
          </a:p>
          <a:p>
            <a:endParaRPr lang="en-US" dirty="0"/>
          </a:p>
          <a:p>
            <a:endParaRPr lang="en-US" dirty="0"/>
          </a:p>
        </p:txBody>
      </p:sp>
    </p:spTree>
    <p:extLst>
      <p:ext uri="{BB962C8B-B14F-4D97-AF65-F5344CB8AC3E}">
        <p14:creationId xmlns:p14="http://schemas.microsoft.com/office/powerpoint/2010/main" val="1966543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WIOA and disability</a:t>
            </a:r>
            <a:r>
              <a:rPr lang="en-US" sz="3200" dirty="0"/>
              <a:t/>
            </a:r>
            <a:br>
              <a:rPr lang="en-US" sz="3200" dirty="0"/>
            </a:br>
            <a:endParaRPr lang="en-US" sz="32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14</a:t>
            </a:fld>
            <a:endParaRPr lang="en-US" dirty="0">
              <a:solidFill>
                <a:prstClr val="white"/>
              </a:solidFill>
            </a:endParaRPr>
          </a:p>
        </p:txBody>
      </p:sp>
      <p:sp>
        <p:nvSpPr>
          <p:cNvPr id="3" name="Content Placeholder 2"/>
          <p:cNvSpPr>
            <a:spLocks noGrp="1"/>
          </p:cNvSpPr>
          <p:nvPr>
            <p:ph idx="4294967295"/>
          </p:nvPr>
        </p:nvSpPr>
        <p:spPr>
          <a:xfrm>
            <a:off x="293688" y="1240064"/>
            <a:ext cx="8393113" cy="4703763"/>
          </a:xfrm>
        </p:spPr>
        <p:txBody>
          <a:bodyPr>
            <a:normAutofit/>
          </a:bodyPr>
          <a:lstStyle/>
          <a:p>
            <a:r>
              <a:rPr lang="en-US" b="1" dirty="0"/>
              <a:t>Individuals with disabilities </a:t>
            </a:r>
            <a:r>
              <a:rPr lang="en-US" dirty="0"/>
              <a:t>must be a </a:t>
            </a:r>
            <a:r>
              <a:rPr lang="en-US" dirty="0" smtClean="0"/>
              <a:t>part of State/Local </a:t>
            </a:r>
            <a:r>
              <a:rPr lang="en-US" dirty="0"/>
              <a:t>Strategic </a:t>
            </a:r>
            <a:r>
              <a:rPr lang="en-US" dirty="0" smtClean="0"/>
              <a:t>Plans.</a:t>
            </a:r>
          </a:p>
          <a:p>
            <a:endParaRPr lang="en-US" sz="400" dirty="0"/>
          </a:p>
          <a:p>
            <a:r>
              <a:rPr lang="en-US" b="1" dirty="0"/>
              <a:t>Performance outcomes </a:t>
            </a:r>
            <a:r>
              <a:rPr lang="en-US" dirty="0"/>
              <a:t>must be </a:t>
            </a:r>
            <a:r>
              <a:rPr lang="en-US" dirty="0" smtClean="0"/>
              <a:t>identified and reported, including outcomes for people with disabilities.</a:t>
            </a:r>
          </a:p>
          <a:p>
            <a:endParaRPr lang="en-US" sz="400" dirty="0" smtClean="0"/>
          </a:p>
          <a:p>
            <a:r>
              <a:rPr lang="en-US" dirty="0"/>
              <a:t>Criteria for certifying One-Stops must include assessing </a:t>
            </a:r>
            <a:r>
              <a:rPr lang="en-US" b="1" dirty="0" smtClean="0"/>
              <a:t>physical and programmatic accessibility, </a:t>
            </a:r>
            <a:r>
              <a:rPr lang="en-US" dirty="0" smtClean="0"/>
              <a:t>including effective communication, facilities</a:t>
            </a:r>
            <a:r>
              <a:rPr lang="en-US" dirty="0"/>
              <a:t>, programs, services, technology and materials, and appropriate staff training</a:t>
            </a:r>
            <a:r>
              <a:rPr lang="en-US" dirty="0" smtClean="0"/>
              <a:t>.</a:t>
            </a:r>
          </a:p>
          <a:p>
            <a:endParaRPr lang="en-US" sz="400" dirty="0"/>
          </a:p>
          <a:p>
            <a:r>
              <a:rPr lang="en-US" dirty="0"/>
              <a:t>As a Core Partner of WIOA, </a:t>
            </a:r>
            <a:r>
              <a:rPr lang="en-US" b="1" dirty="0"/>
              <a:t>Vocational Rehabilitation </a:t>
            </a:r>
            <a:r>
              <a:rPr lang="en-US" dirty="0"/>
              <a:t>(VR</a:t>
            </a:r>
            <a:r>
              <a:rPr lang="en-US" dirty="0" smtClean="0"/>
              <a:t>) </a:t>
            </a:r>
            <a:r>
              <a:rPr lang="en-US" dirty="0"/>
              <a:t>receives guidance from State/local </a:t>
            </a:r>
            <a:r>
              <a:rPr lang="en-US" dirty="0" smtClean="0"/>
              <a:t>boards.</a:t>
            </a:r>
          </a:p>
          <a:p>
            <a:endParaRPr lang="en-US" sz="400" dirty="0"/>
          </a:p>
        </p:txBody>
      </p:sp>
    </p:spTree>
    <p:extLst>
      <p:ext uri="{BB962C8B-B14F-4D97-AF65-F5344CB8AC3E}">
        <p14:creationId xmlns:p14="http://schemas.microsoft.com/office/powerpoint/2010/main" val="1220337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2156506"/>
            <a:ext cx="8391525" cy="884237"/>
          </a:xfrm>
        </p:spPr>
        <p:txBody>
          <a:bodyPr>
            <a:normAutofit/>
          </a:bodyPr>
          <a:lstStyle/>
          <a:p>
            <a:pPr marL="0" indent="0" algn="ctr">
              <a:buNone/>
            </a:pPr>
            <a:r>
              <a:rPr lang="en-US" sz="4800" b="1" dirty="0" smtClean="0">
                <a:solidFill>
                  <a:schemeClr val="accent1">
                    <a:lumMod val="50000"/>
                  </a:schemeClr>
                </a:solidFill>
              </a:rPr>
              <a:t>SECTION 188</a:t>
            </a:r>
            <a:endParaRPr lang="en-US" sz="4800" b="1" dirty="0">
              <a:solidFill>
                <a:schemeClr val="accent1">
                  <a:lumMod val="50000"/>
                </a:schemeClr>
              </a:solidFill>
            </a:endParaRPr>
          </a:p>
        </p:txBody>
      </p:sp>
    </p:spTree>
    <p:extLst>
      <p:ext uri="{BB962C8B-B14F-4D97-AF65-F5344CB8AC3E}">
        <p14:creationId xmlns:p14="http://schemas.microsoft.com/office/powerpoint/2010/main" val="703659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WIOA Section 188</a:t>
            </a:r>
            <a:endParaRPr lang="en-US" sz="3200" dirty="0"/>
          </a:p>
        </p:txBody>
      </p:sp>
      <p:sp>
        <p:nvSpPr>
          <p:cNvPr id="4" name="Slide Number Placeholder 3"/>
          <p:cNvSpPr>
            <a:spLocks noGrp="1"/>
          </p:cNvSpPr>
          <p:nvPr>
            <p:ph type="sldNum" sz="quarter" idx="4"/>
          </p:nvPr>
        </p:nvSpPr>
        <p:spPr/>
        <p:txBody>
          <a:bodyPr/>
          <a:lstStyle/>
          <a:p>
            <a:pPr algn="r"/>
            <a:fld id="{3D517369-3B54-A940-B2A1-3CF076ECC68F}" type="slidenum">
              <a:rPr lang="en-US" smtClean="0">
                <a:solidFill>
                  <a:prstClr val="white"/>
                </a:solidFill>
              </a:rPr>
              <a:pPr algn="r"/>
              <a:t>16</a:t>
            </a:fld>
            <a:endParaRPr lang="en-US" dirty="0">
              <a:solidFill>
                <a:prstClr val="white"/>
              </a:solidFill>
            </a:endParaRPr>
          </a:p>
        </p:txBody>
      </p:sp>
      <p:sp>
        <p:nvSpPr>
          <p:cNvPr id="3" name="Content Placeholder 2"/>
          <p:cNvSpPr>
            <a:spLocks noGrp="1"/>
          </p:cNvSpPr>
          <p:nvPr>
            <p:ph idx="4294967295"/>
          </p:nvPr>
        </p:nvSpPr>
        <p:spPr>
          <a:xfrm>
            <a:off x="479425" y="1060450"/>
            <a:ext cx="8664575" cy="4702175"/>
          </a:xfrm>
        </p:spPr>
        <p:txBody>
          <a:bodyPr>
            <a:noAutofit/>
          </a:bodyPr>
          <a:lstStyle/>
          <a:p>
            <a:pPr marL="0" indent="0">
              <a:buNone/>
            </a:pPr>
            <a:r>
              <a:rPr lang="en-US" b="1" dirty="0" smtClean="0"/>
              <a:t>Section 188: </a:t>
            </a:r>
          </a:p>
          <a:p>
            <a:r>
              <a:rPr lang="en-US" dirty="0" smtClean="0"/>
              <a:t>Implements the nondiscrimination and equal opportunity provisions of WIOA, which are contained in Section 188 of the statute.</a:t>
            </a:r>
          </a:p>
          <a:p>
            <a:r>
              <a:rPr lang="en-US" dirty="0"/>
              <a:t>P</a:t>
            </a:r>
            <a:r>
              <a:rPr lang="en-US" dirty="0" smtClean="0"/>
              <a:t>rohibits discrimination on the grounds of race, color, religion, sex, national origin, age, </a:t>
            </a:r>
            <a:r>
              <a:rPr lang="en-US" b="1" dirty="0" smtClean="0"/>
              <a:t>disability</a:t>
            </a:r>
            <a:r>
              <a:rPr lang="en-US" dirty="0" smtClean="0"/>
              <a:t>, political affiliation or belief, among other bases. </a:t>
            </a:r>
            <a:endParaRPr lang="en-US" dirty="0"/>
          </a:p>
          <a:p>
            <a:r>
              <a:rPr lang="en-US" dirty="0" smtClean="0"/>
              <a:t>Requires that reasonable accommodations be provided to qualified PWD in certain circumstances.</a:t>
            </a:r>
          </a:p>
          <a:p>
            <a:r>
              <a:rPr lang="en-US" dirty="0" smtClean="0"/>
              <a:t>Contains provisions identical to those in Section 188 of WIA.</a:t>
            </a:r>
          </a:p>
          <a:p>
            <a:r>
              <a:rPr lang="en-US" dirty="0" smtClean="0"/>
              <a:t>Can be found at 29 CFR Part 38.</a:t>
            </a:r>
            <a:endParaRPr lang="en-US" dirty="0"/>
          </a:p>
        </p:txBody>
      </p:sp>
    </p:spTree>
    <p:extLst>
      <p:ext uri="{BB962C8B-B14F-4D97-AF65-F5344CB8AC3E}">
        <p14:creationId xmlns:p14="http://schemas.microsoft.com/office/powerpoint/2010/main" val="1853234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Who does Section 188 apply to?</a:t>
            </a:r>
            <a:br>
              <a:rPr lang="en-US" sz="3200" dirty="0" smtClean="0"/>
            </a:br>
            <a:r>
              <a:rPr lang="en-US" sz="1800" dirty="0" smtClean="0"/>
              <a:t>(29 CFR §38.2, 38.4)</a:t>
            </a:r>
            <a:endParaRPr lang="en-US" sz="1800" dirty="0"/>
          </a:p>
        </p:txBody>
      </p:sp>
      <p:sp>
        <p:nvSpPr>
          <p:cNvPr id="4" name="Slide Number Placeholder 3"/>
          <p:cNvSpPr>
            <a:spLocks noGrp="1"/>
          </p:cNvSpPr>
          <p:nvPr>
            <p:ph type="sldNum" sz="quarter" idx="4"/>
          </p:nvPr>
        </p:nvSpPr>
        <p:spPr/>
        <p:txBody>
          <a:bodyPr/>
          <a:lstStyle/>
          <a:p>
            <a:pPr algn="r"/>
            <a:fld id="{3D517369-3B54-A940-B2A1-3CF076ECC68F}" type="slidenum">
              <a:rPr lang="en-US" smtClean="0">
                <a:solidFill>
                  <a:prstClr val="white"/>
                </a:solidFill>
              </a:rPr>
              <a:pPr algn="r"/>
              <a:t>17</a:t>
            </a:fld>
            <a:endParaRPr lang="en-US" dirty="0">
              <a:solidFill>
                <a:prstClr val="white"/>
              </a:solidFill>
            </a:endParaRPr>
          </a:p>
        </p:txBody>
      </p:sp>
      <p:sp>
        <p:nvSpPr>
          <p:cNvPr id="3" name="Content Placeholder 2"/>
          <p:cNvSpPr>
            <a:spLocks noGrp="1"/>
          </p:cNvSpPr>
          <p:nvPr>
            <p:ph idx="4294967295"/>
          </p:nvPr>
        </p:nvSpPr>
        <p:spPr>
          <a:xfrm>
            <a:off x="293688" y="1333147"/>
            <a:ext cx="8393113" cy="4702175"/>
          </a:xfrm>
        </p:spPr>
        <p:txBody>
          <a:bodyPr>
            <a:normAutofit fontScale="92500" lnSpcReduction="20000"/>
          </a:bodyPr>
          <a:lstStyle/>
          <a:p>
            <a:r>
              <a:rPr lang="en-US" sz="2600" b="1" dirty="0" smtClean="0"/>
              <a:t>“Recipients” are defined as: </a:t>
            </a:r>
          </a:p>
          <a:p>
            <a:pPr marL="257169" lvl="1" indent="0">
              <a:buNone/>
            </a:pPr>
            <a:r>
              <a:rPr lang="en-US" sz="2600" dirty="0" smtClean="0"/>
              <a:t>Any </a:t>
            </a:r>
            <a:r>
              <a:rPr lang="en-US" sz="2600" dirty="0"/>
              <a:t>entity to which </a:t>
            </a:r>
            <a:r>
              <a:rPr lang="en-US" sz="2600" dirty="0" smtClean="0"/>
              <a:t>financial assistance </a:t>
            </a:r>
            <a:r>
              <a:rPr lang="en-US" sz="2600" dirty="0"/>
              <a:t>under WIOA Title I </a:t>
            </a:r>
            <a:r>
              <a:rPr lang="en-US" sz="2600" dirty="0" smtClean="0"/>
              <a:t>is extended, including:</a:t>
            </a:r>
          </a:p>
          <a:p>
            <a:pPr marL="257169" lvl="1" indent="0">
              <a:buNone/>
            </a:pPr>
            <a:endParaRPr lang="en-US" sz="900" dirty="0" smtClean="0"/>
          </a:p>
          <a:p>
            <a:pPr lvl="1"/>
            <a:r>
              <a:rPr lang="en-US" sz="2400" dirty="0" smtClean="0"/>
              <a:t>State level agencies that administer or are financed by WIOA Title I funds,</a:t>
            </a:r>
          </a:p>
          <a:p>
            <a:pPr lvl="1"/>
            <a:r>
              <a:rPr lang="en-US" sz="2400" dirty="0" smtClean="0"/>
              <a:t>State Employment Security Agencies,</a:t>
            </a:r>
          </a:p>
          <a:p>
            <a:pPr lvl="1"/>
            <a:r>
              <a:rPr lang="en-US" sz="2400" dirty="0" smtClean="0"/>
              <a:t>State and local Workforce Investment/Development Boards,</a:t>
            </a:r>
          </a:p>
          <a:p>
            <a:pPr lvl="1"/>
            <a:r>
              <a:rPr lang="en-US" sz="2400" dirty="0" smtClean="0"/>
              <a:t>One-Stop Operators,</a:t>
            </a:r>
          </a:p>
          <a:p>
            <a:pPr lvl="1"/>
            <a:r>
              <a:rPr lang="en-US" sz="2400" b="1" dirty="0" smtClean="0"/>
              <a:t>Service providers, including eligible training providers</a:t>
            </a:r>
            <a:r>
              <a:rPr lang="en-US" sz="2400" dirty="0" smtClean="0"/>
              <a:t>,</a:t>
            </a:r>
            <a:endParaRPr lang="en-US" sz="2400" b="1" dirty="0" smtClean="0"/>
          </a:p>
          <a:p>
            <a:pPr lvl="1"/>
            <a:r>
              <a:rPr lang="en-US" sz="2400" dirty="0" smtClean="0"/>
              <a:t>On-the-Job Training employers,</a:t>
            </a:r>
          </a:p>
          <a:p>
            <a:pPr lvl="1"/>
            <a:r>
              <a:rPr lang="en-US" sz="2400" dirty="0" smtClean="0"/>
              <a:t>Job Corps contractors and center operators (excluding federally-operated Job Corps centers, and</a:t>
            </a:r>
          </a:p>
          <a:p>
            <a:pPr lvl="1"/>
            <a:r>
              <a:rPr lang="en-US" sz="2400" b="1" dirty="0" smtClean="0"/>
              <a:t>Programs and activities that are part of the One-Stop delivery system that are operated by One-Stop partners</a:t>
            </a:r>
            <a:r>
              <a:rPr lang="en-US" sz="2400" dirty="0" smtClean="0"/>
              <a:t>.</a:t>
            </a:r>
            <a:endParaRPr lang="en-US" sz="2400" b="1" dirty="0" smtClean="0"/>
          </a:p>
          <a:p>
            <a:endParaRPr lang="en-US" dirty="0" smtClean="0"/>
          </a:p>
          <a:p>
            <a:endParaRPr lang="en-US" dirty="0"/>
          </a:p>
        </p:txBody>
      </p:sp>
    </p:spTree>
    <p:extLst>
      <p:ext uri="{BB962C8B-B14F-4D97-AF65-F5344CB8AC3E}">
        <p14:creationId xmlns:p14="http://schemas.microsoft.com/office/powerpoint/2010/main" val="138176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WIOA </a:t>
            </a:r>
            <a:r>
              <a:rPr lang="en-US" sz="3200" dirty="0" smtClean="0"/>
              <a:t>Section 188 FINAL </a:t>
            </a:r>
            <a:r>
              <a:rPr lang="en-US" sz="3200" dirty="0"/>
              <a:t>RULE</a:t>
            </a:r>
            <a:br>
              <a:rPr lang="en-US" sz="3200" dirty="0"/>
            </a:br>
            <a:r>
              <a:rPr lang="en-US" sz="3200" dirty="0"/>
              <a:t/>
            </a:r>
            <a:br>
              <a:rPr lang="en-US" sz="3200" dirty="0"/>
            </a:b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22393" y="1129896"/>
            <a:ext cx="8535988" cy="5168900"/>
          </a:xfrm>
        </p:spPr>
        <p:txBody>
          <a:bodyPr>
            <a:normAutofit/>
          </a:bodyPr>
          <a:lstStyle/>
          <a:p>
            <a:r>
              <a:rPr lang="en-US" dirty="0" smtClean="0"/>
              <a:t>New WIOA </a:t>
            </a:r>
            <a:r>
              <a:rPr lang="en-US" dirty="0"/>
              <a:t>Section 188 regulations </a:t>
            </a:r>
            <a:r>
              <a:rPr lang="en-US" dirty="0" smtClean="0"/>
              <a:t>effective Jan </a:t>
            </a:r>
            <a:r>
              <a:rPr lang="en-US" dirty="0"/>
              <a:t>3, 2017</a:t>
            </a:r>
            <a:r>
              <a:rPr lang="en-US" dirty="0" smtClean="0"/>
              <a:t>.</a:t>
            </a:r>
          </a:p>
          <a:p>
            <a:endParaRPr lang="en-US" sz="700" dirty="0"/>
          </a:p>
          <a:p>
            <a:r>
              <a:rPr lang="en-US" dirty="0" smtClean="0"/>
              <a:t>U.S</a:t>
            </a:r>
            <a:r>
              <a:rPr lang="en-US" dirty="0"/>
              <a:t>. </a:t>
            </a:r>
            <a:r>
              <a:rPr lang="en-US" dirty="0" smtClean="0"/>
              <a:t>DOL </a:t>
            </a:r>
            <a:r>
              <a:rPr lang="en-US" dirty="0"/>
              <a:t>Civil Rights Center </a:t>
            </a:r>
            <a:r>
              <a:rPr lang="en-US" dirty="0" smtClean="0"/>
              <a:t>announced publication </a:t>
            </a:r>
            <a:r>
              <a:rPr lang="en-US" dirty="0"/>
              <a:t>of </a:t>
            </a:r>
            <a:r>
              <a:rPr lang="en-US" dirty="0" smtClean="0"/>
              <a:t>Final </a:t>
            </a:r>
            <a:r>
              <a:rPr lang="en-US" dirty="0"/>
              <a:t>Rule updating </a:t>
            </a:r>
            <a:r>
              <a:rPr lang="en-US" dirty="0" smtClean="0"/>
              <a:t>Section </a:t>
            </a:r>
            <a:r>
              <a:rPr lang="en-US" dirty="0"/>
              <a:t>188 WIOA Nondiscrimination and Equal Opportunity Regulations (29 CFR Part 38). </a:t>
            </a:r>
            <a:endParaRPr lang="en-US" dirty="0" smtClean="0"/>
          </a:p>
          <a:p>
            <a:pPr marL="0" indent="0">
              <a:buNone/>
            </a:pPr>
            <a:endParaRPr lang="en-US" sz="800" dirty="0" smtClean="0"/>
          </a:p>
          <a:p>
            <a:r>
              <a:rPr lang="en-US" dirty="0" smtClean="0"/>
              <a:t>Final </a:t>
            </a:r>
            <a:r>
              <a:rPr lang="en-US" dirty="0"/>
              <a:t>Rule provides important updates to the existing regulations, which have not been </a:t>
            </a:r>
            <a:r>
              <a:rPr lang="en-US" dirty="0" smtClean="0"/>
              <a:t>updated </a:t>
            </a:r>
            <a:r>
              <a:rPr lang="en-US" dirty="0"/>
              <a:t>since 1999. </a:t>
            </a:r>
            <a:endParaRPr lang="en-US" dirty="0" smtClean="0"/>
          </a:p>
          <a:p>
            <a:endParaRPr lang="en-US" sz="800" dirty="0" smtClean="0"/>
          </a:p>
          <a:p>
            <a:r>
              <a:rPr lang="en-US" dirty="0" smtClean="0"/>
              <a:t>Final Rule </a:t>
            </a:r>
            <a:r>
              <a:rPr lang="en-US" b="1" dirty="0"/>
              <a:t>brings </a:t>
            </a:r>
            <a:r>
              <a:rPr lang="en-US" b="1" dirty="0" smtClean="0"/>
              <a:t>regulations </a:t>
            </a:r>
            <a:r>
              <a:rPr lang="en-US" b="1" dirty="0"/>
              <a:t>in accord with </a:t>
            </a:r>
            <a:r>
              <a:rPr lang="en-US" b="1" dirty="0" smtClean="0"/>
              <a:t>ADA </a:t>
            </a:r>
            <a:r>
              <a:rPr lang="en-US" dirty="0" smtClean="0"/>
              <a:t>Amendments Act </a:t>
            </a:r>
            <a:r>
              <a:rPr lang="en-US" dirty="0"/>
              <a:t>and </a:t>
            </a:r>
            <a:r>
              <a:rPr lang="en-US" dirty="0" smtClean="0"/>
              <a:t>implementing </a:t>
            </a:r>
            <a:r>
              <a:rPr lang="en-US" dirty="0"/>
              <a:t>regulations and guidance issued by </a:t>
            </a:r>
            <a:r>
              <a:rPr lang="en-US" dirty="0" smtClean="0"/>
              <a:t>Department </a:t>
            </a:r>
            <a:r>
              <a:rPr lang="en-US" dirty="0"/>
              <a:t>of </a:t>
            </a:r>
            <a:r>
              <a:rPr lang="en-US" dirty="0" smtClean="0"/>
              <a:t>Justice and Equal </a:t>
            </a:r>
            <a:r>
              <a:rPr lang="en-US" dirty="0"/>
              <a:t>Employment Opportunity Commission. </a:t>
            </a:r>
          </a:p>
          <a:p>
            <a:endParaRPr lang="en-US" dirty="0"/>
          </a:p>
          <a:p>
            <a:pPr marL="0" indent="0">
              <a:buNone/>
            </a:pPr>
            <a:endParaRPr lang="en-US" sz="800" dirty="0" smtClean="0"/>
          </a:p>
        </p:txBody>
      </p:sp>
    </p:spTree>
    <p:extLst>
      <p:ext uri="{BB962C8B-B14F-4D97-AF65-F5344CB8AC3E}">
        <p14:creationId xmlns:p14="http://schemas.microsoft.com/office/powerpoint/2010/main" val="1712002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3" y="274648"/>
            <a:ext cx="8719398" cy="818879"/>
          </a:xfrm>
        </p:spPr>
        <p:txBody>
          <a:bodyPr>
            <a:noAutofit/>
          </a:bodyPr>
          <a:lstStyle/>
          <a:p>
            <a:r>
              <a:rPr lang="en-US" sz="3200" dirty="0"/>
              <a:t>WIOA </a:t>
            </a:r>
            <a:r>
              <a:rPr lang="en-US" sz="3200" dirty="0" smtClean="0"/>
              <a:t>Section 188 FINAL RULE: </a:t>
            </a:r>
            <a:r>
              <a:rPr lang="en-US" sz="3200" dirty="0" err="1" smtClean="0"/>
              <a:t>DIsability</a:t>
            </a:r>
            <a:r>
              <a:rPr lang="en-US" sz="3200" dirty="0"/>
              <a:t/>
            </a:r>
            <a:br>
              <a:rPr lang="en-US" sz="3200" dirty="0"/>
            </a:br>
            <a:r>
              <a:rPr lang="en-US" sz="3200" dirty="0"/>
              <a:t/>
            </a:r>
            <a:br>
              <a:rPr lang="en-US" sz="3200" dirty="0"/>
            </a:b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02103"/>
            <a:ext cx="8501684" cy="5424487"/>
          </a:xfrm>
        </p:spPr>
        <p:txBody>
          <a:bodyPr>
            <a:normAutofit/>
          </a:bodyPr>
          <a:lstStyle/>
          <a:p>
            <a:r>
              <a:rPr lang="en-US" dirty="0" smtClean="0"/>
              <a:t>Final Rule enhances </a:t>
            </a:r>
            <a:r>
              <a:rPr lang="en-US" dirty="0"/>
              <a:t>access </a:t>
            </a:r>
            <a:r>
              <a:rPr lang="en-US" dirty="0" smtClean="0"/>
              <a:t>for </a:t>
            </a:r>
            <a:r>
              <a:rPr lang="en-US" dirty="0"/>
              <a:t>people with disabilities, individuals with limited English proficiency, transgender individuals who may face various forms of sex discrimination, and individuals who are pregnant, have had a child or have related medical conditions</a:t>
            </a:r>
            <a:r>
              <a:rPr lang="en-US" dirty="0" smtClean="0"/>
              <a:t>.</a:t>
            </a:r>
          </a:p>
          <a:p>
            <a:pPr marL="0" indent="0">
              <a:buNone/>
            </a:pPr>
            <a:endParaRPr lang="en-US" sz="700" dirty="0"/>
          </a:p>
          <a:p>
            <a:r>
              <a:rPr lang="en-US" dirty="0" smtClean="0"/>
              <a:t>Final Rule ensures that the </a:t>
            </a:r>
            <a:r>
              <a:rPr lang="en-US" b="1" dirty="0" smtClean="0"/>
              <a:t>definition </a:t>
            </a:r>
            <a:r>
              <a:rPr lang="en-US" b="1" dirty="0"/>
              <a:t>of “disability” will be interpreted </a:t>
            </a:r>
            <a:r>
              <a:rPr lang="en-US" b="1" dirty="0" smtClean="0"/>
              <a:t>broadly</a:t>
            </a:r>
            <a:r>
              <a:rPr lang="en-US" dirty="0" smtClean="0"/>
              <a:t> to enable </a:t>
            </a:r>
            <a:r>
              <a:rPr lang="en-US" dirty="0"/>
              <a:t>more individuals with disabilities to be effectively served </a:t>
            </a:r>
            <a:r>
              <a:rPr lang="en-US" dirty="0" smtClean="0"/>
              <a:t>within workforce system. </a:t>
            </a:r>
          </a:p>
          <a:p>
            <a:pPr marL="0" indent="0">
              <a:buNone/>
            </a:pPr>
            <a:endParaRPr lang="en-US" sz="700" dirty="0" smtClean="0"/>
          </a:p>
          <a:p>
            <a:pPr lvl="1"/>
            <a:r>
              <a:rPr lang="en-US" dirty="0"/>
              <a:t>Final Rules </a:t>
            </a:r>
            <a:r>
              <a:rPr lang="en-US" dirty="0" smtClean="0"/>
              <a:t>on DOL-CRC’s </a:t>
            </a:r>
            <a:r>
              <a:rPr lang="en-US" dirty="0"/>
              <a:t>website: </a:t>
            </a:r>
            <a:r>
              <a:rPr lang="en-US" dirty="0" smtClean="0">
                <a:hlinkClick r:id="rId3"/>
              </a:rPr>
              <a:t>www.dol.gov/crc</a:t>
            </a:r>
            <a:r>
              <a:rPr lang="en-US" dirty="0" smtClean="0"/>
              <a:t>   </a:t>
            </a:r>
            <a:endParaRPr lang="en-US" dirty="0"/>
          </a:p>
          <a:p>
            <a:pPr lvl="1"/>
            <a:r>
              <a:rPr lang="en-US" dirty="0"/>
              <a:t>CRC Fact Sheet on Section 188 Final </a:t>
            </a:r>
            <a:r>
              <a:rPr lang="en-US" dirty="0" smtClean="0"/>
              <a:t>Rule: </a:t>
            </a:r>
            <a:r>
              <a:rPr lang="en-US" dirty="0">
                <a:hlinkClick r:id="rId4"/>
              </a:rPr>
              <a:t>https://</a:t>
            </a:r>
            <a:r>
              <a:rPr lang="en-US" dirty="0" smtClean="0">
                <a:hlinkClick r:id="rId4"/>
              </a:rPr>
              <a:t>www.dol.gov/crc/188rule/fact-sheet.htm</a:t>
            </a:r>
            <a:r>
              <a:rPr lang="en-US" dirty="0" smtClean="0"/>
              <a:t>  </a:t>
            </a:r>
          </a:p>
          <a:p>
            <a:pPr lvl="1"/>
            <a:r>
              <a:rPr lang="en-US" dirty="0">
                <a:hlinkClick r:id="rId5" invalidUrl="http://leadcenter.org/system/files/resource/downloadable_version/Sec_188_Final Rule_Summary_Dec_2016.pdf"/>
              </a:rPr>
              <a:t>http://</a:t>
            </a:r>
            <a:r>
              <a:rPr lang="en-US" dirty="0" smtClean="0">
                <a:hlinkClick r:id="rId5" invalidUrl="http://leadcenter.org/system/files/resource/downloadable_version/Sec_188_Final Rule_Summary_Dec_2016.pdf"/>
              </a:rPr>
              <a:t>leadcenter.org/system/files/resource/downloadable_version/Sec_188_Final%20Rule_Summary_Dec_2016.pdf</a:t>
            </a:r>
            <a:r>
              <a:rPr lang="en-US" dirty="0" smtClean="0"/>
              <a:t> </a:t>
            </a:r>
            <a:endParaRPr lang="en-US" dirty="0"/>
          </a:p>
          <a:p>
            <a:pPr lvl="1"/>
            <a:endParaRPr lang="en-US" dirty="0"/>
          </a:p>
          <a:p>
            <a:pPr lvl="1"/>
            <a:endParaRPr lang="en-US" dirty="0" smtClean="0"/>
          </a:p>
          <a:p>
            <a:endParaRPr lang="en-US" sz="800" dirty="0"/>
          </a:p>
        </p:txBody>
      </p:sp>
    </p:spTree>
    <p:extLst>
      <p:ext uri="{BB962C8B-B14F-4D97-AF65-F5344CB8AC3E}">
        <p14:creationId xmlns:p14="http://schemas.microsoft.com/office/powerpoint/2010/main" val="206866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Presenter #1</a:t>
            </a:r>
            <a:endParaRPr lang="en-US" sz="36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7" name="Rectangle 6"/>
          <p:cNvSpPr/>
          <p:nvPr/>
        </p:nvSpPr>
        <p:spPr>
          <a:xfrm>
            <a:off x="376281" y="1665229"/>
            <a:ext cx="8487170" cy="3662541"/>
          </a:xfrm>
          <a:prstGeom prst="rect">
            <a:avLst/>
          </a:prstGeom>
        </p:spPr>
        <p:txBody>
          <a:bodyPr wrap="square">
            <a:spAutoFit/>
          </a:bodyPr>
          <a:lstStyle/>
          <a:p>
            <a:pPr algn="ctr"/>
            <a:r>
              <a:rPr lang="en-US" sz="3600" b="1" dirty="0"/>
              <a:t>Lauren Scott</a:t>
            </a:r>
            <a:endParaRPr lang="en-US" sz="3600" dirty="0"/>
          </a:p>
          <a:p>
            <a:pPr algn="ctr"/>
            <a:r>
              <a:rPr lang="en-US" sz="2800" b="1" dirty="0"/>
              <a:t>WIOA Program </a:t>
            </a:r>
            <a:r>
              <a:rPr lang="en-US" sz="2800" b="1" dirty="0" smtClean="0"/>
              <a:t>Manager</a:t>
            </a:r>
          </a:p>
          <a:p>
            <a:pPr algn="ctr"/>
            <a:r>
              <a:rPr lang="en-US" sz="2800" dirty="0" smtClean="0"/>
              <a:t>Workforce Investment Council</a:t>
            </a:r>
          </a:p>
          <a:p>
            <a:pPr algn="ctr"/>
            <a:r>
              <a:rPr lang="en-US" sz="2800" dirty="0" smtClean="0"/>
              <a:t>Government of the District of Columbia</a:t>
            </a:r>
          </a:p>
          <a:p>
            <a:pPr algn="ctr"/>
            <a:r>
              <a:rPr lang="en-US" sz="2800" dirty="0" smtClean="0"/>
              <a:t>Office of the Deputy Mayor for GEO, </a:t>
            </a:r>
          </a:p>
          <a:p>
            <a:pPr algn="ctr"/>
            <a:r>
              <a:rPr lang="en-US" sz="2800" dirty="0" smtClean="0"/>
              <a:t>Washington, DC</a:t>
            </a:r>
          </a:p>
          <a:p>
            <a:pPr algn="ctr"/>
            <a:r>
              <a:rPr lang="en-US" sz="2800" dirty="0" smtClean="0">
                <a:hlinkClick r:id="rId4"/>
              </a:rPr>
              <a:t>lauren.scott@dc.gov</a:t>
            </a:r>
            <a:r>
              <a:rPr lang="en-US" sz="2800" dirty="0" smtClean="0"/>
              <a:t> </a:t>
            </a:r>
            <a:endParaRPr lang="en-US" sz="2800" dirty="0"/>
          </a:p>
          <a:p>
            <a:pPr algn="ctr"/>
            <a:endParaRPr lang="en-US" sz="2800" b="1" dirty="0"/>
          </a:p>
        </p:txBody>
      </p:sp>
    </p:spTree>
    <p:custDataLst>
      <p:tags r:id="rId1"/>
    </p:custDataLst>
    <p:extLst>
      <p:ext uri="{BB962C8B-B14F-4D97-AF65-F5344CB8AC3E}">
        <p14:creationId xmlns:p14="http://schemas.microsoft.com/office/powerpoint/2010/main" val="1597382950"/>
      </p:ext>
    </p:extLst>
  </p:cSld>
  <p:clrMapOvr>
    <a:masterClrMapping/>
  </p:clrMapOvr>
  <mc:AlternateContent xmlns:mc="http://schemas.openxmlformats.org/markup-compatibility/2006" xmlns:p14="http://schemas.microsoft.com/office/powerpoint/2010/main">
    <mc:Choice Requires="p14">
      <p:transition spd="slow" p14:dur="2000" advTm="21032"/>
    </mc:Choice>
    <mc:Fallback xmlns="">
      <p:transition spd="slow" advTm="21032"/>
    </mc:Fallback>
  </mc:AlternateContent>
  <p:timing>
    <p:tnLst>
      <p:par>
        <p:cTn id="1" dur="indefinite" restart="never" nodeType="tmRoot"/>
      </p:par>
    </p:tnLst>
  </p:timing>
  <p:extLst mod="1">
    <p:ext uri="{3A86A75C-4F4B-4683-9AE1-C65F6400EC91}">
      <p14:laserTraceLst xmlns:p14="http://schemas.microsoft.com/office/powerpoint/2010/main">
        <p14:tracePtLst>
          <p14:tracePt t="8474" x="381000" y="5511800"/>
          <p14:tracePt t="8771" x="381000" y="5486400"/>
          <p14:tracePt t="8788" x="381000" y="5435600"/>
          <p14:tracePt t="8805" x="381000" y="5365750"/>
          <p14:tracePt t="8822" x="381000" y="5105400"/>
          <p14:tracePt t="8840" x="438150" y="4832350"/>
          <p14:tracePt t="8857" x="539750" y="4546600"/>
          <p14:tracePt t="8873" x="603250" y="4406900"/>
          <p14:tracePt t="8890" x="635000" y="4337050"/>
          <p14:tracePt t="8907" x="666750" y="4248150"/>
          <p14:tracePt t="8925" x="698500" y="4178300"/>
          <p14:tracePt t="8941" x="711200" y="4133850"/>
          <p14:tracePt t="8958" x="717550" y="4121150"/>
          <p14:tracePt t="8975" x="717550" y="4102100"/>
          <p14:tracePt t="8992" x="717550" y="4089400"/>
          <p14:tracePt t="9009" x="717550" y="4070350"/>
          <p14:tracePt t="9026" x="717550" y="4044950"/>
          <p14:tracePt t="9044" x="717550" y="3981450"/>
          <p14:tracePt t="9060" x="717550" y="3937000"/>
          <p14:tracePt t="9077" x="730250" y="3867150"/>
          <p14:tracePt t="9094" x="755650" y="3784600"/>
          <p14:tracePt t="9112" x="774700" y="3733800"/>
          <p14:tracePt t="9128" x="787400" y="3708400"/>
          <p14:tracePt t="9145" x="793750" y="3676650"/>
          <p14:tracePt t="9161" x="800100" y="3663950"/>
          <p14:tracePt t="9178" x="800100" y="3651250"/>
          <p14:tracePt t="9196" x="806450" y="3644900"/>
          <p14:tracePt t="9334" x="806450" y="3638550"/>
          <p14:tracePt t="9384" x="806450" y="3619500"/>
          <p14:tracePt t="9402" x="812800" y="3594100"/>
          <p14:tracePt t="9419" x="812800" y="3587750"/>
          <p14:tracePt t="9436" x="819150" y="3575050"/>
          <p14:tracePt t="9453" x="825500" y="3568700"/>
          <p14:tracePt t="9626" x="825500" y="3530600"/>
          <p14:tracePt t="9644" x="825500" y="3505200"/>
          <p14:tracePt t="9659" x="831850" y="3454400"/>
          <p14:tracePt t="9678" x="863600" y="3390900"/>
          <p14:tracePt t="9694" x="895350" y="3308350"/>
          <p14:tracePt t="9710" x="927100" y="3238500"/>
          <p14:tracePt t="9727" x="939800" y="3206750"/>
          <p14:tracePt t="9746" x="946150" y="3200400"/>
          <p14:tracePt t="9763" x="946150" y="3168650"/>
          <p14:tracePt t="9780" x="952500" y="3149600"/>
          <p14:tracePt t="9942" x="952500" y="3143250"/>
          <p14:tracePt t="9976" x="952500" y="3130550"/>
          <p14:tracePt t="9994" x="952500" y="3124200"/>
          <p14:tracePt t="10010" x="952500" y="3117850"/>
          <p14:tracePt t="10028" x="952500" y="3098800"/>
          <p14:tracePt t="10044" x="952500" y="3079750"/>
          <p14:tracePt t="10062" x="952500" y="3067050"/>
          <p14:tracePt t="10079" x="952500" y="3054350"/>
          <p14:tracePt t="10096" x="958850" y="3048000"/>
          <p14:tracePt t="10113" x="965200" y="3041650"/>
          <p14:tracePt t="10130" x="965200" y="3035300"/>
          <p14:tracePt t="10146" x="965200" y="3028950"/>
          <p14:tracePt t="10346" x="965200" y="3022600"/>
          <p14:tracePt t="10363" x="965200" y="3016250"/>
          <p14:tracePt t="10380" x="965200" y="3003550"/>
          <p14:tracePt t="10397" x="965200" y="2984500"/>
          <p14:tracePt t="10414" x="965200" y="2965450"/>
          <p14:tracePt t="10448" x="965200" y="2946400"/>
          <p14:tracePt t="10466" x="965200" y="2940050"/>
          <p14:tracePt t="10500" x="971550" y="2933700"/>
          <p14:tracePt t="10613" x="971550" y="2927350"/>
          <p14:tracePt t="10629" x="971550" y="2921000"/>
          <p14:tracePt t="10646" x="996950" y="2889250"/>
          <p14:tracePt t="10663" x="1022350" y="2870200"/>
          <p14:tracePt t="10679" x="1054100" y="2844800"/>
          <p14:tracePt t="10696" x="1073150" y="2832100"/>
          <p14:tracePt t="10713" x="1079500" y="2825750"/>
          <p14:tracePt t="10731" x="1079500" y="2819400"/>
          <p14:tracePt t="10748" x="1092200" y="2813050"/>
          <p14:tracePt t="10782" x="1092200" y="2806700"/>
          <p14:tracePt t="11043" x="1098550" y="2806700"/>
          <p14:tracePt t="11196" x="1104900" y="2806700"/>
          <p14:tracePt t="11213" x="1123950" y="2806700"/>
          <p14:tracePt t="11230" x="1149350" y="2806700"/>
          <p14:tracePt t="11246" x="1174750" y="2806700"/>
          <p14:tracePt t="11265" x="1219200" y="2806700"/>
          <p14:tracePt t="11281" x="1301750" y="2800350"/>
          <p14:tracePt t="11298" x="1390650" y="2800350"/>
          <p14:tracePt t="11315" x="1485900" y="2800350"/>
          <p14:tracePt t="11332" x="1568450" y="2800350"/>
          <p14:tracePt t="11349" x="1644650" y="2800350"/>
          <p14:tracePt t="11366" x="1695450" y="2800350"/>
          <p14:tracePt t="11384" x="1739900" y="2800350"/>
          <p14:tracePt t="11400" x="1790700" y="2800350"/>
          <p14:tracePt t="11417" x="1841500" y="2800350"/>
          <p14:tracePt t="11434" x="1885950" y="2800350"/>
          <p14:tracePt t="11451" x="1930400" y="2800350"/>
          <p14:tracePt t="11468" x="1974850" y="2800350"/>
          <p14:tracePt t="11485" x="2012950" y="2800350"/>
          <p14:tracePt t="11503" x="2038350" y="2800350"/>
          <p14:tracePt t="11520" x="2063750" y="2800350"/>
          <p14:tracePt t="11538" x="2108200" y="2800350"/>
          <p14:tracePt t="11554" x="2139950" y="2800350"/>
          <p14:tracePt t="11572" x="2171700" y="2800350"/>
          <p14:tracePt t="11589" x="2203450" y="2800350"/>
          <p14:tracePt t="11605" x="2228850" y="2800350"/>
          <p14:tracePt t="11623" x="2260600" y="2800350"/>
          <p14:tracePt t="11640" x="2286000" y="2800350"/>
          <p14:tracePt t="11657" x="2311400" y="2800350"/>
          <p14:tracePt t="11675" x="2336800" y="2800350"/>
          <p14:tracePt t="11690" x="2374900" y="2794000"/>
          <p14:tracePt t="11708" x="2400300" y="2794000"/>
          <p14:tracePt t="11725" x="2425700" y="2794000"/>
          <p14:tracePt t="11742" x="2444750" y="2794000"/>
          <p14:tracePt t="11758" x="2463800" y="2794000"/>
          <p14:tracePt t="11776" x="2470150" y="2794000"/>
          <p14:tracePt t="11794" x="2476500" y="2794000"/>
          <p14:tracePt t="11877" x="2482850" y="2794000"/>
          <p14:tracePt t="11919" x="2482850" y="2787650"/>
          <p14:tracePt t="11934" x="2489200" y="2787650"/>
          <p14:tracePt t="12141" x="2438400" y="2787650"/>
          <p14:tracePt t="12158" x="2324100" y="2787650"/>
          <p14:tracePt t="12176" x="2095500" y="2743200"/>
          <p14:tracePt t="12193" x="1631950" y="2679700"/>
          <p14:tracePt t="12211" x="1320800" y="2616200"/>
          <p14:tracePt t="12226" x="901700" y="2520950"/>
          <p14:tracePt t="12244" x="482600" y="2425700"/>
          <p14:tracePt t="12261" x="431800" y="2406650"/>
          <p14:tracePt t="12278" x="400050" y="2393950"/>
          <p14:tracePt t="12295" x="317500" y="2355850"/>
          <p14:tracePt t="12312" x="317500" y="2349500"/>
          <p14:tracePt t="12329" x="317500" y="2343150"/>
          <p14:tracePt t="12347" x="317500" y="2330450"/>
          <p14:tracePt t="12541" x="355600" y="2330450"/>
          <p14:tracePt t="12558" x="539750" y="2311400"/>
          <p14:tracePt t="12575" x="889000" y="2235200"/>
          <p14:tracePt t="12592" x="1409700" y="2089150"/>
          <p14:tracePt t="12609" x="2266950" y="1873250"/>
          <p14:tracePt t="12626" x="3384550" y="1606550"/>
          <p14:tracePt t="12643" x="3714750" y="1543050"/>
          <p14:tracePt t="12660" x="3886200" y="1524000"/>
          <p14:tracePt t="12678" x="3943350" y="1517650"/>
          <p14:tracePt t="12695" x="4210050" y="1466850"/>
          <p14:tracePt t="12712" x="4229100" y="1460500"/>
          <p14:tracePt t="12729" x="4171950" y="1460500"/>
          <p14:tracePt t="12746" x="3886200" y="1460500"/>
          <p14:tracePt t="12763" x="3473450" y="1479550"/>
          <p14:tracePt t="12779" x="3403600" y="1498600"/>
          <p14:tracePt t="12796" x="3378200" y="1504950"/>
          <p14:tracePt t="12813" x="3321050" y="1517650"/>
          <p14:tracePt t="12847" x="3327400" y="1524000"/>
          <p14:tracePt t="12865" x="3346450" y="1524000"/>
          <p14:tracePt t="12882" x="3378200" y="1524000"/>
          <p14:tracePt t="12898" x="3378200" y="1530350"/>
          <p14:tracePt t="12916" x="3225800" y="1581150"/>
          <p14:tracePt t="12932" x="2597150" y="1771650"/>
          <p14:tracePt t="12949" x="2089150" y="1930400"/>
          <p14:tracePt t="12967" x="1924050" y="1974850"/>
          <p14:tracePt t="12983" x="1879600" y="1993900"/>
          <p14:tracePt t="13001" x="1720850" y="2057400"/>
          <p14:tracePt t="13018" x="1733550" y="2063750"/>
          <p14:tracePt t="13035" x="1816100" y="2063750"/>
          <p14:tracePt t="13051" x="1917700" y="2063750"/>
          <p14:tracePt t="13069" x="1943100" y="2063750"/>
          <p14:tracePt t="13086" x="2006600" y="2063750"/>
          <p14:tracePt t="13104" x="1949450" y="2120900"/>
          <p14:tracePt t="13121" x="1682750" y="2273300"/>
          <p14:tracePt t="13138" x="1530350" y="2355850"/>
          <p14:tracePt t="13154" x="1473200" y="2387600"/>
          <p14:tracePt t="13171" x="1422400" y="2425700"/>
          <p14:tracePt t="13189" x="1371600" y="2470150"/>
          <p14:tracePt t="13206" x="1371600" y="2482850"/>
          <p14:tracePt t="13224" x="1397000" y="2489200"/>
          <p14:tracePt t="13240" x="1447800" y="2520950"/>
          <p14:tracePt t="13258" x="1460500" y="2590800"/>
          <p14:tracePt t="13275" x="1390650" y="2800350"/>
          <p14:tracePt t="13291" x="1041400" y="3162300"/>
          <p14:tracePt t="13308" x="927100" y="3276600"/>
          <p14:tracePt t="13325" x="876300" y="3327400"/>
          <p14:tracePt t="13342" x="831850" y="3384550"/>
          <p14:tracePt t="13360" x="806450" y="3441700"/>
          <p14:tracePt t="13377" x="806450" y="3467100"/>
          <p14:tracePt t="13394" x="933450" y="3467100"/>
          <p14:tracePt t="13411" x="1346200" y="3308350"/>
          <p14:tracePt t="13429" x="1784350" y="3028950"/>
          <p14:tracePt t="13446" x="2235200" y="2546350"/>
          <p14:tracePt t="13463" x="2349500" y="2355850"/>
          <p14:tracePt t="13480" x="2419350" y="2120900"/>
          <p14:tracePt t="13497" x="2419350" y="1962150"/>
          <p14:tracePt t="13514" x="2273300" y="1809750"/>
          <p14:tracePt t="13531" x="1828800" y="1784350"/>
          <p14:tracePt t="13548" x="1670050" y="1784350"/>
          <p14:tracePt t="13564" x="1485900" y="1797050"/>
          <p14:tracePt t="13582" x="1358900" y="1841500"/>
          <p14:tracePt t="13599" x="1314450" y="1917700"/>
          <p14:tracePt t="13616" x="1384300" y="1974850"/>
          <p14:tracePt t="13633" x="1701800" y="2076450"/>
          <p14:tracePt t="13649" x="1866900" y="2089150"/>
          <p14:tracePt t="13666" x="2178050" y="2089150"/>
          <p14:tracePt t="13683" x="2381250" y="2082800"/>
          <p14:tracePt t="13701" x="2438400" y="2038350"/>
          <p14:tracePt t="13718" x="2508250" y="1917700"/>
          <p14:tracePt t="13736" x="2463800" y="1790700"/>
          <p14:tracePt t="13752" x="2197100" y="1695450"/>
          <p14:tracePt t="13768" x="1479550" y="1695450"/>
          <p14:tracePt t="13786" x="806450" y="1943100"/>
          <p14:tracePt t="13802" x="450850" y="2241550"/>
          <p14:tracePt t="13820" x="165100" y="2730500"/>
          <p14:tracePt t="13836" x="76200" y="3441700"/>
          <p14:tracePt t="13853" x="76200" y="3651250"/>
          <p14:tracePt t="13871" x="215900" y="4311650"/>
          <p14:tracePt t="13887" x="374650" y="4857750"/>
          <p14:tracePt t="13905" x="393700" y="4940300"/>
          <p14:tracePt t="13922" x="400050" y="4965700"/>
          <p14:tracePt t="14060" x="400050" y="4972050"/>
          <p14:tracePt t="14076" x="400050" y="5035550"/>
          <p14:tracePt t="14093" x="400050" y="5111750"/>
          <p14:tracePt t="14111" x="406400" y="5207000"/>
          <p14:tracePt t="14128" x="457200" y="5448300"/>
          <p14:tracePt t="14146" x="546100" y="5784850"/>
          <p14:tracePt t="14163" x="603250" y="5975350"/>
          <p14:tracePt t="14180" x="628650" y="6057900"/>
          <p14:tracePt t="14196" x="635000" y="6102350"/>
          <p14:tracePt t="14215" x="654050" y="6172200"/>
          <p14:tracePt t="14231" x="660400" y="6235700"/>
          <p14:tracePt t="14248" x="660400" y="6280150"/>
          <p14:tracePt t="14265" x="654050" y="6286500"/>
          <p14:tracePt t="14283" x="635000" y="6299200"/>
          <p14:tracePt t="14300" x="615950" y="6305550"/>
          <p14:tracePt t="14317" x="590550" y="6318250"/>
          <p14:tracePt t="14334" x="571500" y="6337300"/>
          <p14:tracePt t="14352" x="539750" y="6362700"/>
          <p14:tracePt t="14368" x="527050" y="6388100"/>
          <p14:tracePt t="14387" x="514350" y="6432550"/>
          <p14:tracePt t="14403" x="508000" y="6483350"/>
          <p14:tracePt t="14420" x="495300" y="6508750"/>
          <p14:tracePt t="14438" x="488950" y="6527800"/>
          <p14:tracePt t="14455" x="482600" y="6546850"/>
          <p14:tracePt t="14472" x="482600" y="6553200"/>
          <p14:tracePt t="15878" x="0" y="0"/>
        </p14:tracePtLst>
      </p14:laserTrace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Definition of disability</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204686"/>
            <a:ext cx="8410801" cy="4851189"/>
          </a:xfrm>
        </p:spPr>
        <p:txBody>
          <a:bodyPr>
            <a:normAutofit/>
          </a:bodyPr>
          <a:lstStyle/>
          <a:p>
            <a:r>
              <a:rPr lang="en-US" dirty="0" smtClean="0"/>
              <a:t>Disability means, with respect to an individual:</a:t>
            </a:r>
          </a:p>
          <a:p>
            <a:pPr lvl="1"/>
            <a:r>
              <a:rPr lang="en-US" sz="2200" dirty="0" smtClean="0">
                <a:solidFill>
                  <a:prstClr val="black"/>
                </a:solidFill>
              </a:rPr>
              <a:t>A physical </a:t>
            </a:r>
            <a:r>
              <a:rPr lang="en-US" sz="2200" dirty="0">
                <a:solidFill>
                  <a:prstClr val="black"/>
                </a:solidFill>
              </a:rPr>
              <a:t>or mental impairment that substantially limits one or more major life activities of such </a:t>
            </a:r>
            <a:r>
              <a:rPr lang="en-US" sz="2200" dirty="0" smtClean="0">
                <a:solidFill>
                  <a:prstClr val="black"/>
                </a:solidFill>
              </a:rPr>
              <a:t>individual;</a:t>
            </a:r>
          </a:p>
          <a:p>
            <a:pPr lvl="1"/>
            <a:r>
              <a:rPr lang="en-US" sz="2200" dirty="0" smtClean="0">
                <a:solidFill>
                  <a:prstClr val="black"/>
                </a:solidFill>
              </a:rPr>
              <a:t>A </a:t>
            </a:r>
            <a:r>
              <a:rPr lang="en-US" sz="2200" dirty="0">
                <a:solidFill>
                  <a:prstClr val="black"/>
                </a:solidFill>
              </a:rPr>
              <a:t>record of such an impairment; </a:t>
            </a:r>
            <a:r>
              <a:rPr lang="en-US" sz="2200" dirty="0" smtClean="0">
                <a:solidFill>
                  <a:prstClr val="black"/>
                </a:solidFill>
              </a:rPr>
              <a:t>or</a:t>
            </a:r>
          </a:p>
          <a:p>
            <a:pPr lvl="1"/>
            <a:r>
              <a:rPr lang="en-US" sz="2200" dirty="0" smtClean="0">
                <a:solidFill>
                  <a:prstClr val="black"/>
                </a:solidFill>
              </a:rPr>
              <a:t>Being </a:t>
            </a:r>
            <a:r>
              <a:rPr lang="en-US" sz="2200" dirty="0">
                <a:solidFill>
                  <a:prstClr val="black"/>
                </a:solidFill>
              </a:rPr>
              <a:t>regarded as having such an </a:t>
            </a:r>
            <a:r>
              <a:rPr lang="en-US" sz="2200" dirty="0" smtClean="0">
                <a:solidFill>
                  <a:prstClr val="black"/>
                </a:solidFill>
              </a:rPr>
              <a:t>impairment.</a:t>
            </a:r>
          </a:p>
          <a:p>
            <a:endParaRPr lang="en-US" sz="800" dirty="0" smtClean="0">
              <a:solidFill>
                <a:prstClr val="black"/>
              </a:solidFill>
            </a:endParaRPr>
          </a:p>
          <a:p>
            <a:r>
              <a:rPr lang="en-US" dirty="0" smtClean="0">
                <a:solidFill>
                  <a:prstClr val="black"/>
                </a:solidFill>
              </a:rPr>
              <a:t>“</a:t>
            </a:r>
            <a:r>
              <a:rPr lang="en-US" dirty="0">
                <a:solidFill>
                  <a:prstClr val="black"/>
                </a:solidFill>
              </a:rPr>
              <a:t>Substantially limits” is not meant to be a demanding </a:t>
            </a:r>
            <a:r>
              <a:rPr lang="en-US" dirty="0" smtClean="0">
                <a:solidFill>
                  <a:prstClr val="black"/>
                </a:solidFill>
              </a:rPr>
              <a:t>standard.</a:t>
            </a:r>
          </a:p>
          <a:p>
            <a:endParaRPr lang="en-US" sz="800" dirty="0" smtClean="0">
              <a:solidFill>
                <a:prstClr val="black"/>
              </a:solidFill>
            </a:endParaRPr>
          </a:p>
          <a:p>
            <a:r>
              <a:rPr lang="en-US" b="1" dirty="0" smtClean="0">
                <a:solidFill>
                  <a:prstClr val="black"/>
                </a:solidFill>
              </a:rPr>
              <a:t>This </a:t>
            </a:r>
            <a:r>
              <a:rPr lang="en-US" b="1" dirty="0">
                <a:solidFill>
                  <a:prstClr val="black"/>
                </a:solidFill>
              </a:rPr>
              <a:t>is the </a:t>
            </a:r>
            <a:r>
              <a:rPr lang="en-US" b="1" i="1" u="sng" dirty="0">
                <a:solidFill>
                  <a:prstClr val="black"/>
                </a:solidFill>
              </a:rPr>
              <a:t>same</a:t>
            </a:r>
            <a:r>
              <a:rPr lang="en-US" b="1" dirty="0">
                <a:solidFill>
                  <a:prstClr val="black"/>
                </a:solidFill>
              </a:rPr>
              <a:t> definition of disability as the </a:t>
            </a:r>
            <a:r>
              <a:rPr lang="en-US" b="1" dirty="0" smtClean="0">
                <a:solidFill>
                  <a:prstClr val="black"/>
                </a:solidFill>
              </a:rPr>
              <a:t>ADA.</a:t>
            </a:r>
          </a:p>
          <a:p>
            <a:pPr lvl="1"/>
            <a:r>
              <a:rPr lang="en-US" sz="2200" dirty="0"/>
              <a:t>ADA Amendments Act of 2008 </a:t>
            </a:r>
            <a:r>
              <a:rPr lang="en-US" sz="2200" dirty="0" smtClean="0"/>
              <a:t> </a:t>
            </a:r>
            <a:r>
              <a:rPr lang="en-US" sz="2200" dirty="0" smtClean="0">
                <a:solidFill>
                  <a:prstClr val="black"/>
                </a:solidFill>
              </a:rPr>
              <a:t>P.L</a:t>
            </a:r>
            <a:r>
              <a:rPr lang="en-US" sz="2200" dirty="0">
                <a:solidFill>
                  <a:prstClr val="black"/>
                </a:solidFill>
              </a:rPr>
              <a:t>. 110-325 Section </a:t>
            </a:r>
            <a:r>
              <a:rPr lang="en-US" sz="2200" dirty="0" smtClean="0">
                <a:solidFill>
                  <a:prstClr val="black"/>
                </a:solidFill>
              </a:rPr>
              <a:t>3</a:t>
            </a:r>
          </a:p>
          <a:p>
            <a:pPr lvl="1"/>
            <a:endParaRPr lang="en-US" sz="2200" b="1" dirty="0" smtClean="0">
              <a:solidFill>
                <a:prstClr val="black"/>
              </a:solidFill>
            </a:endParaRPr>
          </a:p>
          <a:p>
            <a:pPr lvl="0"/>
            <a:endParaRPr lang="en-US" dirty="0">
              <a:solidFill>
                <a:prstClr val="black"/>
              </a:solidFill>
            </a:endParaRPr>
          </a:p>
          <a:p>
            <a:endParaRPr lang="en-US" dirty="0">
              <a:solidFill>
                <a:prstClr val="black"/>
              </a:solidFill>
            </a:endParaRPr>
          </a:p>
          <a:p>
            <a:endParaRPr lang="en-US" dirty="0"/>
          </a:p>
        </p:txBody>
      </p:sp>
    </p:spTree>
    <p:extLst>
      <p:ext uri="{BB962C8B-B14F-4D97-AF65-F5344CB8AC3E}">
        <p14:creationId xmlns:p14="http://schemas.microsoft.com/office/powerpoint/2010/main" val="972157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Definition of qualified individual with a disability</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472249"/>
            <a:ext cx="8599487" cy="4702175"/>
          </a:xfrm>
        </p:spPr>
        <p:txBody>
          <a:bodyPr>
            <a:normAutofit/>
          </a:bodyPr>
          <a:lstStyle/>
          <a:p>
            <a:r>
              <a:rPr lang="en-US" dirty="0" smtClean="0">
                <a:solidFill>
                  <a:prstClr val="black"/>
                </a:solidFill>
              </a:rPr>
              <a:t>With </a:t>
            </a:r>
            <a:r>
              <a:rPr lang="en-US" dirty="0">
                <a:solidFill>
                  <a:prstClr val="black"/>
                </a:solidFill>
              </a:rPr>
              <a:t>respect to employment, an individual who satisfies the requisite skill, experience, education, and other job-related requirements of the employment position, and who, with or without reasonable accommodation, can perform the essential functions of such </a:t>
            </a:r>
            <a:r>
              <a:rPr lang="en-US" dirty="0" smtClean="0">
                <a:solidFill>
                  <a:prstClr val="black"/>
                </a:solidFill>
              </a:rPr>
              <a:t>position.</a:t>
            </a:r>
          </a:p>
          <a:p>
            <a:endParaRPr lang="en-US" sz="800" dirty="0" smtClean="0">
              <a:solidFill>
                <a:prstClr val="black"/>
              </a:solidFill>
            </a:endParaRPr>
          </a:p>
          <a:p>
            <a:r>
              <a:rPr lang="en-US" dirty="0" smtClean="0">
                <a:solidFill>
                  <a:prstClr val="black"/>
                </a:solidFill>
              </a:rPr>
              <a:t>With </a:t>
            </a:r>
            <a:r>
              <a:rPr lang="en-US" dirty="0">
                <a:solidFill>
                  <a:prstClr val="black"/>
                </a:solidFill>
              </a:rPr>
              <a:t>respect to aid, benefits, services, or training, an individual who -- with or without auxiliary aids and services, reasonable accommodations, and/or reasonable modifications in policies, practices, and procedures -- meets the essential eligibility requirements for such aid/benefit/service/training. </a:t>
            </a:r>
          </a:p>
          <a:p>
            <a:endParaRPr lang="en-US" dirty="0" smtClean="0">
              <a:solidFill>
                <a:prstClr val="black"/>
              </a:solidFill>
            </a:endParaRPr>
          </a:p>
          <a:p>
            <a:endParaRPr lang="en-US" dirty="0"/>
          </a:p>
        </p:txBody>
      </p:sp>
    </p:spTree>
    <p:extLst>
      <p:ext uri="{BB962C8B-B14F-4D97-AF65-F5344CB8AC3E}">
        <p14:creationId xmlns:p14="http://schemas.microsoft.com/office/powerpoint/2010/main" val="335438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Reasonable accommodations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93527"/>
            <a:ext cx="8732838" cy="4703762"/>
          </a:xfrm>
        </p:spPr>
        <p:txBody>
          <a:bodyPr>
            <a:normAutofit lnSpcReduction="10000"/>
          </a:bodyPr>
          <a:lstStyle/>
          <a:p>
            <a:r>
              <a:rPr lang="en-US" sz="2400" dirty="0" smtClean="0">
                <a:solidFill>
                  <a:prstClr val="black"/>
                </a:solidFill>
              </a:rPr>
              <a:t>With </a:t>
            </a:r>
            <a:r>
              <a:rPr lang="en-US" sz="2400" dirty="0">
                <a:solidFill>
                  <a:prstClr val="black"/>
                </a:solidFill>
              </a:rPr>
              <a:t>regard to any </a:t>
            </a:r>
            <a:r>
              <a:rPr lang="en-US" sz="2400" dirty="0" smtClean="0">
                <a:solidFill>
                  <a:prstClr val="black"/>
                </a:solidFill>
              </a:rPr>
              <a:t>aid/benefit/service/training</a:t>
            </a:r>
            <a:r>
              <a:rPr lang="en-US" sz="2400" dirty="0">
                <a:solidFill>
                  <a:prstClr val="black"/>
                </a:solidFill>
              </a:rPr>
              <a:t>, and employment, </a:t>
            </a:r>
            <a:r>
              <a:rPr lang="en-US" sz="2400" dirty="0" smtClean="0">
                <a:solidFill>
                  <a:prstClr val="black"/>
                </a:solidFill>
              </a:rPr>
              <a:t>workforce partners </a:t>
            </a:r>
            <a:r>
              <a:rPr lang="en-US" sz="2400" dirty="0">
                <a:solidFill>
                  <a:prstClr val="black"/>
                </a:solidFill>
              </a:rPr>
              <a:t>must provide </a:t>
            </a:r>
            <a:r>
              <a:rPr lang="en-US" sz="2400" b="1" dirty="0">
                <a:solidFill>
                  <a:prstClr val="black"/>
                </a:solidFill>
              </a:rPr>
              <a:t>reasonable accommodations</a:t>
            </a:r>
            <a:r>
              <a:rPr lang="en-US" sz="2400" dirty="0">
                <a:solidFill>
                  <a:prstClr val="black"/>
                </a:solidFill>
              </a:rPr>
              <a:t> to qualified </a:t>
            </a:r>
            <a:r>
              <a:rPr lang="en-US" sz="2400" dirty="0" smtClean="0">
                <a:solidFill>
                  <a:prstClr val="black"/>
                </a:solidFill>
              </a:rPr>
              <a:t>individuals </a:t>
            </a:r>
            <a:r>
              <a:rPr lang="en-US" sz="2400" dirty="0">
                <a:solidFill>
                  <a:prstClr val="black"/>
                </a:solidFill>
              </a:rPr>
              <a:t>with disabilities unless </a:t>
            </a:r>
            <a:r>
              <a:rPr lang="en-US" sz="2400" dirty="0" smtClean="0">
                <a:solidFill>
                  <a:prstClr val="black"/>
                </a:solidFill>
              </a:rPr>
              <a:t>it would </a:t>
            </a:r>
            <a:r>
              <a:rPr lang="en-US" sz="2400" dirty="0">
                <a:solidFill>
                  <a:prstClr val="black"/>
                </a:solidFill>
              </a:rPr>
              <a:t>cause undue </a:t>
            </a:r>
            <a:r>
              <a:rPr lang="en-US" sz="2400" dirty="0" smtClean="0">
                <a:solidFill>
                  <a:prstClr val="black"/>
                </a:solidFill>
              </a:rPr>
              <a:t>hardship.</a:t>
            </a:r>
          </a:p>
          <a:p>
            <a:endParaRPr lang="en-US" sz="900" dirty="0" smtClean="0">
              <a:solidFill>
                <a:prstClr val="black"/>
              </a:solidFill>
            </a:endParaRPr>
          </a:p>
          <a:p>
            <a:r>
              <a:rPr lang="en-US" b="1" dirty="0" smtClean="0">
                <a:solidFill>
                  <a:prstClr val="black"/>
                </a:solidFill>
              </a:rPr>
              <a:t>Reasonable </a:t>
            </a:r>
            <a:r>
              <a:rPr lang="en-US" b="1" dirty="0">
                <a:solidFill>
                  <a:prstClr val="black"/>
                </a:solidFill>
              </a:rPr>
              <a:t>accommodation </a:t>
            </a:r>
            <a:r>
              <a:rPr lang="en-US" dirty="0" smtClean="0">
                <a:solidFill>
                  <a:prstClr val="black"/>
                </a:solidFill>
              </a:rPr>
              <a:t>means:</a:t>
            </a:r>
          </a:p>
          <a:p>
            <a:pPr lvl="1"/>
            <a:r>
              <a:rPr lang="en-US" sz="2200" dirty="0" smtClean="0">
                <a:solidFill>
                  <a:prstClr val="black"/>
                </a:solidFill>
              </a:rPr>
              <a:t>Modifications </a:t>
            </a:r>
            <a:r>
              <a:rPr lang="en-US" sz="2200" dirty="0">
                <a:solidFill>
                  <a:prstClr val="black"/>
                </a:solidFill>
              </a:rPr>
              <a:t>or adjustments to an application/registration process that enables a qualified applicant/registrant with a disability to be considered for the aid/benefits/services</a:t>
            </a:r>
            <a:r>
              <a:rPr lang="en-US" sz="2200" dirty="0" smtClean="0">
                <a:solidFill>
                  <a:prstClr val="black"/>
                </a:solidFill>
              </a:rPr>
              <a:t>/ training/employment </a:t>
            </a:r>
            <a:r>
              <a:rPr lang="en-US" sz="2200" dirty="0">
                <a:solidFill>
                  <a:prstClr val="black"/>
                </a:solidFill>
              </a:rPr>
              <a:t>they desire; </a:t>
            </a:r>
            <a:r>
              <a:rPr lang="en-US" sz="2200" dirty="0" smtClean="0">
                <a:solidFill>
                  <a:prstClr val="black"/>
                </a:solidFill>
              </a:rPr>
              <a:t>or</a:t>
            </a:r>
          </a:p>
          <a:p>
            <a:pPr lvl="1"/>
            <a:r>
              <a:rPr lang="en-US" sz="2200" dirty="0" smtClean="0">
                <a:solidFill>
                  <a:srgbClr val="000000"/>
                </a:solidFill>
              </a:rPr>
              <a:t>Modification </a:t>
            </a:r>
            <a:r>
              <a:rPr lang="en-US" sz="2200" dirty="0">
                <a:solidFill>
                  <a:srgbClr val="000000"/>
                </a:solidFill>
              </a:rPr>
              <a:t>or adjustments that enable a qualified individual with a disability to perform the essential functions of a job, or to receive aid/benefits/services/training equal to that provided to qualified individuals without </a:t>
            </a:r>
            <a:r>
              <a:rPr lang="en-US" sz="2200" dirty="0" smtClean="0">
                <a:solidFill>
                  <a:srgbClr val="000000"/>
                </a:solidFill>
              </a:rPr>
              <a:t>disabilities.</a:t>
            </a:r>
            <a:endParaRPr lang="en-US" sz="2200" dirty="0">
              <a:solidFill>
                <a:srgbClr val="000000"/>
              </a:solidFill>
            </a:endParaRPr>
          </a:p>
          <a:p>
            <a:endParaRPr lang="en-US" sz="2200" dirty="0">
              <a:solidFill>
                <a:prstClr val="black"/>
              </a:solidFill>
            </a:endParaRPr>
          </a:p>
          <a:p>
            <a:pPr lvl="1"/>
            <a:endParaRPr lang="en-US" sz="2400" dirty="0">
              <a:solidFill>
                <a:prstClr val="black"/>
              </a:solidFill>
            </a:endParaRPr>
          </a:p>
          <a:p>
            <a:pPr lvl="0"/>
            <a:endParaRPr lang="en-US" dirty="0">
              <a:solidFill>
                <a:prstClr val="black"/>
              </a:solidFill>
            </a:endParaRPr>
          </a:p>
          <a:p>
            <a:endParaRPr lang="en-US" dirty="0" smtClean="0">
              <a:solidFill>
                <a:prstClr val="black"/>
              </a:solidFill>
            </a:endParaRPr>
          </a:p>
          <a:p>
            <a:endParaRPr lang="en-US" dirty="0"/>
          </a:p>
        </p:txBody>
      </p:sp>
    </p:spTree>
    <p:extLst>
      <p:ext uri="{BB962C8B-B14F-4D97-AF65-F5344CB8AC3E}">
        <p14:creationId xmlns:p14="http://schemas.microsoft.com/office/powerpoint/2010/main" val="356021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Disability discrimination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190643" y="1093527"/>
            <a:ext cx="8599488" cy="4703762"/>
          </a:xfrm>
        </p:spPr>
        <p:txBody>
          <a:bodyPr>
            <a:normAutofit lnSpcReduction="10000"/>
          </a:bodyPr>
          <a:lstStyle/>
          <a:p>
            <a:pPr marL="0" indent="0">
              <a:buNone/>
            </a:pPr>
            <a:r>
              <a:rPr lang="en-US" b="1" dirty="0" smtClean="0">
                <a:solidFill>
                  <a:prstClr val="black"/>
                </a:solidFill>
              </a:rPr>
              <a:t>Discrimination </a:t>
            </a:r>
            <a:r>
              <a:rPr lang="en-US" b="1" dirty="0">
                <a:solidFill>
                  <a:prstClr val="black"/>
                </a:solidFill>
              </a:rPr>
              <a:t>prohibited based on </a:t>
            </a:r>
            <a:r>
              <a:rPr lang="en-US" b="1" dirty="0" smtClean="0">
                <a:solidFill>
                  <a:prstClr val="black"/>
                </a:solidFill>
              </a:rPr>
              <a:t>disability:</a:t>
            </a:r>
          </a:p>
          <a:p>
            <a:r>
              <a:rPr lang="en-US" sz="2200" dirty="0" smtClean="0">
                <a:solidFill>
                  <a:prstClr val="black"/>
                </a:solidFill>
              </a:rPr>
              <a:t>Denying a qualified individual with a disability the opportunity to participate in or benefit from the aid/benefit/service/training.</a:t>
            </a:r>
          </a:p>
          <a:p>
            <a:r>
              <a:rPr lang="en-US" sz="2200" dirty="0" smtClean="0">
                <a:solidFill>
                  <a:prstClr val="black"/>
                </a:solidFill>
              </a:rPr>
              <a:t>Providing </a:t>
            </a:r>
            <a:r>
              <a:rPr lang="en-US" sz="2200" dirty="0">
                <a:solidFill>
                  <a:prstClr val="black"/>
                </a:solidFill>
              </a:rPr>
              <a:t>a qualified individual with a disability with any aid/benefit/service/training that is not equal to what is offered to others or that is not as </a:t>
            </a:r>
            <a:r>
              <a:rPr lang="en-US" sz="2200" dirty="0" smtClean="0">
                <a:solidFill>
                  <a:prstClr val="black"/>
                </a:solidFill>
              </a:rPr>
              <a:t>effective. </a:t>
            </a:r>
            <a:endParaRPr lang="en-US" sz="2200" dirty="0">
              <a:solidFill>
                <a:prstClr val="black"/>
              </a:solidFill>
            </a:endParaRPr>
          </a:p>
          <a:p>
            <a:r>
              <a:rPr lang="en-US" sz="2200" dirty="0" smtClean="0">
                <a:solidFill>
                  <a:prstClr val="black"/>
                </a:solidFill>
              </a:rPr>
              <a:t>Requiring </a:t>
            </a:r>
            <a:r>
              <a:rPr lang="en-US" sz="2200" dirty="0">
                <a:solidFill>
                  <a:prstClr val="black"/>
                </a:solidFill>
              </a:rPr>
              <a:t>a qualified individual with a disability to participate in separate or different programs or activities instead of mainstream </a:t>
            </a:r>
            <a:r>
              <a:rPr lang="en-US" sz="2200" dirty="0" smtClean="0">
                <a:solidFill>
                  <a:prstClr val="black"/>
                </a:solidFill>
              </a:rPr>
              <a:t>programs/activities.</a:t>
            </a:r>
          </a:p>
          <a:p>
            <a:r>
              <a:rPr lang="en-US" sz="2200" dirty="0" smtClean="0">
                <a:solidFill>
                  <a:prstClr val="black"/>
                </a:solidFill>
              </a:rPr>
              <a:t>Not administering programs </a:t>
            </a:r>
            <a:r>
              <a:rPr lang="en-US" sz="2200" dirty="0">
                <a:solidFill>
                  <a:prstClr val="black"/>
                </a:solidFill>
              </a:rPr>
              <a:t>and activities in the most integrated setting appropriate to the needs of qualified individuals with </a:t>
            </a:r>
            <a:r>
              <a:rPr lang="en-US" sz="2200" dirty="0" smtClean="0">
                <a:solidFill>
                  <a:prstClr val="black"/>
                </a:solidFill>
              </a:rPr>
              <a:t>disabilities.</a:t>
            </a:r>
          </a:p>
          <a:p>
            <a:r>
              <a:rPr lang="en-US" sz="2200" dirty="0" smtClean="0">
                <a:solidFill>
                  <a:prstClr val="black"/>
                </a:solidFill>
              </a:rPr>
              <a:t>Not providing </a:t>
            </a:r>
            <a:r>
              <a:rPr lang="en-US" sz="2200" dirty="0">
                <a:solidFill>
                  <a:prstClr val="black"/>
                </a:solidFill>
              </a:rPr>
              <a:t>meaningful opportunities for seeking employment and work in competitive integrated </a:t>
            </a:r>
            <a:r>
              <a:rPr lang="en-US" sz="2200" dirty="0" smtClean="0">
                <a:solidFill>
                  <a:prstClr val="black"/>
                </a:solidFill>
              </a:rPr>
              <a:t>settings.</a:t>
            </a:r>
            <a:endParaRPr lang="en-US" sz="2200" dirty="0">
              <a:solidFill>
                <a:prstClr val="black"/>
              </a:solidFill>
            </a:endParaRPr>
          </a:p>
          <a:p>
            <a:pPr lvl="1"/>
            <a:endParaRPr lang="en-US" sz="2400" dirty="0">
              <a:solidFill>
                <a:prstClr val="black"/>
              </a:solidFill>
            </a:endParaRPr>
          </a:p>
          <a:p>
            <a:pPr lvl="0"/>
            <a:endParaRPr lang="en-US" dirty="0">
              <a:solidFill>
                <a:prstClr val="black"/>
              </a:solidFill>
            </a:endParaRPr>
          </a:p>
          <a:p>
            <a:endParaRPr lang="en-US" dirty="0" smtClean="0">
              <a:solidFill>
                <a:prstClr val="black"/>
              </a:solidFill>
            </a:endParaRPr>
          </a:p>
          <a:p>
            <a:endParaRPr lang="en-US" dirty="0"/>
          </a:p>
        </p:txBody>
      </p:sp>
    </p:spTree>
    <p:extLst>
      <p:ext uri="{BB962C8B-B14F-4D97-AF65-F5344CB8AC3E}">
        <p14:creationId xmlns:p14="http://schemas.microsoft.com/office/powerpoint/2010/main" val="1547579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Discussion point &amp; action steps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093527"/>
            <a:ext cx="8719683" cy="4886360"/>
          </a:xfrm>
        </p:spPr>
        <p:txBody>
          <a:bodyPr>
            <a:normAutofit fontScale="77500" lnSpcReduction="20000"/>
          </a:bodyPr>
          <a:lstStyle/>
          <a:p>
            <a:r>
              <a:rPr lang="en-US" sz="3100" b="1" dirty="0" smtClean="0"/>
              <a:t>What is your role in Section 188? Is it at a policy level, practice level or both?</a:t>
            </a:r>
            <a:endParaRPr lang="en-US" sz="3100" dirty="0"/>
          </a:p>
          <a:p>
            <a:pPr lvl="1"/>
            <a:r>
              <a:rPr lang="en-US" sz="2900" dirty="0"/>
              <a:t>State Equal Opportunity Officer</a:t>
            </a:r>
          </a:p>
          <a:p>
            <a:pPr lvl="1"/>
            <a:r>
              <a:rPr lang="en-US" sz="2900" dirty="0"/>
              <a:t>Recipient-Level Equal Opportunity Officers</a:t>
            </a:r>
          </a:p>
          <a:p>
            <a:pPr lvl="1"/>
            <a:r>
              <a:rPr lang="en-US" sz="2900" dirty="0"/>
              <a:t>AJC Leadership and Staff</a:t>
            </a:r>
          </a:p>
          <a:p>
            <a:pPr lvl="1"/>
            <a:r>
              <a:rPr lang="en-US" sz="2900" dirty="0"/>
              <a:t>WIOA partners, such as Vocational </a:t>
            </a:r>
            <a:r>
              <a:rPr lang="en-US" sz="2900" dirty="0" smtClean="0"/>
              <a:t>Rehabilitation, Adult Education, Career Pathways partners</a:t>
            </a:r>
            <a:endParaRPr lang="en-US" sz="2900" dirty="0"/>
          </a:p>
          <a:p>
            <a:endParaRPr lang="en-US" sz="1000" b="1" dirty="0"/>
          </a:p>
          <a:p>
            <a:r>
              <a:rPr lang="en-US" sz="3100" b="1" dirty="0" smtClean="0"/>
              <a:t>How do you recognize when someone is disclosing a disability?</a:t>
            </a:r>
          </a:p>
          <a:p>
            <a:endParaRPr lang="en-US" sz="1100" b="1" dirty="0"/>
          </a:p>
          <a:p>
            <a:r>
              <a:rPr lang="en-US" sz="2900" b="1" dirty="0" smtClean="0"/>
              <a:t>How do you respond to an accommodation request?</a:t>
            </a:r>
            <a:r>
              <a:rPr lang="en-US" sz="2900" b="1" i="1" dirty="0" smtClean="0"/>
              <a:t>(JAN Handout)</a:t>
            </a:r>
          </a:p>
          <a:p>
            <a:endParaRPr lang="en-US" sz="1100" b="1" dirty="0"/>
          </a:p>
          <a:p>
            <a:r>
              <a:rPr lang="en-US" sz="2900" b="1" dirty="0" smtClean="0"/>
              <a:t>Can you think of an example of disability discrimination?  How could this be prevented?</a:t>
            </a:r>
          </a:p>
          <a:p>
            <a:endParaRPr lang="en-US" dirty="0"/>
          </a:p>
          <a:p>
            <a:endParaRPr lang="en-US" dirty="0" smtClean="0"/>
          </a:p>
          <a:p>
            <a:endParaRPr lang="en-US" dirty="0"/>
          </a:p>
        </p:txBody>
      </p:sp>
    </p:spTree>
    <p:extLst>
      <p:ext uri="{BB962C8B-B14F-4D97-AF65-F5344CB8AC3E}">
        <p14:creationId xmlns:p14="http://schemas.microsoft.com/office/powerpoint/2010/main" val="885930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2069420"/>
            <a:ext cx="8391525" cy="1930400"/>
          </a:xfrm>
        </p:spPr>
        <p:txBody>
          <a:bodyPr>
            <a:noAutofit/>
          </a:bodyPr>
          <a:lstStyle/>
          <a:p>
            <a:pPr marL="0" indent="0" algn="ctr">
              <a:buNone/>
            </a:pPr>
            <a:r>
              <a:rPr lang="en-US" sz="4800" b="1" dirty="0" smtClean="0">
                <a:solidFill>
                  <a:schemeClr val="accent1">
                    <a:lumMod val="50000"/>
                  </a:schemeClr>
                </a:solidFill>
              </a:rPr>
              <a:t>SECTION 188 &amp; </a:t>
            </a:r>
          </a:p>
          <a:p>
            <a:pPr marL="0" indent="0" algn="ctr">
              <a:buNone/>
            </a:pPr>
            <a:r>
              <a:rPr lang="en-US" sz="4800" b="1" dirty="0" smtClean="0">
                <a:solidFill>
                  <a:schemeClr val="accent1">
                    <a:lumMod val="50000"/>
                  </a:schemeClr>
                </a:solidFill>
              </a:rPr>
              <a:t>AJC CERTIFICATION</a:t>
            </a:r>
            <a:endParaRPr lang="en-US" sz="4800" b="1" dirty="0">
              <a:solidFill>
                <a:schemeClr val="accent1">
                  <a:lumMod val="50000"/>
                </a:schemeClr>
              </a:solidFill>
            </a:endParaRPr>
          </a:p>
        </p:txBody>
      </p:sp>
    </p:spTree>
    <p:extLst>
      <p:ext uri="{BB962C8B-B14F-4D97-AF65-F5344CB8AC3E}">
        <p14:creationId xmlns:p14="http://schemas.microsoft.com/office/powerpoint/2010/main" val="1439047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Section 188 is the framework for                    </a:t>
            </a:r>
            <a:r>
              <a:rPr lang="en-US" sz="3200" dirty="0" err="1" smtClean="0"/>
              <a:t>ajc</a:t>
            </a:r>
            <a:r>
              <a:rPr lang="en-US" sz="3200" dirty="0" smtClean="0"/>
              <a:t> certification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615528"/>
            <a:ext cx="8652642" cy="4902200"/>
          </a:xfrm>
        </p:spPr>
        <p:txBody>
          <a:bodyPr>
            <a:normAutofit/>
          </a:bodyPr>
          <a:lstStyle/>
          <a:p>
            <a:r>
              <a:rPr lang="en-US" dirty="0"/>
              <a:t>Under </a:t>
            </a:r>
            <a:r>
              <a:rPr lang="en-US" dirty="0" smtClean="0"/>
              <a:t>WIOA, </a:t>
            </a:r>
            <a:r>
              <a:rPr lang="en-US" dirty="0"/>
              <a:t>all four </a:t>
            </a:r>
            <a:r>
              <a:rPr lang="en-US" dirty="0" smtClean="0"/>
              <a:t>titles/programs </a:t>
            </a:r>
            <a:r>
              <a:rPr lang="en-US" dirty="0"/>
              <a:t>are responsible </a:t>
            </a:r>
            <a:r>
              <a:rPr lang="en-US" dirty="0" smtClean="0"/>
              <a:t>for aspects of:</a:t>
            </a:r>
            <a:endParaRPr lang="en-US" sz="2400" dirty="0" smtClean="0"/>
          </a:p>
          <a:p>
            <a:pPr lvl="1"/>
            <a:r>
              <a:rPr lang="en-US" sz="2000" dirty="0" smtClean="0"/>
              <a:t>Delivering AJC services </a:t>
            </a:r>
            <a:endParaRPr lang="en-US" sz="2000" dirty="0"/>
          </a:p>
          <a:p>
            <a:pPr lvl="1"/>
            <a:r>
              <a:rPr lang="en-US" sz="2000" dirty="0"/>
              <a:t>Providing </a:t>
            </a:r>
            <a:r>
              <a:rPr lang="en-US" sz="2000" dirty="0" smtClean="0"/>
              <a:t>AJC maintenance</a:t>
            </a:r>
            <a:endParaRPr lang="en-US" sz="2000" dirty="0"/>
          </a:p>
          <a:p>
            <a:pPr lvl="1"/>
            <a:r>
              <a:rPr lang="en-US" sz="2000" b="1" i="1" dirty="0" smtClean="0"/>
              <a:t>AJC Certification </a:t>
            </a:r>
          </a:p>
          <a:p>
            <a:pPr lvl="2"/>
            <a:r>
              <a:rPr lang="mr-IN" sz="2000" dirty="0"/>
              <a:t>TEGL 16-16 </a:t>
            </a:r>
            <a:endParaRPr lang="en-US" sz="2000" b="1" i="1" dirty="0" smtClean="0"/>
          </a:p>
          <a:p>
            <a:endParaRPr lang="en-US" sz="800" dirty="0" smtClean="0"/>
          </a:p>
          <a:p>
            <a:r>
              <a:rPr lang="en-US" dirty="0" smtClean="0"/>
              <a:t>Section </a:t>
            </a:r>
            <a:r>
              <a:rPr lang="en-US" dirty="0"/>
              <a:t>188 </a:t>
            </a:r>
            <a:r>
              <a:rPr lang="en-US" dirty="0" smtClean="0"/>
              <a:t>is the required framework for this process and divides </a:t>
            </a:r>
            <a:r>
              <a:rPr lang="en-US" dirty="0"/>
              <a:t>program accessibility into three areas of compliance</a:t>
            </a:r>
            <a:r>
              <a:rPr lang="en-US" dirty="0" smtClean="0"/>
              <a:t>:</a:t>
            </a:r>
            <a:endParaRPr lang="en-US" dirty="0"/>
          </a:p>
          <a:p>
            <a:pPr lvl="1"/>
            <a:r>
              <a:rPr lang="en-US" sz="2000" dirty="0"/>
              <a:t>Physical access</a:t>
            </a:r>
          </a:p>
          <a:p>
            <a:pPr lvl="1"/>
            <a:r>
              <a:rPr lang="en-US" sz="2000" dirty="0" smtClean="0"/>
              <a:t>Programmatic access</a:t>
            </a:r>
          </a:p>
          <a:p>
            <a:pPr lvl="2"/>
            <a:r>
              <a:rPr lang="en-US" sz="2000" dirty="0" smtClean="0"/>
              <a:t>Effective Communication</a:t>
            </a:r>
            <a:endParaRPr lang="en-US" sz="2000" dirty="0"/>
          </a:p>
          <a:p>
            <a:pPr lvl="1"/>
            <a:endParaRPr lang="en-US" dirty="0"/>
          </a:p>
          <a:p>
            <a:endParaRPr lang="en-US" sz="2650" dirty="0"/>
          </a:p>
          <a:p>
            <a:endParaRPr lang="en-US" sz="2650" dirty="0"/>
          </a:p>
          <a:p>
            <a:pPr lvl="1"/>
            <a:endParaRPr lang="en-US" sz="2200" dirty="0"/>
          </a:p>
          <a:p>
            <a:pPr lvl="1"/>
            <a:endParaRPr lang="en-US" sz="2400" dirty="0"/>
          </a:p>
        </p:txBody>
      </p:sp>
    </p:spTree>
    <p:extLst>
      <p:ext uri="{BB962C8B-B14F-4D97-AF65-F5344CB8AC3E}">
        <p14:creationId xmlns:p14="http://schemas.microsoft.com/office/powerpoint/2010/main" val="522189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Physical access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93527"/>
            <a:ext cx="8393113" cy="4922837"/>
          </a:xfrm>
        </p:spPr>
        <p:txBody>
          <a:bodyPr>
            <a:normAutofit fontScale="92500" lnSpcReduction="10000"/>
          </a:bodyPr>
          <a:lstStyle/>
          <a:p>
            <a:r>
              <a:rPr lang="en-US" sz="2600" b="1" dirty="0"/>
              <a:t>ADA Accessibility Guidelines (ADAAG)</a:t>
            </a:r>
            <a:r>
              <a:rPr lang="en-US" sz="2600" dirty="0"/>
              <a:t> contains scoping and technical requirements for accessibility to buildings and facilities by individuals with disabilities under ADA of 1990.</a:t>
            </a:r>
          </a:p>
          <a:p>
            <a:pPr marL="0" indent="0">
              <a:buNone/>
            </a:pPr>
            <a:endParaRPr lang="en-US" sz="900" dirty="0"/>
          </a:p>
          <a:p>
            <a:r>
              <a:rPr lang="en-US" sz="2600" dirty="0"/>
              <a:t>Requirements are to be applied during design, construction, and alteration of buildings and facilities covered by </a:t>
            </a:r>
            <a:r>
              <a:rPr lang="en-US" sz="2600" dirty="0" smtClean="0"/>
              <a:t>Titles </a:t>
            </a:r>
            <a:r>
              <a:rPr lang="en-US" sz="2600" dirty="0"/>
              <a:t>II and III of the ADA issued by Federal agencies, including Department of Justice and Department of Transportation.  </a:t>
            </a:r>
          </a:p>
          <a:p>
            <a:pPr marL="0" indent="0">
              <a:buNone/>
            </a:pPr>
            <a:endParaRPr lang="en-US" sz="900" dirty="0"/>
          </a:p>
          <a:p>
            <a:r>
              <a:rPr lang="en-US" sz="2600" dirty="0"/>
              <a:t>Common trusted resources for </a:t>
            </a:r>
            <a:r>
              <a:rPr lang="en-US" sz="2600" dirty="0" smtClean="0"/>
              <a:t>supporting physical access: </a:t>
            </a:r>
            <a:endParaRPr lang="en-US" sz="2600" dirty="0"/>
          </a:p>
          <a:p>
            <a:pPr lvl="1"/>
            <a:r>
              <a:rPr lang="en-US" sz="2400" dirty="0" smtClean="0"/>
              <a:t>DC </a:t>
            </a:r>
            <a:r>
              <a:rPr lang="en-US" sz="2400" dirty="0" smtClean="0">
                <a:hlinkClick r:id="rId3"/>
              </a:rPr>
              <a:t>Center for </a:t>
            </a:r>
            <a:r>
              <a:rPr lang="en-US" sz="2400" dirty="0">
                <a:hlinkClick r:id="rId3"/>
              </a:rPr>
              <a:t>Independent Living </a:t>
            </a:r>
            <a:r>
              <a:rPr lang="en-US" sz="2400" dirty="0" smtClean="0">
                <a:hlinkClick r:id="rId3"/>
              </a:rPr>
              <a:t>(CILs) </a:t>
            </a:r>
            <a:endParaRPr lang="en-US" sz="2400" dirty="0"/>
          </a:p>
          <a:p>
            <a:pPr lvl="1"/>
            <a:r>
              <a:rPr lang="en-US" sz="2400" dirty="0"/>
              <a:t>Regional ADA </a:t>
            </a:r>
            <a:r>
              <a:rPr lang="en-US" sz="2400" dirty="0" smtClean="0"/>
              <a:t>Centers – </a:t>
            </a:r>
            <a:r>
              <a:rPr lang="en-US" sz="2400" dirty="0" smtClean="0">
                <a:hlinkClick r:id="rId4"/>
              </a:rPr>
              <a:t>Mid-Atlantic ADA Center </a:t>
            </a:r>
            <a:endParaRPr lang="en-US" sz="2400" dirty="0"/>
          </a:p>
          <a:p>
            <a:pPr lvl="1"/>
            <a:r>
              <a:rPr lang="en-US" sz="2400" dirty="0" smtClean="0"/>
              <a:t>Mayor’s Offices/Departments </a:t>
            </a:r>
            <a:r>
              <a:rPr lang="en-US" sz="2400" dirty="0"/>
              <a:t>on Disabilities </a:t>
            </a:r>
            <a:r>
              <a:rPr lang="en-US" sz="2400" dirty="0" smtClean="0"/>
              <a:t>(e.g., </a:t>
            </a:r>
            <a:r>
              <a:rPr lang="en-US" sz="2400" dirty="0" smtClean="0">
                <a:hlinkClick r:id="rId5"/>
              </a:rPr>
              <a:t>DDS</a:t>
            </a:r>
            <a:r>
              <a:rPr lang="en-US" sz="2400" dirty="0" smtClean="0"/>
              <a:t>)</a:t>
            </a:r>
            <a:endParaRPr lang="en-US" sz="2400" dirty="0"/>
          </a:p>
          <a:p>
            <a:endParaRPr lang="en-US" dirty="0"/>
          </a:p>
        </p:txBody>
      </p:sp>
    </p:spTree>
    <p:extLst>
      <p:ext uri="{BB962C8B-B14F-4D97-AF65-F5344CB8AC3E}">
        <p14:creationId xmlns:p14="http://schemas.microsoft.com/office/powerpoint/2010/main" val="2042819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Physical access: strategy</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363259"/>
            <a:ext cx="8393113" cy="4702175"/>
          </a:xfrm>
        </p:spPr>
        <p:txBody>
          <a:bodyPr/>
          <a:lstStyle/>
          <a:p>
            <a:pPr lvl="0"/>
            <a:r>
              <a:rPr lang="en-US" dirty="0" smtClean="0"/>
              <a:t>ADA </a:t>
            </a:r>
            <a:r>
              <a:rPr lang="en-US" dirty="0"/>
              <a:t>Accessibility Guidelines (ADAAG) surveying and checklists facilitated by </a:t>
            </a:r>
            <a:r>
              <a:rPr lang="en-US" b="1" dirty="0"/>
              <a:t>ADA subject matter experts in conjunction with </a:t>
            </a:r>
            <a:r>
              <a:rPr lang="en-US" b="1" dirty="0" smtClean="0"/>
              <a:t>leadership </a:t>
            </a:r>
            <a:r>
              <a:rPr lang="en-US" dirty="0"/>
              <a:t>to assess physical access of </a:t>
            </a:r>
            <a:r>
              <a:rPr lang="en-US" dirty="0" smtClean="0"/>
              <a:t>One-Stop Centers in </a:t>
            </a:r>
            <a:r>
              <a:rPr lang="en-US" dirty="0"/>
              <a:t>parking, entrances, building, bathrooms, internal space and other essential areas outlined in the guidelines. </a:t>
            </a:r>
          </a:p>
          <a:p>
            <a:pPr lvl="0"/>
            <a:endParaRPr lang="en-US" sz="800" dirty="0"/>
          </a:p>
          <a:p>
            <a:pPr lvl="0"/>
            <a:r>
              <a:rPr lang="en-US" dirty="0"/>
              <a:t>Accessibility requirements, solutions to barriers and </a:t>
            </a:r>
            <a:r>
              <a:rPr lang="en-US" b="1" dirty="0"/>
              <a:t>technical assistance </a:t>
            </a:r>
            <a:r>
              <a:rPr lang="en-US" dirty="0"/>
              <a:t>offered to </a:t>
            </a:r>
            <a:r>
              <a:rPr lang="en-US" dirty="0" smtClean="0"/>
              <a:t>One-Stop Centers at the conclusion </a:t>
            </a:r>
            <a:r>
              <a:rPr lang="en-US" dirty="0"/>
              <a:t>of assessment.</a:t>
            </a:r>
          </a:p>
          <a:p>
            <a:endParaRPr lang="en-US" dirty="0"/>
          </a:p>
        </p:txBody>
      </p:sp>
    </p:spTree>
    <p:extLst>
      <p:ext uri="{BB962C8B-B14F-4D97-AF65-F5344CB8AC3E}">
        <p14:creationId xmlns:p14="http://schemas.microsoft.com/office/powerpoint/2010/main" val="211196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Physical access: discussion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965653"/>
            <a:ext cx="8393113" cy="5045075"/>
          </a:xfrm>
        </p:spPr>
        <p:txBody>
          <a:bodyPr/>
          <a:lstStyle/>
          <a:p>
            <a:r>
              <a:rPr lang="en-US" dirty="0" smtClean="0"/>
              <a:t>Are there designated accessible spaces and Van accessible parking spaces?</a:t>
            </a:r>
          </a:p>
          <a:p>
            <a:r>
              <a:rPr lang="en-US" dirty="0" smtClean="0"/>
              <a:t>Are there curb cuts so wheelchairs can get to the door?</a:t>
            </a:r>
          </a:p>
          <a:p>
            <a:r>
              <a:rPr lang="en-US" dirty="0" smtClean="0"/>
              <a:t>Can a wheelchair get in the door and move around easily inside the AJC?</a:t>
            </a:r>
          </a:p>
          <a:p>
            <a:r>
              <a:rPr lang="en-US" dirty="0" smtClean="0"/>
              <a:t>Is there signage throughout AJC with pictures showing where to go and disability symbols?</a:t>
            </a:r>
          </a:p>
          <a:p>
            <a:r>
              <a:rPr lang="en-US" dirty="0" smtClean="0"/>
              <a:t>What happens when someone requests assistive technology? Do you know where it is and how to use it?</a:t>
            </a:r>
          </a:p>
          <a:p>
            <a:r>
              <a:rPr lang="en-US" dirty="0" smtClean="0"/>
              <a:t>What happens when a deaf customer requests a sign language interpreter?</a:t>
            </a:r>
          </a:p>
          <a:p>
            <a:r>
              <a:rPr lang="en-US" dirty="0" smtClean="0"/>
              <a:t>Other examples of physical accessibility?</a:t>
            </a:r>
          </a:p>
          <a:p>
            <a:endParaRPr lang="en-US" dirty="0"/>
          </a:p>
        </p:txBody>
      </p:sp>
    </p:spTree>
    <p:extLst>
      <p:ext uri="{BB962C8B-B14F-4D97-AF65-F5344CB8AC3E}">
        <p14:creationId xmlns:p14="http://schemas.microsoft.com/office/powerpoint/2010/main" val="1513822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DC Workforce investment council</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863600" y="1317625"/>
            <a:ext cx="7484533" cy="4702175"/>
          </a:xfrm>
        </p:spPr>
        <p:txBody>
          <a:bodyPr/>
          <a:lstStyle/>
          <a:p>
            <a:pPr marL="0" indent="0" algn="ctr">
              <a:buNone/>
            </a:pPr>
            <a:r>
              <a:rPr lang="en-US" dirty="0"/>
              <a:t>The </a:t>
            </a:r>
            <a:r>
              <a:rPr lang="en-US" dirty="0" smtClean="0"/>
              <a:t>District of Columbia Workforce </a:t>
            </a:r>
            <a:r>
              <a:rPr lang="en-US" dirty="0"/>
              <a:t>Investment Council develops comprehensive </a:t>
            </a:r>
            <a:r>
              <a:rPr lang="en-US" dirty="0" smtClean="0"/>
              <a:t>strategies, policies, </a:t>
            </a:r>
            <a:r>
              <a:rPr lang="en-US" dirty="0"/>
              <a:t>and </a:t>
            </a:r>
            <a:r>
              <a:rPr lang="en-US" dirty="0" smtClean="0"/>
              <a:t>partnerships </a:t>
            </a:r>
            <a:r>
              <a:rPr lang="en-US" dirty="0"/>
              <a:t>to deliver accessible and effective </a:t>
            </a:r>
            <a:r>
              <a:rPr lang="en-US" dirty="0" smtClean="0"/>
              <a:t>education, training, and support </a:t>
            </a:r>
            <a:r>
              <a:rPr lang="en-US" dirty="0"/>
              <a:t>services in response to the workforce needs of DC residents and employers</a:t>
            </a:r>
            <a:r>
              <a:rPr lang="en-US" dirty="0" smtClean="0"/>
              <a:t>.</a:t>
            </a:r>
          </a:p>
          <a:p>
            <a:pPr marL="0" indent="0" algn="ctr">
              <a:buNone/>
            </a:pPr>
            <a:endParaRPr lang="en-US" dirty="0"/>
          </a:p>
          <a:p>
            <a:pPr marL="0" indent="0" algn="ctr">
              <a:buNone/>
            </a:pPr>
            <a:endParaRPr lang="en-US" dirty="0" smtClean="0"/>
          </a:p>
          <a:p>
            <a:pPr marL="0" indent="0" algn="ctr">
              <a:buNone/>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3770" y="4266378"/>
            <a:ext cx="3088258" cy="829444"/>
          </a:xfrm>
          <a:prstGeom prst="rect">
            <a:avLst/>
          </a:prstGeom>
        </p:spPr>
      </p:pic>
    </p:spTree>
    <p:extLst>
      <p:ext uri="{BB962C8B-B14F-4D97-AF65-F5344CB8AC3E}">
        <p14:creationId xmlns:p14="http://schemas.microsoft.com/office/powerpoint/2010/main" val="2747950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PROGRAMMATIC ACCESS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93527"/>
            <a:ext cx="8645525" cy="4902200"/>
          </a:xfrm>
        </p:spPr>
        <p:txBody>
          <a:bodyPr>
            <a:normAutofit lnSpcReduction="10000"/>
          </a:bodyPr>
          <a:lstStyle/>
          <a:p>
            <a:r>
              <a:rPr lang="en-US" dirty="0"/>
              <a:t>Under WIOA Section 188, C</a:t>
            </a:r>
            <a:r>
              <a:rPr lang="en-US" dirty="0" smtClean="0"/>
              <a:t>ore </a:t>
            </a:r>
            <a:r>
              <a:rPr lang="en-US" dirty="0"/>
              <a:t>P</a:t>
            </a:r>
            <a:r>
              <a:rPr lang="en-US" dirty="0" smtClean="0"/>
              <a:t>artners of One-Stops must </a:t>
            </a:r>
            <a:r>
              <a:rPr lang="en-US" dirty="0"/>
              <a:t>assess </a:t>
            </a:r>
            <a:r>
              <a:rPr lang="en-US" b="1" dirty="0"/>
              <a:t>programmatic accessibility </a:t>
            </a:r>
            <a:r>
              <a:rPr lang="en-US" dirty="0"/>
              <a:t>in </a:t>
            </a:r>
            <a:r>
              <a:rPr lang="en-US" dirty="0" smtClean="0"/>
              <a:t>which:</a:t>
            </a:r>
          </a:p>
          <a:p>
            <a:pPr lvl="1"/>
            <a:r>
              <a:rPr lang="en-US" sz="2150" dirty="0" smtClean="0"/>
              <a:t>“</a:t>
            </a:r>
            <a:r>
              <a:rPr lang="en-US" sz="2150" i="1" dirty="0"/>
              <a:t>policies, practices, and procedures must provide effective and meaningful opportunity for persons with disabilities to participate in or benefit from aid, benefit, service and training</a:t>
            </a:r>
            <a:r>
              <a:rPr lang="en-US" sz="2150" dirty="0"/>
              <a:t>”.  </a:t>
            </a:r>
          </a:p>
          <a:p>
            <a:pPr marL="0" indent="0">
              <a:buNone/>
            </a:pPr>
            <a:endParaRPr lang="en-US" sz="900" dirty="0"/>
          </a:p>
          <a:p>
            <a:r>
              <a:rPr lang="en-US" dirty="0"/>
              <a:t>This definition is different than the similar term “program accessibility” in ADA Title II, which refers to accessibility of facilities, programs, services, technology, and materials for individuals with disabilities</a:t>
            </a:r>
            <a:r>
              <a:rPr lang="en-US" sz="2600" dirty="0"/>
              <a:t>. </a:t>
            </a:r>
          </a:p>
          <a:p>
            <a:endParaRPr lang="en-US" sz="900" dirty="0"/>
          </a:p>
          <a:p>
            <a:r>
              <a:rPr lang="en-US" dirty="0"/>
              <a:t>The 188 definition is more encompassing, requiring </a:t>
            </a:r>
            <a:r>
              <a:rPr lang="en-US" dirty="0" smtClean="0"/>
              <a:t>One-Stop Centers to </a:t>
            </a:r>
            <a:r>
              <a:rPr lang="en-US" b="1" dirty="0"/>
              <a:t>ensure full participation of people with disabilities from policy to </a:t>
            </a:r>
            <a:r>
              <a:rPr lang="en-US" b="1" dirty="0" smtClean="0"/>
              <a:t>practice</a:t>
            </a:r>
            <a:r>
              <a:rPr lang="en-US" dirty="0" smtClean="0"/>
              <a:t>.</a:t>
            </a:r>
            <a:endParaRPr lang="en-US" dirty="0"/>
          </a:p>
          <a:p>
            <a:endParaRPr lang="en-US" sz="2650" dirty="0"/>
          </a:p>
          <a:p>
            <a:pPr lvl="1"/>
            <a:endParaRPr lang="en-US" sz="2200" dirty="0"/>
          </a:p>
          <a:p>
            <a:pPr lvl="1"/>
            <a:endParaRPr lang="en-US" sz="2400" dirty="0"/>
          </a:p>
        </p:txBody>
      </p:sp>
    </p:spTree>
    <p:extLst>
      <p:ext uri="{BB962C8B-B14F-4D97-AF65-F5344CB8AC3E}">
        <p14:creationId xmlns:p14="http://schemas.microsoft.com/office/powerpoint/2010/main" val="411745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Programmatically accessible</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93527"/>
            <a:ext cx="8391525" cy="4702175"/>
          </a:xfrm>
        </p:spPr>
        <p:txBody>
          <a:bodyPr>
            <a:normAutofit lnSpcReduction="10000"/>
          </a:bodyPr>
          <a:lstStyle/>
          <a:p>
            <a:r>
              <a:rPr lang="en-US" dirty="0"/>
              <a:t>All WIOA Title I-financially assisted programs and activities must be </a:t>
            </a:r>
            <a:r>
              <a:rPr lang="en-US" b="1" i="1" dirty="0"/>
              <a:t>programmatically accessible</a:t>
            </a:r>
            <a:r>
              <a:rPr lang="en-US" dirty="0"/>
              <a:t>, including: </a:t>
            </a:r>
            <a:endParaRPr lang="en-US" dirty="0" smtClean="0"/>
          </a:p>
          <a:p>
            <a:endParaRPr lang="en-US" sz="800" dirty="0"/>
          </a:p>
          <a:p>
            <a:pPr lvl="1"/>
            <a:r>
              <a:rPr lang="en-US" sz="2200" dirty="0"/>
              <a:t>Providing reasonable accommodations for individuals with </a:t>
            </a:r>
            <a:r>
              <a:rPr lang="en-US" sz="2200" dirty="0" smtClean="0"/>
              <a:t>disabilities. </a:t>
            </a:r>
            <a:endParaRPr lang="en-US" sz="2200" dirty="0"/>
          </a:p>
          <a:p>
            <a:pPr lvl="1"/>
            <a:r>
              <a:rPr lang="en-US" sz="2200" dirty="0"/>
              <a:t>Making reasonable modifications to policies, practices, and </a:t>
            </a:r>
            <a:r>
              <a:rPr lang="en-US" sz="2200" dirty="0" smtClean="0"/>
              <a:t>procedures.</a:t>
            </a:r>
            <a:endParaRPr lang="en-US" sz="2200" dirty="0"/>
          </a:p>
          <a:p>
            <a:pPr lvl="1"/>
            <a:r>
              <a:rPr lang="en-US" sz="2200" dirty="0"/>
              <a:t>Administering programs in the most integrated setting </a:t>
            </a:r>
            <a:r>
              <a:rPr lang="en-US" sz="2200" dirty="0" smtClean="0"/>
              <a:t>appropriate. </a:t>
            </a:r>
            <a:endParaRPr lang="en-US" sz="2200" dirty="0"/>
          </a:p>
          <a:p>
            <a:pPr lvl="1"/>
            <a:r>
              <a:rPr lang="en-US" sz="2200" dirty="0"/>
              <a:t>Communicating with individuals with disabilities as effectively as with others, and providing appropriate auxiliary aids or services, including assistive technology to afford equal opportunity to participate in, and enjoy the benefits of, the program or </a:t>
            </a:r>
            <a:r>
              <a:rPr lang="en-US" sz="2200" dirty="0" smtClean="0"/>
              <a:t>activity.</a:t>
            </a:r>
            <a:endParaRPr lang="en-US" sz="2200" dirty="0"/>
          </a:p>
          <a:p>
            <a:endParaRPr lang="en-US" dirty="0"/>
          </a:p>
          <a:p>
            <a:endParaRPr lang="en-US" dirty="0"/>
          </a:p>
        </p:txBody>
      </p:sp>
    </p:spTree>
    <p:extLst>
      <p:ext uri="{BB962C8B-B14F-4D97-AF65-F5344CB8AC3E}">
        <p14:creationId xmlns:p14="http://schemas.microsoft.com/office/powerpoint/2010/main" val="1747902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Programmatic access = outcomes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093527"/>
            <a:ext cx="8393113" cy="4702175"/>
          </a:xfrm>
        </p:spPr>
        <p:txBody>
          <a:bodyPr>
            <a:normAutofit/>
          </a:bodyPr>
          <a:lstStyle/>
          <a:p>
            <a:pPr marL="0" indent="0" algn="ctr">
              <a:buNone/>
            </a:pPr>
            <a:r>
              <a:rPr lang="en-US" sz="2600" i="1" dirty="0" smtClean="0"/>
              <a:t>“</a:t>
            </a:r>
            <a:r>
              <a:rPr lang="mr-IN" sz="2600" i="1" dirty="0" smtClean="0"/>
              <a:t>…</a:t>
            </a:r>
            <a:r>
              <a:rPr lang="en-US" b="1" i="1" dirty="0" smtClean="0"/>
              <a:t>to </a:t>
            </a:r>
            <a:r>
              <a:rPr lang="en-US" b="1" i="1" dirty="0"/>
              <a:t>afford individuals with disabilities an equal opportunity to participate in, and enjoy the benefits of, </a:t>
            </a:r>
            <a:r>
              <a:rPr lang="en-US" b="1" i="1" dirty="0" smtClean="0"/>
              <a:t>the </a:t>
            </a:r>
            <a:r>
              <a:rPr lang="en-US" b="1" i="1" dirty="0"/>
              <a:t>program or activity.”</a:t>
            </a:r>
          </a:p>
          <a:p>
            <a:pPr marL="0" indent="0">
              <a:buNone/>
            </a:pPr>
            <a:endParaRPr lang="en-US" sz="2600" dirty="0"/>
          </a:p>
          <a:p>
            <a:r>
              <a:rPr lang="en-US" dirty="0" smtClean="0"/>
              <a:t>‘Benefits</a:t>
            </a:r>
            <a:r>
              <a:rPr lang="en-US" dirty="0"/>
              <a:t>’ = </a:t>
            </a:r>
            <a:r>
              <a:rPr lang="en-US" dirty="0" smtClean="0"/>
              <a:t>Outcomes </a:t>
            </a:r>
            <a:r>
              <a:rPr lang="en-US" dirty="0"/>
              <a:t>of program or </a:t>
            </a:r>
            <a:r>
              <a:rPr lang="en-US" dirty="0" smtClean="0"/>
              <a:t>activity.</a:t>
            </a:r>
            <a:endParaRPr lang="en-US" dirty="0"/>
          </a:p>
          <a:p>
            <a:pPr marL="0" indent="0">
              <a:buNone/>
            </a:pPr>
            <a:endParaRPr lang="en-US" sz="2600" dirty="0"/>
          </a:p>
          <a:p>
            <a:r>
              <a:rPr lang="en-US" dirty="0"/>
              <a:t>The overarching goal of equal access is that all individuals benefit equally from the full spectrum of services available in the </a:t>
            </a:r>
            <a:r>
              <a:rPr lang="en-US" dirty="0" smtClean="0"/>
              <a:t>One-Stop </a:t>
            </a:r>
            <a:r>
              <a:rPr lang="en-US" dirty="0"/>
              <a:t>Center and ultimately have an equal opportunity to access the employment and training outcomes associated with all the services provided there. </a:t>
            </a:r>
          </a:p>
          <a:p>
            <a:endParaRPr lang="en-US" dirty="0"/>
          </a:p>
          <a:p>
            <a:endParaRPr lang="en-US" sz="3200" dirty="0"/>
          </a:p>
          <a:p>
            <a:endParaRPr lang="en-US" dirty="0"/>
          </a:p>
        </p:txBody>
      </p:sp>
    </p:spTree>
    <p:extLst>
      <p:ext uri="{BB962C8B-B14F-4D97-AF65-F5344CB8AC3E}">
        <p14:creationId xmlns:p14="http://schemas.microsoft.com/office/powerpoint/2010/main" val="435533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Programmatic access: discussion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093527"/>
            <a:ext cx="8507413" cy="5045075"/>
          </a:xfrm>
        </p:spPr>
        <p:txBody>
          <a:bodyPr>
            <a:normAutofit lnSpcReduction="10000"/>
          </a:bodyPr>
          <a:lstStyle/>
          <a:p>
            <a:r>
              <a:rPr lang="en-US" dirty="0" smtClean="0"/>
              <a:t>Steps </a:t>
            </a:r>
            <a:r>
              <a:rPr lang="en-US" dirty="0"/>
              <a:t>are taken by </a:t>
            </a:r>
            <a:r>
              <a:rPr lang="en-US" dirty="0" smtClean="0"/>
              <a:t>AJC </a:t>
            </a:r>
            <a:r>
              <a:rPr lang="en-US" dirty="0"/>
              <a:t>to improve operational collaboration (e.g., establish </a:t>
            </a:r>
            <a:r>
              <a:rPr lang="en-US" dirty="0" smtClean="0"/>
              <a:t>partnerships/linkages) </a:t>
            </a:r>
            <a:r>
              <a:rPr lang="en-US" dirty="0"/>
              <a:t>with entities that have experience working with individuals with disabilities </a:t>
            </a:r>
            <a:r>
              <a:rPr lang="en-US" dirty="0" smtClean="0"/>
              <a:t>in areas of: </a:t>
            </a:r>
            <a:endParaRPr lang="en-US" dirty="0"/>
          </a:p>
          <a:p>
            <a:pPr lvl="1"/>
            <a:r>
              <a:rPr lang="en-US" sz="2000" dirty="0" smtClean="0"/>
              <a:t>Common </a:t>
            </a:r>
            <a:r>
              <a:rPr lang="en-US" sz="2000" dirty="0"/>
              <a:t>data intake and </a:t>
            </a:r>
            <a:r>
              <a:rPr lang="en-US" sz="2000" dirty="0" smtClean="0"/>
              <a:t>sharing </a:t>
            </a:r>
            <a:endParaRPr lang="en-US" sz="2000" dirty="0"/>
          </a:p>
          <a:p>
            <a:pPr lvl="1"/>
            <a:r>
              <a:rPr lang="en-US" sz="2000" dirty="0"/>
              <a:t>Customer </a:t>
            </a:r>
            <a:r>
              <a:rPr lang="en-US" sz="2000" dirty="0" smtClean="0"/>
              <a:t>outreach </a:t>
            </a:r>
            <a:endParaRPr lang="en-US" sz="2000" dirty="0"/>
          </a:p>
          <a:p>
            <a:pPr lvl="1"/>
            <a:r>
              <a:rPr lang="en-US" sz="2000" dirty="0"/>
              <a:t>Service delivery and </a:t>
            </a:r>
            <a:r>
              <a:rPr lang="en-US" sz="2000" dirty="0" smtClean="0"/>
              <a:t>coordination </a:t>
            </a:r>
            <a:endParaRPr lang="en-US" sz="2000" dirty="0"/>
          </a:p>
          <a:p>
            <a:pPr lvl="1"/>
            <a:r>
              <a:rPr lang="en-US" sz="2000" dirty="0"/>
              <a:t>Cost </a:t>
            </a:r>
            <a:r>
              <a:rPr lang="en-US" sz="2000" dirty="0" smtClean="0"/>
              <a:t>sharing</a:t>
            </a:r>
          </a:p>
          <a:p>
            <a:pPr lvl="1"/>
            <a:r>
              <a:rPr lang="en-US" sz="2000" dirty="0" smtClean="0"/>
              <a:t>Performance </a:t>
            </a:r>
            <a:r>
              <a:rPr lang="en-US" sz="2000" dirty="0"/>
              <a:t>measures and outcome data </a:t>
            </a:r>
            <a:r>
              <a:rPr lang="en-US" sz="2000" dirty="0" smtClean="0"/>
              <a:t>collection </a:t>
            </a:r>
            <a:endParaRPr lang="en-US" dirty="0" smtClean="0"/>
          </a:p>
          <a:p>
            <a:r>
              <a:rPr lang="en-US" dirty="0" smtClean="0"/>
              <a:t>Integrated </a:t>
            </a:r>
            <a:r>
              <a:rPr lang="en-US" dirty="0"/>
              <a:t>Resource </a:t>
            </a:r>
            <a:r>
              <a:rPr lang="en-US" dirty="0" smtClean="0"/>
              <a:t>Teams </a:t>
            </a:r>
            <a:r>
              <a:rPr lang="en-US" dirty="0"/>
              <a:t>(IRT) </a:t>
            </a:r>
            <a:r>
              <a:rPr lang="en-US" dirty="0" smtClean="0"/>
              <a:t>are used to </a:t>
            </a:r>
            <a:r>
              <a:rPr lang="en-US" dirty="0"/>
              <a:t>coordinate services and leverage funding to meet </a:t>
            </a:r>
            <a:r>
              <a:rPr lang="en-US" dirty="0" smtClean="0"/>
              <a:t>employment </a:t>
            </a:r>
            <a:r>
              <a:rPr lang="en-US" dirty="0"/>
              <a:t>needs of job seekers who </a:t>
            </a:r>
            <a:r>
              <a:rPr lang="en-US" dirty="0" smtClean="0"/>
              <a:t>need multiple </a:t>
            </a:r>
            <a:r>
              <a:rPr lang="en-US" dirty="0"/>
              <a:t>service </a:t>
            </a:r>
            <a:r>
              <a:rPr lang="en-US" dirty="0" smtClean="0"/>
              <a:t>providers/resources</a:t>
            </a:r>
          </a:p>
          <a:p>
            <a:r>
              <a:rPr lang="en-US" dirty="0" smtClean="0"/>
              <a:t>Cross systems training to increase disability awareness</a:t>
            </a:r>
            <a:endParaRPr lang="en-US" dirty="0"/>
          </a:p>
        </p:txBody>
      </p:sp>
    </p:spTree>
    <p:extLst>
      <p:ext uri="{BB962C8B-B14F-4D97-AF65-F5344CB8AC3E}">
        <p14:creationId xmlns:p14="http://schemas.microsoft.com/office/powerpoint/2010/main" val="1567772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Effective Communication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098483"/>
            <a:ext cx="8393113" cy="4703762"/>
          </a:xfrm>
        </p:spPr>
        <p:txBody>
          <a:bodyPr/>
          <a:lstStyle/>
          <a:p>
            <a:r>
              <a:rPr lang="en-US" b="1" i="1" dirty="0" smtClean="0"/>
              <a:t>Effective Communication </a:t>
            </a:r>
            <a:r>
              <a:rPr lang="en-US" dirty="0" smtClean="0"/>
              <a:t>means that </a:t>
            </a:r>
            <a:r>
              <a:rPr lang="en-US" dirty="0"/>
              <a:t>whatever </a:t>
            </a:r>
            <a:r>
              <a:rPr lang="en-US" dirty="0" smtClean="0"/>
              <a:t>is written </a:t>
            </a:r>
            <a:r>
              <a:rPr lang="en-US" dirty="0"/>
              <a:t>or spoken must be as clear and understandable to all individuals, including those who are </a:t>
            </a:r>
            <a:r>
              <a:rPr lang="en-US" dirty="0" smtClean="0"/>
              <a:t>Deaf/Hard-of-Hearing (</a:t>
            </a:r>
            <a:r>
              <a:rPr lang="en-US" dirty="0" err="1" smtClean="0"/>
              <a:t>HoH</a:t>
            </a:r>
            <a:r>
              <a:rPr lang="en-US" dirty="0" smtClean="0"/>
              <a:t>) or have other </a:t>
            </a:r>
            <a:r>
              <a:rPr lang="en-US" dirty="0"/>
              <a:t>disabilities.</a:t>
            </a:r>
          </a:p>
          <a:p>
            <a:endParaRPr lang="en-US" sz="700" dirty="0"/>
          </a:p>
          <a:p>
            <a:r>
              <a:rPr lang="en-US" dirty="0"/>
              <a:t>It is </a:t>
            </a:r>
            <a:r>
              <a:rPr lang="en-US" dirty="0" smtClean="0"/>
              <a:t>required, </a:t>
            </a:r>
            <a:r>
              <a:rPr lang="en-US" dirty="0"/>
              <a:t>except when it would fundamentally alter the nature of the service or program or would result in an undue financial and administrative burden.</a:t>
            </a:r>
          </a:p>
          <a:p>
            <a:pPr marL="0" indent="0">
              <a:buNone/>
            </a:pPr>
            <a:endParaRPr lang="en-US" sz="700" dirty="0"/>
          </a:p>
          <a:p>
            <a:r>
              <a:rPr lang="en-US" dirty="0"/>
              <a:t>Under WIOA Section 188, it is considered highly difficult to prove undue burden especially when ensuring effective communication access </a:t>
            </a:r>
            <a:r>
              <a:rPr lang="en-US" dirty="0" smtClean="0"/>
              <a:t>(e.g., </a:t>
            </a:r>
            <a:r>
              <a:rPr lang="en-US" dirty="0"/>
              <a:t>AJCs paying for sign language interpreters).</a:t>
            </a:r>
          </a:p>
          <a:p>
            <a:endParaRPr lang="en-US" sz="1200" dirty="0"/>
          </a:p>
        </p:txBody>
      </p:sp>
    </p:spTree>
    <p:extLst>
      <p:ext uri="{BB962C8B-B14F-4D97-AF65-F5344CB8AC3E}">
        <p14:creationId xmlns:p14="http://schemas.microsoft.com/office/powerpoint/2010/main" val="817464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Effective Communication: strategy</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098483"/>
            <a:ext cx="8393113" cy="4703762"/>
          </a:xfrm>
        </p:spPr>
        <p:txBody>
          <a:bodyPr>
            <a:normAutofit fontScale="92500" lnSpcReduction="10000"/>
          </a:bodyPr>
          <a:lstStyle/>
          <a:p>
            <a:pPr marL="0" indent="0">
              <a:buNone/>
            </a:pPr>
            <a:endParaRPr lang="en-US" sz="400" b="1" i="1" dirty="0"/>
          </a:p>
          <a:p>
            <a:r>
              <a:rPr lang="en-US" sz="2800" dirty="0" smtClean="0"/>
              <a:t>Workforce </a:t>
            </a:r>
            <a:r>
              <a:rPr lang="en-US" sz="2800" dirty="0"/>
              <a:t>leadership coordinates with </a:t>
            </a:r>
            <a:r>
              <a:rPr lang="en-US" sz="2800" dirty="0" smtClean="0"/>
              <a:t>Deaf/Hard-of-Hearing (</a:t>
            </a:r>
            <a:r>
              <a:rPr lang="en-US" sz="2800" dirty="0" err="1" smtClean="0"/>
              <a:t>HoH</a:t>
            </a:r>
            <a:r>
              <a:rPr lang="en-US" sz="2800" dirty="0" smtClean="0"/>
              <a:t>) and other disability </a:t>
            </a:r>
            <a:r>
              <a:rPr lang="en-US" sz="2800" dirty="0"/>
              <a:t>partners to: </a:t>
            </a:r>
          </a:p>
          <a:p>
            <a:pPr lvl="1"/>
            <a:r>
              <a:rPr lang="en-US" sz="2400" dirty="0"/>
              <a:t>Review/survey policies and procedures for ensuring communication </a:t>
            </a:r>
            <a:r>
              <a:rPr lang="en-US" sz="2400" dirty="0" smtClean="0"/>
              <a:t>access.</a:t>
            </a:r>
            <a:endParaRPr lang="en-US" sz="2400" dirty="0"/>
          </a:p>
          <a:p>
            <a:pPr lvl="1"/>
            <a:r>
              <a:rPr lang="en-US" sz="2400" dirty="0"/>
              <a:t>Review/survey assistive technology available and staff knowledge and use of the </a:t>
            </a:r>
            <a:r>
              <a:rPr lang="en-US" sz="2400" dirty="0" smtClean="0"/>
              <a:t>technology.</a:t>
            </a:r>
            <a:endParaRPr lang="en-US" sz="2400" dirty="0"/>
          </a:p>
          <a:p>
            <a:pPr lvl="1"/>
            <a:r>
              <a:rPr lang="en-US" sz="2400" dirty="0"/>
              <a:t>Survey </a:t>
            </a:r>
            <a:r>
              <a:rPr lang="en-US" sz="2400" dirty="0" smtClean="0"/>
              <a:t>One-Stop Center </a:t>
            </a:r>
            <a:r>
              <a:rPr lang="en-US" sz="2400" dirty="0"/>
              <a:t>staff on experiences with customers with diverse communication </a:t>
            </a:r>
            <a:r>
              <a:rPr lang="en-US" sz="2400" dirty="0" smtClean="0"/>
              <a:t>needs.</a:t>
            </a:r>
            <a:endParaRPr lang="en-US" sz="2400" dirty="0"/>
          </a:p>
          <a:p>
            <a:pPr lvl="1"/>
            <a:r>
              <a:rPr lang="en-US" sz="2400" dirty="0"/>
              <a:t>Survey Deaf/</a:t>
            </a:r>
            <a:r>
              <a:rPr lang="en-US" sz="2400" dirty="0" err="1"/>
              <a:t>HoH</a:t>
            </a:r>
            <a:r>
              <a:rPr lang="en-US" sz="2400" dirty="0"/>
              <a:t> partners on experiences of constituents using workforce </a:t>
            </a:r>
            <a:r>
              <a:rPr lang="en-US" sz="2400" dirty="0" smtClean="0"/>
              <a:t>system. </a:t>
            </a:r>
            <a:endParaRPr lang="en-US" sz="2400" dirty="0"/>
          </a:p>
          <a:p>
            <a:pPr lvl="1"/>
            <a:r>
              <a:rPr lang="en-US" sz="2400" dirty="0"/>
              <a:t>Identify training needs to state-level on effective communication with customers across spectrum of </a:t>
            </a:r>
            <a:r>
              <a:rPr lang="en-US" sz="2400" dirty="0" smtClean="0"/>
              <a:t>disability.</a:t>
            </a:r>
            <a:endParaRPr lang="en-US" sz="2400" dirty="0"/>
          </a:p>
          <a:p>
            <a:endParaRPr lang="en-US" sz="2600" dirty="0"/>
          </a:p>
        </p:txBody>
      </p:sp>
    </p:spTree>
    <p:extLst>
      <p:ext uri="{BB962C8B-B14F-4D97-AF65-F5344CB8AC3E}">
        <p14:creationId xmlns:p14="http://schemas.microsoft.com/office/powerpoint/2010/main" val="13711311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3" y="274648"/>
            <a:ext cx="8704884" cy="818879"/>
          </a:xfrm>
        </p:spPr>
        <p:txBody>
          <a:bodyPr>
            <a:noAutofit/>
          </a:bodyPr>
          <a:lstStyle/>
          <a:p>
            <a:r>
              <a:rPr lang="en-US" sz="3200" dirty="0" smtClean="0"/>
              <a:t>Effective Communication: discussion</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99370" y="1093527"/>
            <a:ext cx="8599487" cy="4849812"/>
          </a:xfrm>
        </p:spPr>
        <p:txBody>
          <a:bodyPr>
            <a:normAutofit fontScale="92500"/>
          </a:bodyPr>
          <a:lstStyle/>
          <a:p>
            <a:pPr marL="0" indent="0">
              <a:buNone/>
            </a:pPr>
            <a:endParaRPr lang="en-US" sz="400" b="1" dirty="0"/>
          </a:p>
          <a:p>
            <a:r>
              <a:rPr lang="en-US" sz="2600" dirty="0"/>
              <a:t>Review reasonable accommodation policies and </a:t>
            </a:r>
            <a:r>
              <a:rPr lang="en-US" sz="2600" b="1" i="1" u="sng" dirty="0" smtClean="0"/>
              <a:t>procedures</a:t>
            </a:r>
            <a:r>
              <a:rPr lang="en-US" sz="2600" dirty="0" smtClean="0"/>
              <a:t>, including staff </a:t>
            </a:r>
            <a:r>
              <a:rPr lang="en-US" sz="2600" dirty="0"/>
              <a:t>knowledge and experiences on implementing reasonable accommodations.  </a:t>
            </a:r>
          </a:p>
          <a:p>
            <a:r>
              <a:rPr lang="en-US" sz="2600" dirty="0"/>
              <a:t>Examples of surveying staff experience with Deaf/</a:t>
            </a:r>
            <a:r>
              <a:rPr lang="en-US" sz="2600" dirty="0" err="1"/>
              <a:t>HoH</a:t>
            </a:r>
            <a:r>
              <a:rPr lang="en-US" sz="2600" dirty="0"/>
              <a:t> customers:</a:t>
            </a:r>
          </a:p>
          <a:p>
            <a:pPr lvl="1"/>
            <a:r>
              <a:rPr lang="en-US" sz="2200" dirty="0" smtClean="0"/>
              <a:t>Do you have knowledge </a:t>
            </a:r>
            <a:r>
              <a:rPr lang="en-US" sz="2200" dirty="0"/>
              <a:t>of which situations are appropriate for writing </a:t>
            </a:r>
            <a:r>
              <a:rPr lang="en-US" sz="2200" dirty="0" smtClean="0"/>
              <a:t>notes/emailing/texting </a:t>
            </a:r>
            <a:r>
              <a:rPr lang="en-US" sz="2200" dirty="0"/>
              <a:t>with customers vs. when to hire </a:t>
            </a:r>
            <a:r>
              <a:rPr lang="en-US" sz="2200" dirty="0" smtClean="0"/>
              <a:t>interpreters?</a:t>
            </a:r>
            <a:endParaRPr lang="en-US" sz="2200" dirty="0"/>
          </a:p>
          <a:p>
            <a:pPr lvl="1"/>
            <a:r>
              <a:rPr lang="en-US" sz="2200" dirty="0" smtClean="0"/>
              <a:t>Do you know the procedures for securing qualified </a:t>
            </a:r>
            <a:r>
              <a:rPr lang="en-US" sz="2200" dirty="0"/>
              <a:t>sign language interpreters for Deaf/</a:t>
            </a:r>
            <a:r>
              <a:rPr lang="en-US" sz="2200" dirty="0" err="1"/>
              <a:t>HoH</a:t>
            </a:r>
            <a:r>
              <a:rPr lang="en-US" sz="2200" dirty="0"/>
              <a:t> </a:t>
            </a:r>
            <a:r>
              <a:rPr lang="en-US" sz="2200" dirty="0" smtClean="0"/>
              <a:t>customers?</a:t>
            </a:r>
            <a:endParaRPr lang="en-US" sz="2200" dirty="0"/>
          </a:p>
          <a:p>
            <a:pPr lvl="1"/>
            <a:r>
              <a:rPr lang="en-US" sz="2200" dirty="0" smtClean="0"/>
              <a:t>Do you understand how to use Video </a:t>
            </a:r>
            <a:r>
              <a:rPr lang="en-US" sz="2200" dirty="0"/>
              <a:t>Relay calls with </a:t>
            </a:r>
            <a:r>
              <a:rPr lang="en-US" sz="2200" dirty="0" smtClean="0"/>
              <a:t>Deaf/</a:t>
            </a:r>
            <a:r>
              <a:rPr lang="en-US" sz="2200" dirty="0" err="1" smtClean="0"/>
              <a:t>HoH</a:t>
            </a:r>
            <a:r>
              <a:rPr lang="en-US" sz="2200" dirty="0"/>
              <a:t>?</a:t>
            </a:r>
          </a:p>
          <a:p>
            <a:pPr lvl="1"/>
            <a:r>
              <a:rPr lang="en-US" sz="2200" dirty="0" smtClean="0"/>
              <a:t>Do you use video </a:t>
            </a:r>
            <a:r>
              <a:rPr lang="en-US" sz="2200" dirty="0"/>
              <a:t>remote interpreting (VRI) as an </a:t>
            </a:r>
            <a:r>
              <a:rPr lang="en-US" sz="2200" dirty="0" smtClean="0"/>
              <a:t>option?</a:t>
            </a:r>
            <a:endParaRPr lang="en-US" sz="2200" dirty="0"/>
          </a:p>
          <a:p>
            <a:pPr lvl="1"/>
            <a:r>
              <a:rPr lang="en-US" sz="2200" dirty="0" smtClean="0"/>
              <a:t>Are videos </a:t>
            </a:r>
            <a:r>
              <a:rPr lang="en-US" sz="2200" dirty="0"/>
              <a:t>used </a:t>
            </a:r>
            <a:r>
              <a:rPr lang="en-US" sz="2200" dirty="0" smtClean="0"/>
              <a:t>in AJC captioned?</a:t>
            </a:r>
            <a:endParaRPr lang="en-US" sz="2200" dirty="0"/>
          </a:p>
          <a:p>
            <a:endParaRPr lang="en-US" dirty="0"/>
          </a:p>
          <a:p>
            <a:endParaRPr lang="en-US" dirty="0"/>
          </a:p>
        </p:txBody>
      </p:sp>
    </p:spTree>
    <p:extLst>
      <p:ext uri="{BB962C8B-B14F-4D97-AF65-F5344CB8AC3E}">
        <p14:creationId xmlns:p14="http://schemas.microsoft.com/office/powerpoint/2010/main" val="4658177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Discussion point &amp; action steps</a:t>
            </a:r>
            <a:endParaRPr lang="en-US" sz="3200" dirty="0"/>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040853"/>
            <a:ext cx="8723313" cy="5294313"/>
          </a:xfrm>
        </p:spPr>
        <p:txBody>
          <a:bodyPr>
            <a:noAutofit/>
          </a:bodyPr>
          <a:lstStyle/>
          <a:p>
            <a:r>
              <a:rPr lang="en-US" b="1" dirty="0" smtClean="0"/>
              <a:t>What</a:t>
            </a:r>
            <a:r>
              <a:rPr lang="en-US" dirty="0" smtClean="0"/>
              <a:t> </a:t>
            </a:r>
            <a:r>
              <a:rPr lang="en-US" b="1" dirty="0" smtClean="0"/>
              <a:t>are </a:t>
            </a:r>
            <a:r>
              <a:rPr lang="en-US" b="1" dirty="0"/>
              <a:t>your experiences around </a:t>
            </a:r>
            <a:r>
              <a:rPr lang="en-US" b="1" dirty="0" smtClean="0"/>
              <a:t>these 3 areas </a:t>
            </a:r>
            <a:r>
              <a:rPr lang="en-US" b="1" dirty="0"/>
              <a:t>of </a:t>
            </a:r>
            <a:r>
              <a:rPr lang="en-US" b="1" dirty="0" smtClean="0"/>
              <a:t>	accessibility?</a:t>
            </a:r>
            <a:endParaRPr lang="en-US" b="1" dirty="0"/>
          </a:p>
          <a:p>
            <a:pPr lvl="1"/>
            <a:r>
              <a:rPr lang="en-US" sz="2200" dirty="0"/>
              <a:t>Physical accessibility</a:t>
            </a:r>
          </a:p>
          <a:p>
            <a:pPr lvl="1"/>
            <a:r>
              <a:rPr lang="en-US" sz="2200" dirty="0"/>
              <a:t>Programmatic accessibility</a:t>
            </a:r>
          </a:p>
          <a:p>
            <a:pPr lvl="1"/>
            <a:r>
              <a:rPr lang="en-US" sz="2200" dirty="0"/>
              <a:t>Communication </a:t>
            </a:r>
            <a:r>
              <a:rPr lang="en-US" sz="2200" dirty="0" smtClean="0"/>
              <a:t>access</a:t>
            </a:r>
          </a:p>
          <a:p>
            <a:r>
              <a:rPr lang="en-US" b="1" dirty="0" smtClean="0"/>
              <a:t>What kinds of supports do you need in each of any of these access areas?</a:t>
            </a:r>
            <a:endParaRPr lang="en-US" sz="2200" b="1" dirty="0" smtClean="0"/>
          </a:p>
          <a:p>
            <a:r>
              <a:rPr lang="en-US" b="1" dirty="0" smtClean="0"/>
              <a:t>What action steps may help your region take to help expand accessibility in these areas?</a:t>
            </a:r>
          </a:p>
          <a:p>
            <a:r>
              <a:rPr lang="en-US" b="1" dirty="0"/>
              <a:t>Does your region have a cross partner committee? </a:t>
            </a:r>
          </a:p>
          <a:p>
            <a:pPr lvl="1"/>
            <a:r>
              <a:rPr lang="en-US" sz="2200" dirty="0"/>
              <a:t>Is Section 188 used as </a:t>
            </a:r>
            <a:r>
              <a:rPr lang="en-US" sz="2200" dirty="0" smtClean="0"/>
              <a:t>framework?</a:t>
            </a:r>
            <a:endParaRPr lang="en-US" sz="2200" dirty="0"/>
          </a:p>
          <a:p>
            <a:pPr lvl="1"/>
            <a:r>
              <a:rPr lang="en-US" sz="2200" dirty="0"/>
              <a:t>Are decisions impacting </a:t>
            </a:r>
            <a:r>
              <a:rPr lang="en-US" sz="2200" u="sng" dirty="0"/>
              <a:t>policy to practice</a:t>
            </a:r>
            <a:r>
              <a:rPr lang="en-US" sz="2200" dirty="0"/>
              <a:t>?</a:t>
            </a:r>
          </a:p>
          <a:p>
            <a:endParaRPr lang="en-US" b="1" dirty="0" smtClean="0"/>
          </a:p>
          <a:p>
            <a:pPr marL="0" indent="0">
              <a:buNone/>
            </a:pPr>
            <a:endParaRPr lang="en-US" dirty="0" smtClean="0"/>
          </a:p>
          <a:p>
            <a:endParaRPr lang="en-US" sz="400" dirty="0" smtClean="0"/>
          </a:p>
        </p:txBody>
      </p:sp>
    </p:spTree>
    <p:extLst>
      <p:ext uri="{BB962C8B-B14F-4D97-AF65-F5344CB8AC3E}">
        <p14:creationId xmlns:p14="http://schemas.microsoft.com/office/powerpoint/2010/main" val="1224843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627188"/>
            <a:ext cx="8393112" cy="2930525"/>
          </a:xfrm>
        </p:spPr>
        <p:txBody>
          <a:bodyPr>
            <a:noAutofit/>
          </a:bodyPr>
          <a:lstStyle/>
          <a:p>
            <a:pPr marL="0" indent="0" algn="ctr">
              <a:buNone/>
            </a:pPr>
            <a:r>
              <a:rPr lang="en-US" sz="4800" b="1" dirty="0" smtClean="0">
                <a:solidFill>
                  <a:schemeClr val="accent1">
                    <a:lumMod val="50000"/>
                  </a:schemeClr>
                </a:solidFill>
              </a:rPr>
              <a:t>RESOURCES &amp; PARTNERS THAT CAN SUPPORT SECTION 188 IMPLEMENTATION</a:t>
            </a:r>
            <a:endParaRPr lang="en-US" sz="4800" b="1" dirty="0">
              <a:solidFill>
                <a:schemeClr val="accent1">
                  <a:lumMod val="50000"/>
                </a:schemeClr>
              </a:solidFill>
            </a:endParaRPr>
          </a:p>
        </p:txBody>
      </p:sp>
    </p:spTree>
    <p:extLst>
      <p:ext uri="{BB962C8B-B14F-4D97-AF65-F5344CB8AC3E}">
        <p14:creationId xmlns:p14="http://schemas.microsoft.com/office/powerpoint/2010/main" val="6244404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Resources to support equal opportunity </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591716"/>
            <a:ext cx="8393113" cy="4926012"/>
          </a:xfrm>
        </p:spPr>
        <p:txBody>
          <a:bodyPr/>
          <a:lstStyle/>
          <a:p>
            <a:r>
              <a:rPr lang="en-US" dirty="0" smtClean="0"/>
              <a:t>LEAD Center Brief: </a:t>
            </a:r>
            <a:r>
              <a:rPr lang="en-US" dirty="0" smtClean="0">
                <a:hlinkClick r:id="rId3" invalidUrl="http://leadcenter.org/system/files/resource/downloadable_version/Sec_188_Final Rule_Summary_Dec_2016.pdf"/>
              </a:rPr>
              <a:t>Section </a:t>
            </a:r>
            <a:r>
              <a:rPr lang="en-US" dirty="0">
                <a:hlinkClick r:id="rId3" invalidUrl="http://leadcenter.org/system/files/resource/downloadable_version/Sec_188_Final Rule_Summary_Dec_2016.pdf"/>
              </a:rPr>
              <a:t>188 of the Workforce Innovation and Opportunity Act (Nondiscrimination and Equal Opportunity): Summary Review of the DOL Final Rule, from a Disability </a:t>
            </a:r>
            <a:r>
              <a:rPr lang="en-US" dirty="0" smtClean="0">
                <a:hlinkClick r:id="rId3" invalidUrl="http://leadcenter.org/system/files/resource/downloadable_version/Sec_188_Final Rule_Summary_Dec_2016.pdf"/>
              </a:rPr>
              <a:t>Perspective</a:t>
            </a:r>
            <a:endParaRPr lang="en-US" dirty="0" smtClean="0"/>
          </a:p>
          <a:p>
            <a:r>
              <a:rPr lang="en-US" dirty="0" smtClean="0"/>
              <a:t>3-part webinar series: </a:t>
            </a:r>
          </a:p>
          <a:p>
            <a:pPr lvl="1"/>
            <a:r>
              <a:rPr lang="en-US" sz="2200" dirty="0" smtClean="0"/>
              <a:t>Part 1:</a:t>
            </a:r>
            <a:r>
              <a:rPr lang="en-US" sz="2200" dirty="0" smtClean="0">
                <a:hlinkClick r:id="rId4"/>
              </a:rPr>
              <a:t>WIOA </a:t>
            </a:r>
            <a:r>
              <a:rPr lang="en-US" sz="2200" dirty="0">
                <a:hlinkClick r:id="rId4"/>
              </a:rPr>
              <a:t>from a Disability Perspective &amp; Section 188: A Powerful Foundation for Access</a:t>
            </a:r>
            <a:r>
              <a:rPr lang="en-US" sz="2200" dirty="0"/>
              <a:t> </a:t>
            </a:r>
            <a:r>
              <a:rPr lang="en-US" sz="2200" dirty="0" smtClean="0"/>
              <a:t>(archived)</a:t>
            </a:r>
          </a:p>
          <a:p>
            <a:pPr lvl="1"/>
            <a:r>
              <a:rPr lang="en-US" sz="2200" dirty="0" smtClean="0"/>
              <a:t>Part 2: </a:t>
            </a:r>
            <a:r>
              <a:rPr lang="en-US" sz="2200" dirty="0">
                <a:hlinkClick r:id="rId5"/>
              </a:rPr>
              <a:t>State Workforce Systems that are Making Equal Opportunity a Priority: Missouri, Virginia, </a:t>
            </a:r>
            <a:r>
              <a:rPr lang="en-US" sz="2200" dirty="0" smtClean="0">
                <a:hlinkClick r:id="rId5"/>
              </a:rPr>
              <a:t>California </a:t>
            </a:r>
            <a:r>
              <a:rPr lang="en-US" sz="2200" dirty="0" smtClean="0"/>
              <a:t>(archived)</a:t>
            </a:r>
            <a:endParaRPr lang="en-US" sz="2200" dirty="0"/>
          </a:p>
          <a:p>
            <a:pPr lvl="1"/>
            <a:r>
              <a:rPr lang="en-US" sz="2200" dirty="0" smtClean="0"/>
              <a:t>Part 3: </a:t>
            </a:r>
            <a:r>
              <a:rPr lang="en-US" sz="2200" dirty="0">
                <a:hlinkClick r:id="rId6"/>
              </a:rPr>
              <a:t>Achieving 188 Compliance &amp; AJC Certification: Key Strategies &amp; Actions from Policy to Procedure </a:t>
            </a:r>
            <a:r>
              <a:rPr lang="en-US" sz="2200" dirty="0" smtClean="0"/>
              <a:t>(April 30)</a:t>
            </a:r>
            <a:endParaRPr lang="en-US" sz="2200" dirty="0"/>
          </a:p>
          <a:p>
            <a:pPr lvl="1"/>
            <a:endParaRPr lang="en-US" b="1" dirty="0"/>
          </a:p>
          <a:p>
            <a:endParaRPr lang="en-US" dirty="0" smtClean="0"/>
          </a:p>
          <a:p>
            <a:endParaRPr lang="en-US" dirty="0"/>
          </a:p>
        </p:txBody>
      </p:sp>
    </p:spTree>
    <p:extLst>
      <p:ext uri="{BB962C8B-B14F-4D97-AF65-F5344CB8AC3E}">
        <p14:creationId xmlns:p14="http://schemas.microsoft.com/office/powerpoint/2010/main" val="158745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Presenter #2</a:t>
            </a:r>
            <a:endParaRPr lang="en-US" sz="36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7" name="Rectangle 6"/>
          <p:cNvSpPr/>
          <p:nvPr/>
        </p:nvSpPr>
        <p:spPr>
          <a:xfrm>
            <a:off x="1212001" y="2008735"/>
            <a:ext cx="6759971" cy="2800767"/>
          </a:xfrm>
          <a:prstGeom prst="rect">
            <a:avLst/>
          </a:prstGeom>
        </p:spPr>
        <p:txBody>
          <a:bodyPr wrap="square">
            <a:spAutoFit/>
          </a:bodyPr>
          <a:lstStyle/>
          <a:p>
            <a:pPr lvl="0" algn="ctr"/>
            <a:r>
              <a:rPr lang="en-US" sz="3600" b="1" dirty="0" smtClean="0"/>
              <a:t>Jamie Robinson, MA</a:t>
            </a:r>
          </a:p>
          <a:p>
            <a:pPr lvl="0" algn="ctr"/>
            <a:r>
              <a:rPr lang="en-US" sz="2800" b="1" dirty="0" smtClean="0"/>
              <a:t>LEAD Center </a:t>
            </a:r>
          </a:p>
          <a:p>
            <a:pPr lvl="0" algn="ctr"/>
            <a:r>
              <a:rPr lang="en-US" sz="2800" b="1" dirty="0" smtClean="0"/>
              <a:t>Technical Assistance</a:t>
            </a:r>
          </a:p>
          <a:p>
            <a:pPr lvl="0" algn="ctr"/>
            <a:r>
              <a:rPr lang="en-US" sz="2800" dirty="0" smtClean="0"/>
              <a:t>National Disability Institute</a:t>
            </a:r>
          </a:p>
          <a:p>
            <a:pPr lvl="0" algn="ctr"/>
            <a:r>
              <a:rPr lang="en-US" sz="2800" dirty="0" smtClean="0"/>
              <a:t>Washington, DC</a:t>
            </a:r>
            <a:endParaRPr lang="en-US" sz="2800" dirty="0"/>
          </a:p>
          <a:p>
            <a:pPr lvl="0" algn="ctr"/>
            <a:r>
              <a:rPr lang="en-US" sz="2800" dirty="0" smtClean="0">
                <a:hlinkClick r:id="rId4"/>
              </a:rPr>
              <a:t>Jrobinson@ndi-inc.org</a:t>
            </a:r>
            <a:r>
              <a:rPr lang="en-US" sz="2800" dirty="0" smtClean="0"/>
              <a:t> </a:t>
            </a:r>
            <a:endParaRPr lang="en-US" sz="2800" dirty="0"/>
          </a:p>
        </p:txBody>
      </p:sp>
    </p:spTree>
    <p:custDataLst>
      <p:tags r:id="rId1"/>
    </p:custDataLst>
    <p:extLst>
      <p:ext uri="{BB962C8B-B14F-4D97-AF65-F5344CB8AC3E}">
        <p14:creationId xmlns:p14="http://schemas.microsoft.com/office/powerpoint/2010/main" val="1910929870"/>
      </p:ext>
    </p:extLst>
  </p:cSld>
  <p:clrMapOvr>
    <a:masterClrMapping/>
  </p:clrMapOvr>
  <mc:AlternateContent xmlns:mc="http://schemas.openxmlformats.org/markup-compatibility/2006" xmlns:p14="http://schemas.microsoft.com/office/powerpoint/2010/main">
    <mc:Choice Requires="p14">
      <p:transition spd="slow" p14:dur="2000" advTm="21032"/>
    </mc:Choice>
    <mc:Fallback xmlns="">
      <p:transition spd="slow" advTm="21032"/>
    </mc:Fallback>
  </mc:AlternateContent>
  <p:timing>
    <p:tnLst>
      <p:par>
        <p:cTn id="1" dur="indefinite" restart="never" nodeType="tmRoot"/>
      </p:par>
    </p:tnLst>
  </p:timing>
  <p:extLst mod="1">
    <p:ext uri="{3A86A75C-4F4B-4683-9AE1-C65F6400EC91}">
      <p14:laserTraceLst xmlns:p14="http://schemas.microsoft.com/office/powerpoint/2010/main">
        <p14:tracePtLst>
          <p14:tracePt t="8474" x="381000" y="5511800"/>
          <p14:tracePt t="8771" x="381000" y="5486400"/>
          <p14:tracePt t="8788" x="381000" y="5435600"/>
          <p14:tracePt t="8805" x="381000" y="5365750"/>
          <p14:tracePt t="8822" x="381000" y="5105400"/>
          <p14:tracePt t="8840" x="438150" y="4832350"/>
          <p14:tracePt t="8857" x="539750" y="4546600"/>
          <p14:tracePt t="8873" x="603250" y="4406900"/>
          <p14:tracePt t="8890" x="635000" y="4337050"/>
          <p14:tracePt t="8907" x="666750" y="4248150"/>
          <p14:tracePt t="8925" x="698500" y="4178300"/>
          <p14:tracePt t="8941" x="711200" y="4133850"/>
          <p14:tracePt t="8958" x="717550" y="4121150"/>
          <p14:tracePt t="8975" x="717550" y="4102100"/>
          <p14:tracePt t="8992" x="717550" y="4089400"/>
          <p14:tracePt t="9009" x="717550" y="4070350"/>
          <p14:tracePt t="9026" x="717550" y="4044950"/>
          <p14:tracePt t="9044" x="717550" y="3981450"/>
          <p14:tracePt t="9060" x="717550" y="3937000"/>
          <p14:tracePt t="9077" x="730250" y="3867150"/>
          <p14:tracePt t="9094" x="755650" y="3784600"/>
          <p14:tracePt t="9112" x="774700" y="3733800"/>
          <p14:tracePt t="9128" x="787400" y="3708400"/>
          <p14:tracePt t="9145" x="793750" y="3676650"/>
          <p14:tracePt t="9161" x="800100" y="3663950"/>
          <p14:tracePt t="9178" x="800100" y="3651250"/>
          <p14:tracePt t="9196" x="806450" y="3644900"/>
          <p14:tracePt t="9334" x="806450" y="3638550"/>
          <p14:tracePt t="9384" x="806450" y="3619500"/>
          <p14:tracePt t="9402" x="812800" y="3594100"/>
          <p14:tracePt t="9419" x="812800" y="3587750"/>
          <p14:tracePt t="9436" x="819150" y="3575050"/>
          <p14:tracePt t="9453" x="825500" y="3568700"/>
          <p14:tracePt t="9626" x="825500" y="3530600"/>
          <p14:tracePt t="9644" x="825500" y="3505200"/>
          <p14:tracePt t="9659" x="831850" y="3454400"/>
          <p14:tracePt t="9678" x="863600" y="3390900"/>
          <p14:tracePt t="9694" x="895350" y="3308350"/>
          <p14:tracePt t="9710" x="927100" y="3238500"/>
          <p14:tracePt t="9727" x="939800" y="3206750"/>
          <p14:tracePt t="9746" x="946150" y="3200400"/>
          <p14:tracePt t="9763" x="946150" y="3168650"/>
          <p14:tracePt t="9780" x="952500" y="3149600"/>
          <p14:tracePt t="9942" x="952500" y="3143250"/>
          <p14:tracePt t="9976" x="952500" y="3130550"/>
          <p14:tracePt t="9994" x="952500" y="3124200"/>
          <p14:tracePt t="10010" x="952500" y="3117850"/>
          <p14:tracePt t="10028" x="952500" y="3098800"/>
          <p14:tracePt t="10044" x="952500" y="3079750"/>
          <p14:tracePt t="10062" x="952500" y="3067050"/>
          <p14:tracePt t="10079" x="952500" y="3054350"/>
          <p14:tracePt t="10096" x="958850" y="3048000"/>
          <p14:tracePt t="10113" x="965200" y="3041650"/>
          <p14:tracePt t="10130" x="965200" y="3035300"/>
          <p14:tracePt t="10146" x="965200" y="3028950"/>
          <p14:tracePt t="10346" x="965200" y="3022600"/>
          <p14:tracePt t="10363" x="965200" y="3016250"/>
          <p14:tracePt t="10380" x="965200" y="3003550"/>
          <p14:tracePt t="10397" x="965200" y="2984500"/>
          <p14:tracePt t="10414" x="965200" y="2965450"/>
          <p14:tracePt t="10448" x="965200" y="2946400"/>
          <p14:tracePt t="10466" x="965200" y="2940050"/>
          <p14:tracePt t="10500" x="971550" y="2933700"/>
          <p14:tracePt t="10613" x="971550" y="2927350"/>
          <p14:tracePt t="10629" x="971550" y="2921000"/>
          <p14:tracePt t="10646" x="996950" y="2889250"/>
          <p14:tracePt t="10663" x="1022350" y="2870200"/>
          <p14:tracePt t="10679" x="1054100" y="2844800"/>
          <p14:tracePt t="10696" x="1073150" y="2832100"/>
          <p14:tracePt t="10713" x="1079500" y="2825750"/>
          <p14:tracePt t="10731" x="1079500" y="2819400"/>
          <p14:tracePt t="10748" x="1092200" y="2813050"/>
          <p14:tracePt t="10782" x="1092200" y="2806700"/>
          <p14:tracePt t="11043" x="1098550" y="2806700"/>
          <p14:tracePt t="11196" x="1104900" y="2806700"/>
          <p14:tracePt t="11213" x="1123950" y="2806700"/>
          <p14:tracePt t="11230" x="1149350" y="2806700"/>
          <p14:tracePt t="11246" x="1174750" y="2806700"/>
          <p14:tracePt t="11265" x="1219200" y="2806700"/>
          <p14:tracePt t="11281" x="1301750" y="2800350"/>
          <p14:tracePt t="11298" x="1390650" y="2800350"/>
          <p14:tracePt t="11315" x="1485900" y="2800350"/>
          <p14:tracePt t="11332" x="1568450" y="2800350"/>
          <p14:tracePt t="11349" x="1644650" y="2800350"/>
          <p14:tracePt t="11366" x="1695450" y="2800350"/>
          <p14:tracePt t="11384" x="1739900" y="2800350"/>
          <p14:tracePt t="11400" x="1790700" y="2800350"/>
          <p14:tracePt t="11417" x="1841500" y="2800350"/>
          <p14:tracePt t="11434" x="1885950" y="2800350"/>
          <p14:tracePt t="11451" x="1930400" y="2800350"/>
          <p14:tracePt t="11468" x="1974850" y="2800350"/>
          <p14:tracePt t="11485" x="2012950" y="2800350"/>
          <p14:tracePt t="11503" x="2038350" y="2800350"/>
          <p14:tracePt t="11520" x="2063750" y="2800350"/>
          <p14:tracePt t="11538" x="2108200" y="2800350"/>
          <p14:tracePt t="11554" x="2139950" y="2800350"/>
          <p14:tracePt t="11572" x="2171700" y="2800350"/>
          <p14:tracePt t="11589" x="2203450" y="2800350"/>
          <p14:tracePt t="11605" x="2228850" y="2800350"/>
          <p14:tracePt t="11623" x="2260600" y="2800350"/>
          <p14:tracePt t="11640" x="2286000" y="2800350"/>
          <p14:tracePt t="11657" x="2311400" y="2800350"/>
          <p14:tracePt t="11675" x="2336800" y="2800350"/>
          <p14:tracePt t="11690" x="2374900" y="2794000"/>
          <p14:tracePt t="11708" x="2400300" y="2794000"/>
          <p14:tracePt t="11725" x="2425700" y="2794000"/>
          <p14:tracePt t="11742" x="2444750" y="2794000"/>
          <p14:tracePt t="11758" x="2463800" y="2794000"/>
          <p14:tracePt t="11776" x="2470150" y="2794000"/>
          <p14:tracePt t="11794" x="2476500" y="2794000"/>
          <p14:tracePt t="11877" x="2482850" y="2794000"/>
          <p14:tracePt t="11919" x="2482850" y="2787650"/>
          <p14:tracePt t="11934" x="2489200" y="2787650"/>
          <p14:tracePt t="12141" x="2438400" y="2787650"/>
          <p14:tracePt t="12158" x="2324100" y="2787650"/>
          <p14:tracePt t="12176" x="2095500" y="2743200"/>
          <p14:tracePt t="12193" x="1631950" y="2679700"/>
          <p14:tracePt t="12211" x="1320800" y="2616200"/>
          <p14:tracePt t="12226" x="901700" y="2520950"/>
          <p14:tracePt t="12244" x="482600" y="2425700"/>
          <p14:tracePt t="12261" x="431800" y="2406650"/>
          <p14:tracePt t="12278" x="400050" y="2393950"/>
          <p14:tracePt t="12295" x="317500" y="2355850"/>
          <p14:tracePt t="12312" x="317500" y="2349500"/>
          <p14:tracePt t="12329" x="317500" y="2343150"/>
          <p14:tracePt t="12347" x="317500" y="2330450"/>
          <p14:tracePt t="12541" x="355600" y="2330450"/>
          <p14:tracePt t="12558" x="539750" y="2311400"/>
          <p14:tracePt t="12575" x="889000" y="2235200"/>
          <p14:tracePt t="12592" x="1409700" y="2089150"/>
          <p14:tracePt t="12609" x="2266950" y="1873250"/>
          <p14:tracePt t="12626" x="3384550" y="1606550"/>
          <p14:tracePt t="12643" x="3714750" y="1543050"/>
          <p14:tracePt t="12660" x="3886200" y="1524000"/>
          <p14:tracePt t="12678" x="3943350" y="1517650"/>
          <p14:tracePt t="12695" x="4210050" y="1466850"/>
          <p14:tracePt t="12712" x="4229100" y="1460500"/>
          <p14:tracePt t="12729" x="4171950" y="1460500"/>
          <p14:tracePt t="12746" x="3886200" y="1460500"/>
          <p14:tracePt t="12763" x="3473450" y="1479550"/>
          <p14:tracePt t="12779" x="3403600" y="1498600"/>
          <p14:tracePt t="12796" x="3378200" y="1504950"/>
          <p14:tracePt t="12813" x="3321050" y="1517650"/>
          <p14:tracePt t="12847" x="3327400" y="1524000"/>
          <p14:tracePt t="12865" x="3346450" y="1524000"/>
          <p14:tracePt t="12882" x="3378200" y="1524000"/>
          <p14:tracePt t="12898" x="3378200" y="1530350"/>
          <p14:tracePt t="12916" x="3225800" y="1581150"/>
          <p14:tracePt t="12932" x="2597150" y="1771650"/>
          <p14:tracePt t="12949" x="2089150" y="1930400"/>
          <p14:tracePt t="12967" x="1924050" y="1974850"/>
          <p14:tracePt t="12983" x="1879600" y="1993900"/>
          <p14:tracePt t="13001" x="1720850" y="2057400"/>
          <p14:tracePt t="13018" x="1733550" y="2063750"/>
          <p14:tracePt t="13035" x="1816100" y="2063750"/>
          <p14:tracePt t="13051" x="1917700" y="2063750"/>
          <p14:tracePt t="13069" x="1943100" y="2063750"/>
          <p14:tracePt t="13086" x="2006600" y="2063750"/>
          <p14:tracePt t="13104" x="1949450" y="2120900"/>
          <p14:tracePt t="13121" x="1682750" y="2273300"/>
          <p14:tracePt t="13138" x="1530350" y="2355850"/>
          <p14:tracePt t="13154" x="1473200" y="2387600"/>
          <p14:tracePt t="13171" x="1422400" y="2425700"/>
          <p14:tracePt t="13189" x="1371600" y="2470150"/>
          <p14:tracePt t="13206" x="1371600" y="2482850"/>
          <p14:tracePt t="13224" x="1397000" y="2489200"/>
          <p14:tracePt t="13240" x="1447800" y="2520950"/>
          <p14:tracePt t="13258" x="1460500" y="2590800"/>
          <p14:tracePt t="13275" x="1390650" y="2800350"/>
          <p14:tracePt t="13291" x="1041400" y="3162300"/>
          <p14:tracePt t="13308" x="927100" y="3276600"/>
          <p14:tracePt t="13325" x="876300" y="3327400"/>
          <p14:tracePt t="13342" x="831850" y="3384550"/>
          <p14:tracePt t="13360" x="806450" y="3441700"/>
          <p14:tracePt t="13377" x="806450" y="3467100"/>
          <p14:tracePt t="13394" x="933450" y="3467100"/>
          <p14:tracePt t="13411" x="1346200" y="3308350"/>
          <p14:tracePt t="13429" x="1784350" y="3028950"/>
          <p14:tracePt t="13446" x="2235200" y="2546350"/>
          <p14:tracePt t="13463" x="2349500" y="2355850"/>
          <p14:tracePt t="13480" x="2419350" y="2120900"/>
          <p14:tracePt t="13497" x="2419350" y="1962150"/>
          <p14:tracePt t="13514" x="2273300" y="1809750"/>
          <p14:tracePt t="13531" x="1828800" y="1784350"/>
          <p14:tracePt t="13548" x="1670050" y="1784350"/>
          <p14:tracePt t="13564" x="1485900" y="1797050"/>
          <p14:tracePt t="13582" x="1358900" y="1841500"/>
          <p14:tracePt t="13599" x="1314450" y="1917700"/>
          <p14:tracePt t="13616" x="1384300" y="1974850"/>
          <p14:tracePt t="13633" x="1701800" y="2076450"/>
          <p14:tracePt t="13649" x="1866900" y="2089150"/>
          <p14:tracePt t="13666" x="2178050" y="2089150"/>
          <p14:tracePt t="13683" x="2381250" y="2082800"/>
          <p14:tracePt t="13701" x="2438400" y="2038350"/>
          <p14:tracePt t="13718" x="2508250" y="1917700"/>
          <p14:tracePt t="13736" x="2463800" y="1790700"/>
          <p14:tracePt t="13752" x="2197100" y="1695450"/>
          <p14:tracePt t="13768" x="1479550" y="1695450"/>
          <p14:tracePt t="13786" x="806450" y="1943100"/>
          <p14:tracePt t="13802" x="450850" y="2241550"/>
          <p14:tracePt t="13820" x="165100" y="2730500"/>
          <p14:tracePt t="13836" x="76200" y="3441700"/>
          <p14:tracePt t="13853" x="76200" y="3651250"/>
          <p14:tracePt t="13871" x="215900" y="4311650"/>
          <p14:tracePt t="13887" x="374650" y="4857750"/>
          <p14:tracePt t="13905" x="393700" y="4940300"/>
          <p14:tracePt t="13922" x="400050" y="4965700"/>
          <p14:tracePt t="14060" x="400050" y="4972050"/>
          <p14:tracePt t="14076" x="400050" y="5035550"/>
          <p14:tracePt t="14093" x="400050" y="5111750"/>
          <p14:tracePt t="14111" x="406400" y="5207000"/>
          <p14:tracePt t="14128" x="457200" y="5448300"/>
          <p14:tracePt t="14146" x="546100" y="5784850"/>
          <p14:tracePt t="14163" x="603250" y="5975350"/>
          <p14:tracePt t="14180" x="628650" y="6057900"/>
          <p14:tracePt t="14196" x="635000" y="6102350"/>
          <p14:tracePt t="14215" x="654050" y="6172200"/>
          <p14:tracePt t="14231" x="660400" y="6235700"/>
          <p14:tracePt t="14248" x="660400" y="6280150"/>
          <p14:tracePt t="14265" x="654050" y="6286500"/>
          <p14:tracePt t="14283" x="635000" y="6299200"/>
          <p14:tracePt t="14300" x="615950" y="6305550"/>
          <p14:tracePt t="14317" x="590550" y="6318250"/>
          <p14:tracePt t="14334" x="571500" y="6337300"/>
          <p14:tracePt t="14352" x="539750" y="6362700"/>
          <p14:tracePt t="14368" x="527050" y="6388100"/>
          <p14:tracePt t="14387" x="514350" y="6432550"/>
          <p14:tracePt t="14403" x="508000" y="6483350"/>
          <p14:tracePt t="14420" x="495300" y="6508750"/>
          <p14:tracePt t="14438" x="488950" y="6527800"/>
          <p14:tracePt t="14455" x="482600" y="6546850"/>
          <p14:tracePt t="14472" x="482600" y="6553200"/>
          <p14:tracePt t="15878" x="0" y="0"/>
        </p14:tracePtLst>
      </p14:laserTraceLst>
    </p:ext>
  </p:extLs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smtClean="0"/>
              <a:t>LEAD Center website</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5" name="Content Placeholder 4"/>
          <p:cNvPicPr>
            <a:picLocks noGrp="1" noChangeAspect="1"/>
          </p:cNvPicPr>
          <p:nvPr>
            <p:ph idx="4294967295"/>
          </p:nvPr>
        </p:nvPicPr>
        <p:blipFill>
          <a:blip r:embed="rId3"/>
          <a:stretch>
            <a:fillRect/>
          </a:stretch>
        </p:blipFill>
        <p:spPr>
          <a:xfrm>
            <a:off x="293973" y="1363259"/>
            <a:ext cx="8392828" cy="4702175"/>
          </a:xfrm>
          <a:prstGeom prst="rect">
            <a:avLst/>
          </a:prstGeom>
        </p:spPr>
      </p:pic>
    </p:spTree>
    <p:extLst>
      <p:ext uri="{BB962C8B-B14F-4D97-AF65-F5344CB8AC3E}">
        <p14:creationId xmlns:p14="http://schemas.microsoft.com/office/powerpoint/2010/main" val="12784480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Drive homepage</a:t>
            </a:r>
            <a:endParaRPr lang="en-US" sz="36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4" name="Picture 3"/>
          <p:cNvPicPr>
            <a:picLocks noChangeAspect="1"/>
          </p:cNvPicPr>
          <p:nvPr/>
        </p:nvPicPr>
        <p:blipFill>
          <a:blip r:embed="rId3"/>
          <a:stretch>
            <a:fillRect/>
          </a:stretch>
        </p:blipFill>
        <p:spPr>
          <a:xfrm>
            <a:off x="293972" y="992901"/>
            <a:ext cx="8528295" cy="5169774"/>
          </a:xfrm>
          <a:prstGeom prst="rect">
            <a:avLst/>
          </a:prstGeom>
        </p:spPr>
      </p:pic>
    </p:spTree>
    <p:extLst>
      <p:ext uri="{BB962C8B-B14F-4D97-AF65-F5344CB8AC3E}">
        <p14:creationId xmlns:p14="http://schemas.microsoft.com/office/powerpoint/2010/main" val="16058338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WIOA Profile for district of </a:t>
            </a:r>
            <a:r>
              <a:rPr lang="en-US" sz="3000" dirty="0" err="1" smtClean="0"/>
              <a:t>columbia</a:t>
            </a:r>
            <a:endParaRPr lang="en-US" sz="30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4" name="Picture 3"/>
          <p:cNvPicPr>
            <a:picLocks noChangeAspect="1"/>
          </p:cNvPicPr>
          <p:nvPr/>
        </p:nvPicPr>
        <p:blipFill>
          <a:blip r:embed="rId3"/>
          <a:stretch>
            <a:fillRect/>
          </a:stretch>
        </p:blipFill>
        <p:spPr>
          <a:xfrm>
            <a:off x="293973" y="1093527"/>
            <a:ext cx="8392827" cy="4883410"/>
          </a:xfrm>
          <a:prstGeom prst="rect">
            <a:avLst/>
          </a:prstGeom>
        </p:spPr>
      </p:pic>
    </p:spTree>
    <p:extLst>
      <p:ext uri="{BB962C8B-B14F-4D97-AF65-F5344CB8AC3E}">
        <p14:creationId xmlns:p14="http://schemas.microsoft.com/office/powerpoint/2010/main" val="26569661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3"/>
          <p:cNvSpPr>
            <a:spLocks noGrp="1"/>
          </p:cNvSpPr>
          <p:nvPr>
            <p:ph type="title"/>
          </p:nvPr>
        </p:nvSpPr>
        <p:spPr/>
        <p:txBody>
          <a:bodyPr>
            <a:noAutofit/>
          </a:bodyPr>
          <a:lstStyle/>
          <a:p>
            <a:r>
              <a:rPr lang="en-US" altLang="en-US" sz="3200" dirty="0" smtClean="0"/>
              <a:t>Section 188 Disability Reference Guide</a:t>
            </a:r>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973" y="1363259"/>
            <a:ext cx="8393113" cy="4702175"/>
          </a:xfrm>
        </p:spPr>
        <p:txBody>
          <a:bodyPr>
            <a:normAutofit/>
          </a:bodyPr>
          <a:lstStyle/>
          <a:p>
            <a:r>
              <a:rPr lang="en-US" u="sng" dirty="0" smtClean="0">
                <a:hlinkClick r:id="rId3"/>
              </a:rPr>
              <a:t>Promising Practices in Achieving Universal Access and Equal Opportunity:  A Section 188 Disability Reference Guide</a:t>
            </a:r>
            <a:endParaRPr lang="en-US" u="sng" dirty="0" smtClean="0"/>
          </a:p>
          <a:p>
            <a:endParaRPr lang="en-US" sz="900" dirty="0" smtClean="0">
              <a:solidFill>
                <a:prstClr val="black"/>
              </a:solidFill>
              <a:hlinkClick r:id="rId4"/>
            </a:endParaRPr>
          </a:p>
          <a:p>
            <a:r>
              <a:rPr lang="en-US" sz="2000" dirty="0" smtClean="0">
                <a:solidFill>
                  <a:prstClr val="black"/>
                </a:solidFill>
                <a:hlinkClick r:id="rId4"/>
              </a:rPr>
              <a:t>https</a:t>
            </a:r>
            <a:r>
              <a:rPr lang="en-US" sz="2000" dirty="0">
                <a:solidFill>
                  <a:prstClr val="black"/>
                </a:solidFill>
                <a:hlinkClick r:id="rId4"/>
              </a:rPr>
              <a:t>://</a:t>
            </a:r>
            <a:r>
              <a:rPr lang="en-US" sz="2000" dirty="0" smtClean="0">
                <a:solidFill>
                  <a:prstClr val="black"/>
                </a:solidFill>
                <a:hlinkClick r:id="rId4"/>
              </a:rPr>
              <a:t>www.dol.gov/oasam/programs/crc/Section188Guide.pdf</a:t>
            </a:r>
            <a:r>
              <a:rPr lang="en-US" sz="2000" dirty="0">
                <a:solidFill>
                  <a:prstClr val="black"/>
                </a:solidFill>
              </a:rPr>
              <a:t> </a:t>
            </a:r>
            <a:endParaRPr lang="en-US" sz="2000" dirty="0" smtClean="0"/>
          </a:p>
          <a:p>
            <a:endParaRPr lang="en-US" sz="800" dirty="0" smtClean="0"/>
          </a:p>
          <a:p>
            <a:r>
              <a:rPr lang="en-US" dirty="0" smtClean="0"/>
              <a:t>The Reference Guide was jointly developed by:</a:t>
            </a:r>
          </a:p>
          <a:p>
            <a:pPr lvl="1"/>
            <a:r>
              <a:rPr lang="en-US" sz="2200" dirty="0" smtClean="0"/>
              <a:t> Civil Rights Center (CRC)</a:t>
            </a:r>
          </a:p>
          <a:p>
            <a:pPr lvl="1"/>
            <a:r>
              <a:rPr lang="en-US" sz="2200" dirty="0" smtClean="0"/>
              <a:t> Employment and Training Administration (ETA)</a:t>
            </a:r>
          </a:p>
          <a:p>
            <a:pPr lvl="1"/>
            <a:r>
              <a:rPr lang="en-US" sz="2200" dirty="0" smtClean="0"/>
              <a:t> Office of Disability Employment Policy (ODEP)</a:t>
            </a:r>
          </a:p>
          <a:p>
            <a:pPr lvl="1"/>
            <a:r>
              <a:rPr lang="en-US" sz="2200" dirty="0" smtClean="0"/>
              <a:t> With support and assistance from ODEP’s LEAD Technical Assistance Center at the National Disability Institute.</a:t>
            </a:r>
          </a:p>
          <a:p>
            <a:endParaRPr lang="en-US" dirty="0" smtClean="0"/>
          </a:p>
          <a:p>
            <a:endParaRPr lang="en-US" dirty="0" smtClean="0"/>
          </a:p>
        </p:txBody>
      </p:sp>
    </p:spTree>
    <p:extLst>
      <p:ext uri="{BB962C8B-B14F-4D97-AF65-F5344CB8AC3E}">
        <p14:creationId xmlns:p14="http://schemas.microsoft.com/office/powerpoint/2010/main" val="1763100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kern="0" dirty="0"/>
              <a:t>Section 188 </a:t>
            </a:r>
            <a:r>
              <a:rPr lang="en-US" sz="3200" kern="0" dirty="0" smtClean="0"/>
              <a:t>Guide correlates with federal requirements</a:t>
            </a:r>
            <a:endParaRPr lang="en-US" sz="3200" dirty="0"/>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632991"/>
            <a:ext cx="8393113" cy="4702175"/>
          </a:xfrm>
        </p:spPr>
        <p:txBody>
          <a:bodyPr>
            <a:normAutofit/>
          </a:bodyPr>
          <a:lstStyle/>
          <a:p>
            <a:r>
              <a:rPr lang="en-US" dirty="0" smtClean="0"/>
              <a:t>The promising practices in the Guide correlate with the nondiscrimination (equal opportunity) and universal access requirements of Section 188 as previously defined in the Workforce Investment Act (WIA):</a:t>
            </a:r>
          </a:p>
          <a:p>
            <a:pPr marL="0" indent="0">
              <a:buNone/>
            </a:pPr>
            <a:endParaRPr lang="en-US" sz="1200" dirty="0" smtClean="0"/>
          </a:p>
          <a:p>
            <a:pPr lvl="1"/>
            <a:r>
              <a:rPr lang="en-US" sz="2200" dirty="0" smtClean="0"/>
              <a:t>Reference Guide does not create new legal requirements or change current legal requirements;</a:t>
            </a:r>
          </a:p>
          <a:p>
            <a:pPr lvl="1"/>
            <a:r>
              <a:rPr lang="en-US" sz="2200" dirty="0" smtClean="0"/>
              <a:t>Promising practices do not preclude states and recipients from devising alternative approaches;</a:t>
            </a:r>
          </a:p>
          <a:p>
            <a:pPr lvl="1"/>
            <a:r>
              <a:rPr lang="en-US" sz="2200" dirty="0" smtClean="0"/>
              <a:t>Adoption of promising practices will not guarantee compliance. </a:t>
            </a:r>
          </a:p>
          <a:p>
            <a:endParaRPr lang="en-US" sz="2000" dirty="0" smtClean="0"/>
          </a:p>
          <a:p>
            <a:endParaRPr lang="en-US" dirty="0" smtClean="0"/>
          </a:p>
        </p:txBody>
      </p:sp>
    </p:spTree>
    <p:extLst>
      <p:ext uri="{BB962C8B-B14F-4D97-AF65-F5344CB8AC3E}">
        <p14:creationId xmlns:p14="http://schemas.microsoft.com/office/powerpoint/2010/main" val="656318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188 </a:t>
            </a:r>
            <a:r>
              <a:rPr lang="en-US" sz="3200" dirty="0" smtClean="0"/>
              <a:t>Guide SECTION ONE:                                                               universal access best practices</a:t>
            </a:r>
            <a:endParaRPr lang="en-US" sz="32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45</a:t>
            </a:fld>
            <a:endParaRPr lang="en-US" dirty="0">
              <a:solidFill>
                <a:prstClr val="white"/>
              </a:solidFill>
            </a:endParaRPr>
          </a:p>
        </p:txBody>
      </p:sp>
      <p:sp>
        <p:nvSpPr>
          <p:cNvPr id="3" name="Content Placeholder 2"/>
          <p:cNvSpPr>
            <a:spLocks noGrp="1"/>
          </p:cNvSpPr>
          <p:nvPr>
            <p:ph idx="4294967295"/>
          </p:nvPr>
        </p:nvSpPr>
        <p:spPr>
          <a:xfrm>
            <a:off x="863600" y="1631950"/>
            <a:ext cx="8280400" cy="3781425"/>
          </a:xfrm>
        </p:spPr>
        <p:txBody>
          <a:bodyPr>
            <a:normAutofit/>
          </a:bodyPr>
          <a:lstStyle/>
          <a:p>
            <a:pPr lvl="0"/>
            <a:r>
              <a:rPr lang="en-US" dirty="0" smtClean="0"/>
              <a:t>Partnerships with Diverse Disability Groups</a:t>
            </a:r>
          </a:p>
          <a:p>
            <a:pPr lvl="0"/>
            <a:r>
              <a:rPr lang="en-US" dirty="0" smtClean="0"/>
              <a:t>Resource </a:t>
            </a:r>
            <a:r>
              <a:rPr lang="en-US" dirty="0"/>
              <a:t>M</a:t>
            </a:r>
            <a:r>
              <a:rPr lang="en-US" dirty="0" smtClean="0"/>
              <a:t>apping and </a:t>
            </a:r>
            <a:r>
              <a:rPr lang="en-US" dirty="0"/>
              <a:t>C</a:t>
            </a:r>
            <a:r>
              <a:rPr lang="en-US" dirty="0" smtClean="0"/>
              <a:t>oordination</a:t>
            </a:r>
          </a:p>
          <a:p>
            <a:pPr lvl="0"/>
            <a:r>
              <a:rPr lang="en-US" dirty="0" smtClean="0">
                <a:solidFill>
                  <a:prstClr val="black"/>
                </a:solidFill>
              </a:rPr>
              <a:t>Disability </a:t>
            </a:r>
            <a:r>
              <a:rPr lang="en-US" dirty="0">
                <a:solidFill>
                  <a:prstClr val="black"/>
                </a:solidFill>
              </a:rPr>
              <a:t>Knowledge of Staff </a:t>
            </a:r>
          </a:p>
          <a:p>
            <a:pPr lvl="0"/>
            <a:r>
              <a:rPr lang="en-US" dirty="0" smtClean="0">
                <a:solidFill>
                  <a:prstClr val="black"/>
                </a:solidFill>
              </a:rPr>
              <a:t>Training Opportunities around Disability</a:t>
            </a:r>
          </a:p>
          <a:p>
            <a:pPr lvl="0"/>
            <a:r>
              <a:rPr lang="en-US" dirty="0" smtClean="0">
                <a:solidFill>
                  <a:prstClr val="black"/>
                </a:solidFill>
              </a:rPr>
              <a:t>National/State/Local </a:t>
            </a:r>
            <a:r>
              <a:rPr lang="en-US" dirty="0">
                <a:solidFill>
                  <a:prstClr val="black"/>
                </a:solidFill>
              </a:rPr>
              <a:t>Disability </a:t>
            </a:r>
            <a:r>
              <a:rPr lang="en-US" dirty="0" smtClean="0">
                <a:solidFill>
                  <a:prstClr val="black"/>
                </a:solidFill>
              </a:rPr>
              <a:t>Resources/Supports</a:t>
            </a:r>
            <a:endParaRPr lang="en-US" dirty="0">
              <a:solidFill>
                <a:prstClr val="black"/>
              </a:solidFill>
            </a:endParaRPr>
          </a:p>
          <a:p>
            <a:pPr lvl="1"/>
            <a:endParaRPr lang="en-US" sz="2400" dirty="0" smtClean="0"/>
          </a:p>
          <a:p>
            <a:pPr lvl="1"/>
            <a:endParaRPr lang="en-US" sz="2400" dirty="0" smtClean="0"/>
          </a:p>
          <a:p>
            <a:pPr lvl="1"/>
            <a:endParaRPr lang="en-US" sz="2200" dirty="0"/>
          </a:p>
        </p:txBody>
      </p:sp>
    </p:spTree>
    <p:extLst>
      <p:ext uri="{BB962C8B-B14F-4D97-AF65-F5344CB8AC3E}">
        <p14:creationId xmlns:p14="http://schemas.microsoft.com/office/powerpoint/2010/main" val="6773471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188 </a:t>
            </a:r>
            <a:r>
              <a:rPr lang="en-US" sz="3200" dirty="0" smtClean="0"/>
              <a:t>Guide SECTION TWO:                                                                        equal opportunity best practices</a:t>
            </a:r>
            <a:endParaRPr lang="en-US" sz="32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46</a:t>
            </a:fld>
            <a:endParaRPr lang="en-US" dirty="0">
              <a:solidFill>
                <a:prstClr val="white"/>
              </a:solidFill>
            </a:endParaRPr>
          </a:p>
        </p:txBody>
      </p:sp>
      <p:sp>
        <p:nvSpPr>
          <p:cNvPr id="3" name="Content Placeholder 2"/>
          <p:cNvSpPr>
            <a:spLocks noGrp="1"/>
          </p:cNvSpPr>
          <p:nvPr>
            <p:ph idx="4294967295"/>
          </p:nvPr>
        </p:nvSpPr>
        <p:spPr>
          <a:xfrm>
            <a:off x="384388" y="1676790"/>
            <a:ext cx="7903539" cy="4075113"/>
          </a:xfrm>
        </p:spPr>
        <p:txBody>
          <a:bodyPr>
            <a:normAutofit/>
          </a:bodyPr>
          <a:lstStyle/>
          <a:p>
            <a:r>
              <a:rPr lang="en-US" dirty="0" smtClean="0"/>
              <a:t>Provide </a:t>
            </a:r>
            <a:r>
              <a:rPr lang="en-US" dirty="0"/>
              <a:t>Reasonable Modifications of Policies, Practices, and </a:t>
            </a:r>
            <a:r>
              <a:rPr lang="en-US" dirty="0" smtClean="0"/>
              <a:t>Procedures</a:t>
            </a:r>
          </a:p>
          <a:p>
            <a:r>
              <a:rPr lang="en-US" dirty="0" smtClean="0"/>
              <a:t>Ensure Legal Practices around Asking, Telling, Using, and Storing of Disability-Related Information</a:t>
            </a:r>
          </a:p>
          <a:p>
            <a:r>
              <a:rPr lang="en-US" dirty="0" smtClean="0"/>
              <a:t>Representation of People with Disabilities in All AJC Services and Programs</a:t>
            </a:r>
          </a:p>
          <a:p>
            <a:r>
              <a:rPr lang="en-US" dirty="0" smtClean="0"/>
              <a:t>Referrals of People with Disabilities to Separate Programs are Not Automatic </a:t>
            </a:r>
          </a:p>
          <a:p>
            <a:pPr lvl="1"/>
            <a:endParaRPr lang="en-US" sz="2800" dirty="0" smtClean="0"/>
          </a:p>
          <a:p>
            <a:pPr lvl="1"/>
            <a:endParaRPr lang="en-US" sz="2800" dirty="0"/>
          </a:p>
          <a:p>
            <a:pPr lvl="1"/>
            <a:endParaRPr lang="en-US" sz="2800" dirty="0" smtClean="0"/>
          </a:p>
          <a:p>
            <a:pPr lvl="1"/>
            <a:endParaRPr lang="en-US" sz="2800" dirty="0" smtClean="0"/>
          </a:p>
          <a:p>
            <a:pPr lvl="1"/>
            <a:endParaRPr lang="en-US" sz="2800" dirty="0"/>
          </a:p>
        </p:txBody>
      </p:sp>
    </p:spTree>
    <p:extLst>
      <p:ext uri="{BB962C8B-B14F-4D97-AF65-F5344CB8AC3E}">
        <p14:creationId xmlns:p14="http://schemas.microsoft.com/office/powerpoint/2010/main" val="217930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3" y="274648"/>
            <a:ext cx="8392828" cy="622819"/>
          </a:xfrm>
        </p:spPr>
        <p:txBody>
          <a:bodyPr>
            <a:noAutofit/>
          </a:bodyPr>
          <a:lstStyle/>
          <a:p>
            <a:r>
              <a:rPr lang="en-US" sz="2600" dirty="0" smtClean="0"/>
              <a:t>Customized employment promising practices</a:t>
            </a:r>
            <a:endParaRPr lang="en-US" sz="26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4" name="Rectangle 3"/>
          <p:cNvSpPr/>
          <p:nvPr/>
        </p:nvSpPr>
        <p:spPr>
          <a:xfrm>
            <a:off x="646736" y="1021387"/>
            <a:ext cx="7633664" cy="5016758"/>
          </a:xfrm>
          <a:prstGeom prst="rect">
            <a:avLst/>
          </a:prstGeom>
        </p:spPr>
        <p:txBody>
          <a:bodyPr wrap="square">
            <a:spAutoFit/>
          </a:bodyPr>
          <a:lstStyle/>
          <a:p>
            <a:pPr marL="285750" indent="-285750">
              <a:buFont typeface="Courier New" panose="02070309020205020404" pitchFamily="49" charset="0"/>
              <a:buChar char="o"/>
            </a:pPr>
            <a:r>
              <a:rPr lang="en-US" sz="2000" dirty="0" smtClean="0">
                <a:latin typeface="Arial" panose="020B0604020202020204" pitchFamily="34" charset="0"/>
                <a:cs typeface="Arial" panose="020B0604020202020204" pitchFamily="34" charset="0"/>
                <a:hlinkClick r:id="rId3"/>
              </a:rPr>
              <a:t>Guided </a:t>
            </a:r>
            <a:r>
              <a:rPr lang="en-US" sz="2000" dirty="0">
                <a:latin typeface="Arial" panose="020B0604020202020204" pitchFamily="34" charset="0"/>
                <a:cs typeface="Arial" panose="020B0604020202020204" pitchFamily="34" charset="0"/>
                <a:hlinkClick r:id="rId3"/>
              </a:rPr>
              <a:t>Group Discovery Curriculum Materials (including a Facilitator Manual and PowerPoint, and a Participant Workbook with its Blueprint for Employment</a:t>
            </a:r>
            <a:r>
              <a:rPr lang="en-US" sz="2000" dirty="0" smtClean="0">
                <a:latin typeface="Arial" panose="020B0604020202020204" pitchFamily="34" charset="0"/>
                <a:cs typeface="Arial" panose="020B0604020202020204" pitchFamily="34" charset="0"/>
                <a:hlinkClick r:id="rId3"/>
              </a:rPr>
              <a:t>), </a:t>
            </a:r>
            <a:r>
              <a:rPr lang="en-US" sz="2000" dirty="0">
                <a:latin typeface="Arial" panose="020B0604020202020204" pitchFamily="34" charset="0"/>
                <a:cs typeface="Arial" panose="020B0604020202020204" pitchFamily="34" charset="0"/>
              </a:rPr>
              <a:t>an approach designed to lay the foundation for competitive integrated employment as a Universal Design that can benefit all job seekers</a:t>
            </a:r>
            <a:r>
              <a:rPr lang="en-US" sz="2000" dirty="0" smtClean="0">
                <a:latin typeface="Arial" panose="020B0604020202020204" pitchFamily="34" charset="0"/>
                <a:cs typeface="Arial" panose="020B0604020202020204" pitchFamily="34" charset="0"/>
              </a:rPr>
              <a:t>.</a:t>
            </a:r>
          </a:p>
          <a:p>
            <a:pPr marL="285750" indent="-285750">
              <a:buFont typeface="Courier New" panose="02070309020205020404" pitchFamily="49" charset="0"/>
              <a:buChar char="o"/>
            </a:pPr>
            <a:r>
              <a:rPr lang="en-US" sz="2000" dirty="0" smtClean="0">
                <a:latin typeface="Arial" panose="020B0604020202020204" pitchFamily="34" charset="0"/>
                <a:cs typeface="Arial" panose="020B0604020202020204" pitchFamily="34" charset="0"/>
                <a:hlinkClick r:id="rId4"/>
              </a:rPr>
              <a:t>Guided </a:t>
            </a:r>
            <a:r>
              <a:rPr lang="en-US" sz="2000" dirty="0">
                <a:latin typeface="Arial" panose="020B0604020202020204" pitchFamily="34" charset="0"/>
                <a:cs typeface="Arial" panose="020B0604020202020204" pitchFamily="34" charset="0"/>
                <a:hlinkClick r:id="rId4"/>
              </a:rPr>
              <a:t>Group Discovery: Paving the Way to Employment </a:t>
            </a:r>
            <a:r>
              <a:rPr lang="en-US" sz="2000" dirty="0" smtClean="0">
                <a:latin typeface="Arial" panose="020B0604020202020204" pitchFamily="34" charset="0"/>
                <a:cs typeface="Arial" panose="020B0604020202020204" pitchFamily="34" charset="0"/>
                <a:hlinkClick r:id="rId4"/>
              </a:rPr>
              <a:t>Webinar</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 which LEAD Center shares materials used to implement Guided Group Discovery through cross-system partnerships. </a:t>
            </a:r>
            <a:endParaRPr lang="en-US" sz="2000" dirty="0" smtClean="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US" sz="2000" dirty="0" smtClean="0">
                <a:cs typeface="Arial" panose="020B0604020202020204" pitchFamily="34" charset="0"/>
                <a:hlinkClick r:id="rId5"/>
              </a:rPr>
              <a:t>The </a:t>
            </a:r>
            <a:r>
              <a:rPr lang="en-US" sz="2000" dirty="0">
                <a:cs typeface="Arial" panose="020B0604020202020204" pitchFamily="34" charset="0"/>
                <a:hlinkClick r:id="rId5"/>
              </a:rPr>
              <a:t>Essential Elements of Customized Employment for Universal Application </a:t>
            </a:r>
            <a:r>
              <a:rPr lang="en-US" sz="2000" dirty="0" smtClean="0">
                <a:cs typeface="Arial" panose="020B0604020202020204" pitchFamily="34" charset="0"/>
                <a:hlinkClick r:id="rId5"/>
              </a:rPr>
              <a:t>Manual</a:t>
            </a:r>
            <a:r>
              <a:rPr lang="en-US" sz="2000" dirty="0" smtClean="0">
                <a:cs typeface="Arial" panose="020B0604020202020204" pitchFamily="34" charset="0"/>
              </a:rPr>
              <a:t>, a </a:t>
            </a:r>
            <a:r>
              <a:rPr lang="en-US" sz="2000" dirty="0">
                <a:cs typeface="Arial" panose="020B0604020202020204" pitchFamily="34" charset="0"/>
              </a:rPr>
              <a:t>guide for the universal application of elements of Customized Employment across service delivery and training providers approaches.</a:t>
            </a:r>
            <a:endParaRPr lang="en-US" sz="2000" dirty="0" smtClean="0">
              <a:solidFill>
                <a:srgbClr val="10648C"/>
              </a:solidFill>
              <a:cs typeface="Arial" panose="020B0604020202020204" pitchFamily="34" charset="0"/>
            </a:endParaRPr>
          </a:p>
          <a:p>
            <a:pPr marL="285750" indent="-285750">
              <a:buFont typeface="Courier New" panose="02070309020205020404" pitchFamily="49" charset="0"/>
              <a:buChar char="o"/>
            </a:pPr>
            <a:r>
              <a:rPr lang="en-US" sz="2000" dirty="0">
                <a:solidFill>
                  <a:srgbClr val="10648C"/>
                </a:solidFill>
                <a:cs typeface="Arial" panose="020B0604020202020204" pitchFamily="34" charset="0"/>
                <a:hlinkClick r:id="rId6"/>
              </a:rPr>
              <a:t>Self-Guided Discovery Facilitator's Guide: Helping People Discover Their Own Path to </a:t>
            </a:r>
            <a:r>
              <a:rPr lang="en-US" sz="2000" dirty="0" smtClean="0">
                <a:solidFill>
                  <a:srgbClr val="10648C"/>
                </a:solidFill>
                <a:cs typeface="Arial" panose="020B0604020202020204" pitchFamily="34" charset="0"/>
                <a:hlinkClick r:id="rId6"/>
              </a:rPr>
              <a:t>Employment</a:t>
            </a:r>
            <a:r>
              <a:rPr lang="en-US" sz="2000" dirty="0" smtClean="0">
                <a:solidFill>
                  <a:srgbClr val="10648C"/>
                </a:solidFill>
                <a:cs typeface="Arial" panose="020B0604020202020204" pitchFamily="34" charset="0"/>
              </a:rPr>
              <a:t>, </a:t>
            </a:r>
            <a:r>
              <a:rPr lang="en-US" sz="2000" dirty="0" smtClean="0">
                <a:cs typeface="Arial" panose="020B0604020202020204" pitchFamily="34" charset="0"/>
              </a:rPr>
              <a:t>an approach that applies Customized Employment strategies effective for anyone</a:t>
            </a:r>
            <a:endParaRPr lang="en-US" b="1" i="0" dirty="0">
              <a:solidFill>
                <a:srgbClr val="10648C"/>
              </a:solidFill>
              <a:effectLst/>
              <a:latin typeface="Helvetica Neue"/>
            </a:endParaRPr>
          </a:p>
        </p:txBody>
      </p:sp>
    </p:spTree>
    <p:extLst>
      <p:ext uri="{BB962C8B-B14F-4D97-AF65-F5344CB8AC3E}">
        <p14:creationId xmlns:p14="http://schemas.microsoft.com/office/powerpoint/2010/main" val="19747845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376281" y="1472974"/>
            <a:ext cx="8393112" cy="3630612"/>
          </a:xfrm>
        </p:spPr>
        <p:txBody>
          <a:bodyPr>
            <a:noAutofit/>
          </a:bodyPr>
          <a:lstStyle/>
          <a:p>
            <a:pPr marL="0" indent="0" algn="ctr">
              <a:buNone/>
            </a:pPr>
            <a:r>
              <a:rPr lang="en-US" sz="4800" b="1" dirty="0" smtClean="0">
                <a:solidFill>
                  <a:schemeClr val="accent1">
                    <a:lumMod val="50000"/>
                  </a:schemeClr>
                </a:solidFill>
              </a:rPr>
              <a:t>STATE STRATEGIES</a:t>
            </a:r>
          </a:p>
          <a:p>
            <a:pPr marL="0" indent="0" algn="ctr">
              <a:buNone/>
            </a:pPr>
            <a:r>
              <a:rPr lang="en-US" sz="4800" b="1" dirty="0" smtClean="0">
                <a:solidFill>
                  <a:schemeClr val="accent1">
                    <a:lumMod val="50000"/>
                  </a:schemeClr>
                </a:solidFill>
              </a:rPr>
              <a:t>FOR IMPLEMENTING</a:t>
            </a:r>
          </a:p>
          <a:p>
            <a:pPr marL="0" indent="0" algn="ctr">
              <a:buNone/>
            </a:pPr>
            <a:r>
              <a:rPr lang="en-US" sz="4800" b="1" dirty="0" smtClean="0">
                <a:solidFill>
                  <a:schemeClr val="accent1">
                    <a:lumMod val="50000"/>
                  </a:schemeClr>
                </a:solidFill>
              </a:rPr>
              <a:t>SECTION 188</a:t>
            </a:r>
            <a:endParaRPr lang="en-US" sz="4800" b="1" dirty="0">
              <a:solidFill>
                <a:schemeClr val="accent1">
                  <a:lumMod val="50000"/>
                </a:schemeClr>
              </a:solidFill>
            </a:endParaRPr>
          </a:p>
        </p:txBody>
      </p:sp>
    </p:spTree>
    <p:extLst>
      <p:ext uri="{BB962C8B-B14F-4D97-AF65-F5344CB8AC3E}">
        <p14:creationId xmlns:p14="http://schemas.microsoft.com/office/powerpoint/2010/main" val="6772237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State Strategies for implementing section 188   </a:t>
            </a:r>
            <a:endParaRPr lang="en-US" sz="3200" dirty="0"/>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49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68288" y="1310729"/>
            <a:ext cx="8875712" cy="5024437"/>
          </a:xfrm>
        </p:spPr>
        <p:txBody>
          <a:bodyPr>
            <a:noAutofit/>
          </a:bodyPr>
          <a:lstStyle/>
          <a:p>
            <a:pPr marL="0" indent="0">
              <a:buNone/>
            </a:pPr>
            <a:r>
              <a:rPr lang="en-US" dirty="0" smtClean="0"/>
              <a:t>State </a:t>
            </a:r>
            <a:r>
              <a:rPr lang="en-US" dirty="0"/>
              <a:t>strategies </a:t>
            </a:r>
            <a:r>
              <a:rPr lang="en-US" dirty="0" smtClean="0"/>
              <a:t>implementing </a:t>
            </a:r>
            <a:r>
              <a:rPr lang="en-US" dirty="0"/>
              <a:t>effective AJC Certification processes, with Section 188 as framework. </a:t>
            </a:r>
          </a:p>
          <a:p>
            <a:pPr marL="0" indent="0">
              <a:buNone/>
            </a:pPr>
            <a:endParaRPr lang="en-US" sz="800" b="1" dirty="0"/>
          </a:p>
          <a:p>
            <a:r>
              <a:rPr lang="en-US" sz="2200" b="1" dirty="0" smtClean="0"/>
              <a:t>Missouri </a:t>
            </a:r>
            <a:endParaRPr lang="en-US" sz="2200" b="1" dirty="0"/>
          </a:p>
          <a:p>
            <a:pPr lvl="1"/>
            <a:r>
              <a:rPr lang="en-US" sz="2000" dirty="0"/>
              <a:t>Section 188 Disability Reference Guide</a:t>
            </a:r>
          </a:p>
          <a:p>
            <a:pPr lvl="1"/>
            <a:r>
              <a:rPr lang="en-US" sz="2000" dirty="0"/>
              <a:t>Equal Opportunity Officers &amp; Vocational </a:t>
            </a:r>
            <a:r>
              <a:rPr lang="en-US" sz="2000" dirty="0" smtClean="0"/>
              <a:t>Rehabilitation Partnership</a:t>
            </a:r>
            <a:endParaRPr lang="en-US" sz="2000" dirty="0"/>
          </a:p>
          <a:p>
            <a:endParaRPr lang="en-US" sz="800" b="1" dirty="0"/>
          </a:p>
          <a:p>
            <a:r>
              <a:rPr lang="en-US" sz="2200" b="1" dirty="0" smtClean="0"/>
              <a:t>Virginia </a:t>
            </a:r>
            <a:endParaRPr lang="en-US" sz="2200" b="1" dirty="0"/>
          </a:p>
          <a:p>
            <a:pPr lvl="1"/>
            <a:r>
              <a:rPr lang="en-US" sz="2000" dirty="0"/>
              <a:t>State Cross Partner &amp; Cross Title Taskforce</a:t>
            </a:r>
          </a:p>
          <a:p>
            <a:pPr lvl="1"/>
            <a:r>
              <a:rPr lang="en-US" sz="2000" dirty="0"/>
              <a:t>Diverse Workforce &amp; Disability Taskforce, Policy Administrator</a:t>
            </a:r>
          </a:p>
          <a:p>
            <a:endParaRPr lang="en-US" sz="800" b="1" dirty="0"/>
          </a:p>
          <a:p>
            <a:r>
              <a:rPr lang="en-US" sz="2200" b="1" dirty="0" smtClean="0"/>
              <a:t>California </a:t>
            </a:r>
            <a:endParaRPr lang="en-US" sz="2200" dirty="0"/>
          </a:p>
          <a:p>
            <a:pPr lvl="1"/>
            <a:r>
              <a:rPr lang="en-US" sz="2000" dirty="0"/>
              <a:t>Continuous Improvement Matrix</a:t>
            </a:r>
          </a:p>
          <a:p>
            <a:pPr lvl="1"/>
            <a:r>
              <a:rPr lang="en-US" sz="2000" dirty="0"/>
              <a:t>Levels of Certification: Baseline &amp; Hallmarks of Excellence </a:t>
            </a:r>
          </a:p>
          <a:p>
            <a:pPr marL="0" indent="0">
              <a:buNone/>
            </a:pPr>
            <a:endParaRPr lang="en-US" sz="3250" dirty="0" smtClean="0"/>
          </a:p>
          <a:p>
            <a:endParaRPr lang="en-US" sz="3250" dirty="0" smtClean="0"/>
          </a:p>
          <a:p>
            <a:endParaRPr lang="en-US" sz="3050" dirty="0" smtClean="0"/>
          </a:p>
        </p:txBody>
      </p:sp>
    </p:spTree>
    <p:extLst>
      <p:ext uri="{BB962C8B-B14F-4D97-AF65-F5344CB8AC3E}">
        <p14:creationId xmlns:p14="http://schemas.microsoft.com/office/powerpoint/2010/main" val="994834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Presenter #3 </a:t>
            </a:r>
            <a:endParaRPr lang="en-US" sz="3600" dirty="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7" name="Rectangle 6"/>
          <p:cNvSpPr/>
          <p:nvPr/>
        </p:nvSpPr>
        <p:spPr>
          <a:xfrm>
            <a:off x="1110401" y="1449935"/>
            <a:ext cx="6759971" cy="3231654"/>
          </a:xfrm>
          <a:prstGeom prst="rect">
            <a:avLst/>
          </a:prstGeom>
        </p:spPr>
        <p:txBody>
          <a:bodyPr wrap="square">
            <a:spAutoFit/>
          </a:bodyPr>
          <a:lstStyle/>
          <a:p>
            <a:pPr algn="ctr"/>
            <a:r>
              <a:rPr lang="en-US" sz="3600" b="1" dirty="0" smtClean="0"/>
              <a:t>Rebecca Salon, Ph.D</a:t>
            </a:r>
            <a:r>
              <a:rPr lang="en-US" sz="3600" b="1" dirty="0"/>
              <a:t>.</a:t>
            </a:r>
          </a:p>
          <a:p>
            <a:pPr algn="ctr"/>
            <a:r>
              <a:rPr lang="en-US" sz="2800" dirty="0"/>
              <a:t>LEAD Center Project Director</a:t>
            </a:r>
          </a:p>
          <a:p>
            <a:pPr algn="ctr"/>
            <a:r>
              <a:rPr lang="en-US" sz="2800" dirty="0"/>
              <a:t>National Disability </a:t>
            </a:r>
            <a:r>
              <a:rPr lang="en-US" sz="2800" dirty="0" smtClean="0"/>
              <a:t>Institute</a:t>
            </a:r>
          </a:p>
          <a:p>
            <a:pPr algn="ctr"/>
            <a:r>
              <a:rPr lang="en-US" sz="2800" dirty="0" smtClean="0"/>
              <a:t>1667 K Street, NW</a:t>
            </a:r>
          </a:p>
          <a:p>
            <a:pPr algn="ctr"/>
            <a:r>
              <a:rPr lang="en-US" sz="2800" dirty="0" smtClean="0"/>
              <a:t>Washington</a:t>
            </a:r>
            <a:r>
              <a:rPr lang="en-US" sz="2800" dirty="0"/>
              <a:t>, DC </a:t>
            </a:r>
            <a:endParaRPr lang="en-US" sz="2800" dirty="0" smtClean="0"/>
          </a:p>
          <a:p>
            <a:pPr algn="ctr"/>
            <a:r>
              <a:rPr lang="en-US" sz="2800" u="sng" dirty="0" smtClean="0">
                <a:hlinkClick r:id="rId4"/>
              </a:rPr>
              <a:t>rsalon@ndi-inc.org</a:t>
            </a:r>
            <a:endParaRPr lang="en-US" sz="2800" dirty="0"/>
          </a:p>
          <a:p>
            <a:pPr lvl="0" algn="ctr"/>
            <a:endParaRPr lang="en-US" sz="2800" b="1" dirty="0" smtClean="0"/>
          </a:p>
        </p:txBody>
      </p:sp>
    </p:spTree>
    <p:custDataLst>
      <p:tags r:id="rId1"/>
    </p:custDataLst>
    <p:extLst>
      <p:ext uri="{BB962C8B-B14F-4D97-AF65-F5344CB8AC3E}">
        <p14:creationId xmlns:p14="http://schemas.microsoft.com/office/powerpoint/2010/main" val="1459611938"/>
      </p:ext>
    </p:extLst>
  </p:cSld>
  <p:clrMapOvr>
    <a:masterClrMapping/>
  </p:clrMapOvr>
  <mc:AlternateContent xmlns:mc="http://schemas.openxmlformats.org/markup-compatibility/2006" xmlns:p14="http://schemas.microsoft.com/office/powerpoint/2010/main">
    <mc:Choice Requires="p14">
      <p:transition spd="slow" p14:dur="2000" advTm="21032"/>
    </mc:Choice>
    <mc:Fallback xmlns="">
      <p:transition spd="slow" advTm="21032"/>
    </mc:Fallback>
  </mc:AlternateContent>
  <p:timing>
    <p:tnLst>
      <p:par>
        <p:cTn id="1" dur="indefinite" restart="never" nodeType="tmRoot"/>
      </p:par>
    </p:tnLst>
  </p:timing>
  <p:extLst mod="1">
    <p:ext uri="{3A86A75C-4F4B-4683-9AE1-C65F6400EC91}">
      <p14:laserTraceLst xmlns:p14="http://schemas.microsoft.com/office/powerpoint/2010/main">
        <p14:tracePtLst>
          <p14:tracePt t="8474" x="381000" y="5511800"/>
          <p14:tracePt t="8771" x="381000" y="5486400"/>
          <p14:tracePt t="8788" x="381000" y="5435600"/>
          <p14:tracePt t="8805" x="381000" y="5365750"/>
          <p14:tracePt t="8822" x="381000" y="5105400"/>
          <p14:tracePt t="8840" x="438150" y="4832350"/>
          <p14:tracePt t="8857" x="539750" y="4546600"/>
          <p14:tracePt t="8873" x="603250" y="4406900"/>
          <p14:tracePt t="8890" x="635000" y="4337050"/>
          <p14:tracePt t="8907" x="666750" y="4248150"/>
          <p14:tracePt t="8925" x="698500" y="4178300"/>
          <p14:tracePt t="8941" x="711200" y="4133850"/>
          <p14:tracePt t="8958" x="717550" y="4121150"/>
          <p14:tracePt t="8975" x="717550" y="4102100"/>
          <p14:tracePt t="8992" x="717550" y="4089400"/>
          <p14:tracePt t="9009" x="717550" y="4070350"/>
          <p14:tracePt t="9026" x="717550" y="4044950"/>
          <p14:tracePt t="9044" x="717550" y="3981450"/>
          <p14:tracePt t="9060" x="717550" y="3937000"/>
          <p14:tracePt t="9077" x="730250" y="3867150"/>
          <p14:tracePt t="9094" x="755650" y="3784600"/>
          <p14:tracePt t="9112" x="774700" y="3733800"/>
          <p14:tracePt t="9128" x="787400" y="3708400"/>
          <p14:tracePt t="9145" x="793750" y="3676650"/>
          <p14:tracePt t="9161" x="800100" y="3663950"/>
          <p14:tracePt t="9178" x="800100" y="3651250"/>
          <p14:tracePt t="9196" x="806450" y="3644900"/>
          <p14:tracePt t="9334" x="806450" y="3638550"/>
          <p14:tracePt t="9384" x="806450" y="3619500"/>
          <p14:tracePt t="9402" x="812800" y="3594100"/>
          <p14:tracePt t="9419" x="812800" y="3587750"/>
          <p14:tracePt t="9436" x="819150" y="3575050"/>
          <p14:tracePt t="9453" x="825500" y="3568700"/>
          <p14:tracePt t="9626" x="825500" y="3530600"/>
          <p14:tracePt t="9644" x="825500" y="3505200"/>
          <p14:tracePt t="9659" x="831850" y="3454400"/>
          <p14:tracePt t="9678" x="863600" y="3390900"/>
          <p14:tracePt t="9694" x="895350" y="3308350"/>
          <p14:tracePt t="9710" x="927100" y="3238500"/>
          <p14:tracePt t="9727" x="939800" y="3206750"/>
          <p14:tracePt t="9746" x="946150" y="3200400"/>
          <p14:tracePt t="9763" x="946150" y="3168650"/>
          <p14:tracePt t="9780" x="952500" y="3149600"/>
          <p14:tracePt t="9942" x="952500" y="3143250"/>
          <p14:tracePt t="9976" x="952500" y="3130550"/>
          <p14:tracePt t="9994" x="952500" y="3124200"/>
          <p14:tracePt t="10010" x="952500" y="3117850"/>
          <p14:tracePt t="10028" x="952500" y="3098800"/>
          <p14:tracePt t="10044" x="952500" y="3079750"/>
          <p14:tracePt t="10062" x="952500" y="3067050"/>
          <p14:tracePt t="10079" x="952500" y="3054350"/>
          <p14:tracePt t="10096" x="958850" y="3048000"/>
          <p14:tracePt t="10113" x="965200" y="3041650"/>
          <p14:tracePt t="10130" x="965200" y="3035300"/>
          <p14:tracePt t="10146" x="965200" y="3028950"/>
          <p14:tracePt t="10346" x="965200" y="3022600"/>
          <p14:tracePt t="10363" x="965200" y="3016250"/>
          <p14:tracePt t="10380" x="965200" y="3003550"/>
          <p14:tracePt t="10397" x="965200" y="2984500"/>
          <p14:tracePt t="10414" x="965200" y="2965450"/>
          <p14:tracePt t="10448" x="965200" y="2946400"/>
          <p14:tracePt t="10466" x="965200" y="2940050"/>
          <p14:tracePt t="10500" x="971550" y="2933700"/>
          <p14:tracePt t="10613" x="971550" y="2927350"/>
          <p14:tracePt t="10629" x="971550" y="2921000"/>
          <p14:tracePt t="10646" x="996950" y="2889250"/>
          <p14:tracePt t="10663" x="1022350" y="2870200"/>
          <p14:tracePt t="10679" x="1054100" y="2844800"/>
          <p14:tracePt t="10696" x="1073150" y="2832100"/>
          <p14:tracePt t="10713" x="1079500" y="2825750"/>
          <p14:tracePt t="10731" x="1079500" y="2819400"/>
          <p14:tracePt t="10748" x="1092200" y="2813050"/>
          <p14:tracePt t="10782" x="1092200" y="2806700"/>
          <p14:tracePt t="11043" x="1098550" y="2806700"/>
          <p14:tracePt t="11196" x="1104900" y="2806700"/>
          <p14:tracePt t="11213" x="1123950" y="2806700"/>
          <p14:tracePt t="11230" x="1149350" y="2806700"/>
          <p14:tracePt t="11246" x="1174750" y="2806700"/>
          <p14:tracePt t="11265" x="1219200" y="2806700"/>
          <p14:tracePt t="11281" x="1301750" y="2800350"/>
          <p14:tracePt t="11298" x="1390650" y="2800350"/>
          <p14:tracePt t="11315" x="1485900" y="2800350"/>
          <p14:tracePt t="11332" x="1568450" y="2800350"/>
          <p14:tracePt t="11349" x="1644650" y="2800350"/>
          <p14:tracePt t="11366" x="1695450" y="2800350"/>
          <p14:tracePt t="11384" x="1739900" y="2800350"/>
          <p14:tracePt t="11400" x="1790700" y="2800350"/>
          <p14:tracePt t="11417" x="1841500" y="2800350"/>
          <p14:tracePt t="11434" x="1885950" y="2800350"/>
          <p14:tracePt t="11451" x="1930400" y="2800350"/>
          <p14:tracePt t="11468" x="1974850" y="2800350"/>
          <p14:tracePt t="11485" x="2012950" y="2800350"/>
          <p14:tracePt t="11503" x="2038350" y="2800350"/>
          <p14:tracePt t="11520" x="2063750" y="2800350"/>
          <p14:tracePt t="11538" x="2108200" y="2800350"/>
          <p14:tracePt t="11554" x="2139950" y="2800350"/>
          <p14:tracePt t="11572" x="2171700" y="2800350"/>
          <p14:tracePt t="11589" x="2203450" y="2800350"/>
          <p14:tracePt t="11605" x="2228850" y="2800350"/>
          <p14:tracePt t="11623" x="2260600" y="2800350"/>
          <p14:tracePt t="11640" x="2286000" y="2800350"/>
          <p14:tracePt t="11657" x="2311400" y="2800350"/>
          <p14:tracePt t="11675" x="2336800" y="2800350"/>
          <p14:tracePt t="11690" x="2374900" y="2794000"/>
          <p14:tracePt t="11708" x="2400300" y="2794000"/>
          <p14:tracePt t="11725" x="2425700" y="2794000"/>
          <p14:tracePt t="11742" x="2444750" y="2794000"/>
          <p14:tracePt t="11758" x="2463800" y="2794000"/>
          <p14:tracePt t="11776" x="2470150" y="2794000"/>
          <p14:tracePt t="11794" x="2476500" y="2794000"/>
          <p14:tracePt t="11877" x="2482850" y="2794000"/>
          <p14:tracePt t="11919" x="2482850" y="2787650"/>
          <p14:tracePt t="11934" x="2489200" y="2787650"/>
          <p14:tracePt t="12141" x="2438400" y="2787650"/>
          <p14:tracePt t="12158" x="2324100" y="2787650"/>
          <p14:tracePt t="12176" x="2095500" y="2743200"/>
          <p14:tracePt t="12193" x="1631950" y="2679700"/>
          <p14:tracePt t="12211" x="1320800" y="2616200"/>
          <p14:tracePt t="12226" x="901700" y="2520950"/>
          <p14:tracePt t="12244" x="482600" y="2425700"/>
          <p14:tracePt t="12261" x="431800" y="2406650"/>
          <p14:tracePt t="12278" x="400050" y="2393950"/>
          <p14:tracePt t="12295" x="317500" y="2355850"/>
          <p14:tracePt t="12312" x="317500" y="2349500"/>
          <p14:tracePt t="12329" x="317500" y="2343150"/>
          <p14:tracePt t="12347" x="317500" y="2330450"/>
          <p14:tracePt t="12541" x="355600" y="2330450"/>
          <p14:tracePt t="12558" x="539750" y="2311400"/>
          <p14:tracePt t="12575" x="889000" y="2235200"/>
          <p14:tracePt t="12592" x="1409700" y="2089150"/>
          <p14:tracePt t="12609" x="2266950" y="1873250"/>
          <p14:tracePt t="12626" x="3384550" y="1606550"/>
          <p14:tracePt t="12643" x="3714750" y="1543050"/>
          <p14:tracePt t="12660" x="3886200" y="1524000"/>
          <p14:tracePt t="12678" x="3943350" y="1517650"/>
          <p14:tracePt t="12695" x="4210050" y="1466850"/>
          <p14:tracePt t="12712" x="4229100" y="1460500"/>
          <p14:tracePt t="12729" x="4171950" y="1460500"/>
          <p14:tracePt t="12746" x="3886200" y="1460500"/>
          <p14:tracePt t="12763" x="3473450" y="1479550"/>
          <p14:tracePt t="12779" x="3403600" y="1498600"/>
          <p14:tracePt t="12796" x="3378200" y="1504950"/>
          <p14:tracePt t="12813" x="3321050" y="1517650"/>
          <p14:tracePt t="12847" x="3327400" y="1524000"/>
          <p14:tracePt t="12865" x="3346450" y="1524000"/>
          <p14:tracePt t="12882" x="3378200" y="1524000"/>
          <p14:tracePt t="12898" x="3378200" y="1530350"/>
          <p14:tracePt t="12916" x="3225800" y="1581150"/>
          <p14:tracePt t="12932" x="2597150" y="1771650"/>
          <p14:tracePt t="12949" x="2089150" y="1930400"/>
          <p14:tracePt t="12967" x="1924050" y="1974850"/>
          <p14:tracePt t="12983" x="1879600" y="1993900"/>
          <p14:tracePt t="13001" x="1720850" y="2057400"/>
          <p14:tracePt t="13018" x="1733550" y="2063750"/>
          <p14:tracePt t="13035" x="1816100" y="2063750"/>
          <p14:tracePt t="13051" x="1917700" y="2063750"/>
          <p14:tracePt t="13069" x="1943100" y="2063750"/>
          <p14:tracePt t="13086" x="2006600" y="2063750"/>
          <p14:tracePt t="13104" x="1949450" y="2120900"/>
          <p14:tracePt t="13121" x="1682750" y="2273300"/>
          <p14:tracePt t="13138" x="1530350" y="2355850"/>
          <p14:tracePt t="13154" x="1473200" y="2387600"/>
          <p14:tracePt t="13171" x="1422400" y="2425700"/>
          <p14:tracePt t="13189" x="1371600" y="2470150"/>
          <p14:tracePt t="13206" x="1371600" y="2482850"/>
          <p14:tracePt t="13224" x="1397000" y="2489200"/>
          <p14:tracePt t="13240" x="1447800" y="2520950"/>
          <p14:tracePt t="13258" x="1460500" y="2590800"/>
          <p14:tracePt t="13275" x="1390650" y="2800350"/>
          <p14:tracePt t="13291" x="1041400" y="3162300"/>
          <p14:tracePt t="13308" x="927100" y="3276600"/>
          <p14:tracePt t="13325" x="876300" y="3327400"/>
          <p14:tracePt t="13342" x="831850" y="3384550"/>
          <p14:tracePt t="13360" x="806450" y="3441700"/>
          <p14:tracePt t="13377" x="806450" y="3467100"/>
          <p14:tracePt t="13394" x="933450" y="3467100"/>
          <p14:tracePt t="13411" x="1346200" y="3308350"/>
          <p14:tracePt t="13429" x="1784350" y="3028950"/>
          <p14:tracePt t="13446" x="2235200" y="2546350"/>
          <p14:tracePt t="13463" x="2349500" y="2355850"/>
          <p14:tracePt t="13480" x="2419350" y="2120900"/>
          <p14:tracePt t="13497" x="2419350" y="1962150"/>
          <p14:tracePt t="13514" x="2273300" y="1809750"/>
          <p14:tracePt t="13531" x="1828800" y="1784350"/>
          <p14:tracePt t="13548" x="1670050" y="1784350"/>
          <p14:tracePt t="13564" x="1485900" y="1797050"/>
          <p14:tracePt t="13582" x="1358900" y="1841500"/>
          <p14:tracePt t="13599" x="1314450" y="1917700"/>
          <p14:tracePt t="13616" x="1384300" y="1974850"/>
          <p14:tracePt t="13633" x="1701800" y="2076450"/>
          <p14:tracePt t="13649" x="1866900" y="2089150"/>
          <p14:tracePt t="13666" x="2178050" y="2089150"/>
          <p14:tracePt t="13683" x="2381250" y="2082800"/>
          <p14:tracePt t="13701" x="2438400" y="2038350"/>
          <p14:tracePt t="13718" x="2508250" y="1917700"/>
          <p14:tracePt t="13736" x="2463800" y="1790700"/>
          <p14:tracePt t="13752" x="2197100" y="1695450"/>
          <p14:tracePt t="13768" x="1479550" y="1695450"/>
          <p14:tracePt t="13786" x="806450" y="1943100"/>
          <p14:tracePt t="13802" x="450850" y="2241550"/>
          <p14:tracePt t="13820" x="165100" y="2730500"/>
          <p14:tracePt t="13836" x="76200" y="3441700"/>
          <p14:tracePt t="13853" x="76200" y="3651250"/>
          <p14:tracePt t="13871" x="215900" y="4311650"/>
          <p14:tracePt t="13887" x="374650" y="4857750"/>
          <p14:tracePt t="13905" x="393700" y="4940300"/>
          <p14:tracePt t="13922" x="400050" y="4965700"/>
          <p14:tracePt t="14060" x="400050" y="4972050"/>
          <p14:tracePt t="14076" x="400050" y="5035550"/>
          <p14:tracePt t="14093" x="400050" y="5111750"/>
          <p14:tracePt t="14111" x="406400" y="5207000"/>
          <p14:tracePt t="14128" x="457200" y="5448300"/>
          <p14:tracePt t="14146" x="546100" y="5784850"/>
          <p14:tracePt t="14163" x="603250" y="5975350"/>
          <p14:tracePt t="14180" x="628650" y="6057900"/>
          <p14:tracePt t="14196" x="635000" y="6102350"/>
          <p14:tracePt t="14215" x="654050" y="6172200"/>
          <p14:tracePt t="14231" x="660400" y="6235700"/>
          <p14:tracePt t="14248" x="660400" y="6280150"/>
          <p14:tracePt t="14265" x="654050" y="6286500"/>
          <p14:tracePt t="14283" x="635000" y="6299200"/>
          <p14:tracePt t="14300" x="615950" y="6305550"/>
          <p14:tracePt t="14317" x="590550" y="6318250"/>
          <p14:tracePt t="14334" x="571500" y="6337300"/>
          <p14:tracePt t="14352" x="539750" y="6362700"/>
          <p14:tracePt t="14368" x="527050" y="6388100"/>
          <p14:tracePt t="14387" x="514350" y="6432550"/>
          <p14:tracePt t="14403" x="508000" y="6483350"/>
          <p14:tracePt t="14420" x="495300" y="6508750"/>
          <p14:tracePt t="14438" x="488950" y="6527800"/>
          <p14:tracePt t="14455" x="482600" y="6546850"/>
          <p14:tracePt t="14472" x="482600" y="6553200"/>
          <p14:tracePt t="15878" x="0" y="0"/>
        </p14:tracePtLst>
      </p14:laserTraceLst>
    </p:ext>
  </p:extLs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Connect with the LEAD Center</a:t>
            </a:r>
          </a:p>
        </p:txBody>
      </p:sp>
      <p:sp>
        <p:nvSpPr>
          <p:cNvPr id="5" name="Slide Number Placeholder 4"/>
          <p:cNvSpPr>
            <a:spLocks noGrp="1"/>
          </p:cNvSpPr>
          <p:nvPr>
            <p:ph type="sldNum" sz="quarter" idx="4"/>
          </p:nvPr>
        </p:nvSpPr>
        <p:spPr/>
        <p:txBody>
          <a:bodyPr/>
          <a:lstStyle/>
          <a:p>
            <a:pPr algn="r"/>
            <a:fld id="{3D517369-3B54-A940-B2A1-3CF076ECC68F}" type="slidenum">
              <a:rPr lang="en-US" smtClean="0"/>
              <a:pPr algn="r"/>
              <a:t>50</a:t>
            </a:fld>
            <a:endParaRPr lang="en-US" dirty="0"/>
          </a:p>
        </p:txBody>
      </p:sp>
      <p:sp>
        <p:nvSpPr>
          <p:cNvPr id="3" name="Content Placeholder 2"/>
          <p:cNvSpPr>
            <a:spLocks noGrp="1"/>
          </p:cNvSpPr>
          <p:nvPr>
            <p:ph idx="4294967295"/>
          </p:nvPr>
        </p:nvSpPr>
        <p:spPr>
          <a:xfrm>
            <a:off x="293688" y="1216025"/>
            <a:ext cx="8393113" cy="4702175"/>
          </a:xfrm>
        </p:spPr>
        <p:txBody>
          <a:bodyPr>
            <a:normAutofit fontScale="92500" lnSpcReduction="10000"/>
          </a:bodyPr>
          <a:lstStyle/>
          <a:p>
            <a:r>
              <a:rPr lang="en-US" dirty="0"/>
              <a:t>Website: </a:t>
            </a:r>
            <a:r>
              <a:rPr lang="en-US" dirty="0">
                <a:hlinkClick r:id="rId3"/>
              </a:rPr>
              <a:t>www.leadcenter.org</a:t>
            </a:r>
            <a:r>
              <a:rPr lang="en-US" dirty="0"/>
              <a:t> </a:t>
            </a:r>
          </a:p>
          <a:p>
            <a:pPr lvl="1"/>
            <a:r>
              <a:rPr lang="en-US" dirty="0" smtClean="0"/>
              <a:t>DRIVE </a:t>
            </a:r>
            <a:r>
              <a:rPr lang="en-US" dirty="0"/>
              <a:t>Website: </a:t>
            </a:r>
            <a:r>
              <a:rPr lang="en-US" dirty="0">
                <a:hlinkClick r:id="rId4"/>
              </a:rPr>
              <a:t>http://</a:t>
            </a:r>
            <a:r>
              <a:rPr lang="en-US" dirty="0" smtClean="0">
                <a:hlinkClick r:id="rId4"/>
              </a:rPr>
              <a:t>drivedisabilityemployment.org/</a:t>
            </a:r>
            <a:endParaRPr lang="en-US" dirty="0" smtClean="0"/>
          </a:p>
          <a:p>
            <a:pPr lvl="1"/>
            <a:r>
              <a:rPr lang="en-US" dirty="0" smtClean="0"/>
              <a:t>Sign </a:t>
            </a:r>
            <a:r>
              <a:rPr lang="en-US" dirty="0"/>
              <a:t>up for LEAD Center </a:t>
            </a:r>
            <a:r>
              <a:rPr lang="en-US" dirty="0" smtClean="0"/>
              <a:t>News: </a:t>
            </a:r>
            <a:r>
              <a:rPr lang="en-US" dirty="0" smtClean="0">
                <a:hlinkClick r:id="rId5"/>
              </a:rPr>
              <a:t>http://eepurl.com/sQiHr</a:t>
            </a:r>
            <a:endParaRPr lang="en-US" dirty="0" smtClean="0"/>
          </a:p>
          <a:p>
            <a:pPr marL="342891" lvl="1" indent="0">
              <a:buNone/>
            </a:pPr>
            <a:endParaRPr lang="en-US" dirty="0" smtClean="0"/>
          </a:p>
          <a:p>
            <a:r>
              <a:rPr lang="en-US" dirty="0" smtClean="0"/>
              <a:t>Follow the LEAD Center on…</a:t>
            </a:r>
          </a:p>
          <a:p>
            <a:pPr lvl="1"/>
            <a:r>
              <a:rPr lang="en-US" dirty="0" smtClean="0"/>
              <a:t>Facebook</a:t>
            </a:r>
            <a:r>
              <a:rPr lang="en-US" dirty="0"/>
              <a:t>: </a:t>
            </a:r>
            <a:r>
              <a:rPr lang="en-US" dirty="0">
                <a:hlinkClick r:id="rId6"/>
              </a:rPr>
              <a:t>www.facebook.com/LEADCtr</a:t>
            </a:r>
            <a:r>
              <a:rPr lang="en-US" dirty="0"/>
              <a:t> </a:t>
            </a:r>
          </a:p>
          <a:p>
            <a:pPr lvl="1"/>
            <a:r>
              <a:rPr lang="en-US" dirty="0"/>
              <a:t>Twitter: </a:t>
            </a:r>
            <a:r>
              <a:rPr lang="en-US" dirty="0">
                <a:hlinkClick r:id="rId7"/>
              </a:rPr>
              <a:t>@</a:t>
            </a:r>
            <a:r>
              <a:rPr lang="en-US" dirty="0" err="1">
                <a:hlinkClick r:id="rId7"/>
              </a:rPr>
              <a:t>LEADCtr</a:t>
            </a:r>
            <a:r>
              <a:rPr lang="en-US" dirty="0">
                <a:hlinkClick r:id="rId7"/>
              </a:rPr>
              <a:t> </a:t>
            </a:r>
            <a:endParaRPr lang="en-US" dirty="0"/>
          </a:p>
          <a:p>
            <a:pPr lvl="1"/>
            <a:r>
              <a:rPr lang="en-US" dirty="0"/>
              <a:t>LinkedIn: </a:t>
            </a:r>
            <a:r>
              <a:rPr lang="en-US" dirty="0">
                <a:hlinkClick r:id="rId8"/>
              </a:rPr>
              <a:t>linkedin.com/groups/LEAD-Center-4828089</a:t>
            </a:r>
            <a:r>
              <a:rPr lang="en-US" dirty="0"/>
              <a:t> </a:t>
            </a:r>
          </a:p>
          <a:p>
            <a:pPr lvl="1"/>
            <a:r>
              <a:rPr lang="en-US" dirty="0"/>
              <a:t>YouTube: </a:t>
            </a:r>
            <a:r>
              <a:rPr lang="en-US" dirty="0">
                <a:hlinkClick r:id="rId9"/>
              </a:rPr>
              <a:t>https://www.youtube.com/user/LEADCtr</a:t>
            </a:r>
            <a:r>
              <a:rPr lang="en-US" dirty="0"/>
              <a:t> </a:t>
            </a:r>
          </a:p>
          <a:p>
            <a:pPr lvl="1"/>
            <a:endParaRPr lang="en-US" dirty="0"/>
          </a:p>
          <a:p>
            <a:r>
              <a:rPr lang="en-US" dirty="0"/>
              <a:t>Contact us:  </a:t>
            </a:r>
          </a:p>
          <a:p>
            <a:pPr lvl="1"/>
            <a:r>
              <a:rPr lang="en-US" dirty="0"/>
              <a:t>Rebecca Salon, Project Director, </a:t>
            </a:r>
            <a:r>
              <a:rPr lang="en-US" dirty="0">
                <a:hlinkClick r:id="rId10"/>
              </a:rPr>
              <a:t>rsalon@ndi-inc.org</a:t>
            </a:r>
            <a:endParaRPr lang="en-US" dirty="0"/>
          </a:p>
          <a:p>
            <a:pPr lvl="1"/>
            <a:r>
              <a:rPr lang="en-US" dirty="0"/>
              <a:t>Elizabeth Jennings, Asst. Project Director, </a:t>
            </a:r>
            <a:r>
              <a:rPr lang="en-US" dirty="0">
                <a:hlinkClick r:id="rId11"/>
              </a:rPr>
              <a:t>ejennings@ndi-inc.org</a:t>
            </a:r>
            <a:r>
              <a:rPr lang="en-US" dirty="0"/>
              <a:t> </a:t>
            </a:r>
          </a:p>
          <a:p>
            <a:pPr lvl="1"/>
            <a:r>
              <a:rPr lang="en-US" dirty="0"/>
              <a:t>Aramide Awosika, Project Coordinator, </a:t>
            </a:r>
            <a:r>
              <a:rPr lang="en-US" dirty="0">
                <a:hlinkClick r:id="rId12"/>
              </a:rPr>
              <a:t>aawosika@ndi-inc.org</a:t>
            </a:r>
            <a:r>
              <a:rPr lang="en-US" dirty="0"/>
              <a:t> </a:t>
            </a:r>
          </a:p>
          <a:p>
            <a:endParaRPr lang="en-US" dirty="0"/>
          </a:p>
        </p:txBody>
      </p:sp>
    </p:spTree>
    <p:extLst>
      <p:ext uri="{BB962C8B-B14F-4D97-AF65-F5344CB8AC3E}">
        <p14:creationId xmlns:p14="http://schemas.microsoft.com/office/powerpoint/2010/main" val="64836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Connect </a:t>
            </a:r>
            <a:r>
              <a:rPr lang="en-US" sz="3200" dirty="0" smtClean="0"/>
              <a:t>with DEI &amp; eta Disability employment resources</a:t>
            </a:r>
            <a:endParaRPr lang="en-US" sz="3200" dirty="0"/>
          </a:p>
        </p:txBody>
      </p:sp>
      <p:sp>
        <p:nvSpPr>
          <p:cNvPr id="5" name="Slide Number Placeholder 4"/>
          <p:cNvSpPr>
            <a:spLocks noGrp="1"/>
          </p:cNvSpPr>
          <p:nvPr>
            <p:ph type="sldNum" sz="quarter" idx="4"/>
          </p:nvPr>
        </p:nvSpPr>
        <p:spPr/>
        <p:txBody>
          <a:bodyPr/>
          <a:lstStyle/>
          <a:p>
            <a:pPr algn="r"/>
            <a:fld id="{3D517369-3B54-A940-B2A1-3CF076ECC68F}" type="slidenum">
              <a:rPr lang="en-US" smtClean="0"/>
              <a:pPr algn="r"/>
              <a:t>51</a:t>
            </a:fld>
            <a:endParaRPr lang="en-US" dirty="0"/>
          </a:p>
        </p:txBody>
      </p:sp>
      <p:sp>
        <p:nvSpPr>
          <p:cNvPr id="3" name="Content Placeholder 2"/>
          <p:cNvSpPr>
            <a:spLocks noGrp="1"/>
          </p:cNvSpPr>
          <p:nvPr>
            <p:ph idx="4294967295"/>
          </p:nvPr>
        </p:nvSpPr>
        <p:spPr>
          <a:xfrm>
            <a:off x="293688" y="1420232"/>
            <a:ext cx="8393113" cy="4702175"/>
          </a:xfrm>
        </p:spPr>
        <p:txBody>
          <a:bodyPr>
            <a:normAutofit fontScale="92500" lnSpcReduction="10000"/>
          </a:bodyPr>
          <a:lstStyle/>
          <a:p>
            <a:r>
              <a:rPr lang="en-US" dirty="0" err="1" smtClean="0"/>
              <a:t>WorkforceGPS</a:t>
            </a:r>
            <a:r>
              <a:rPr lang="en-US" dirty="0" smtClean="0"/>
              <a:t> DEI Collection:  </a:t>
            </a:r>
            <a:r>
              <a:rPr lang="en-US" sz="2000" dirty="0">
                <a:hlinkClick r:id="rId3"/>
              </a:rPr>
              <a:t>https://dei.workforcegps.org</a:t>
            </a:r>
            <a:r>
              <a:rPr lang="en-US" sz="2000" dirty="0" smtClean="0">
                <a:hlinkClick r:id="rId3"/>
              </a:rPr>
              <a:t>/</a:t>
            </a:r>
            <a:r>
              <a:rPr lang="en-US" sz="2000" dirty="0" smtClean="0"/>
              <a:t>  </a:t>
            </a:r>
            <a:endParaRPr lang="en-US" dirty="0"/>
          </a:p>
          <a:p>
            <a:pPr lvl="1"/>
            <a:r>
              <a:rPr lang="en-US" dirty="0" smtClean="0"/>
              <a:t>Front Line DEI Resources</a:t>
            </a:r>
            <a:r>
              <a:rPr lang="en-US" dirty="0"/>
              <a:t>: </a:t>
            </a:r>
            <a:r>
              <a:rPr lang="en-US" dirty="0">
                <a:hlinkClick r:id="rId4"/>
              </a:rPr>
              <a:t>https://</a:t>
            </a:r>
            <a:r>
              <a:rPr lang="en-US" dirty="0" smtClean="0">
                <a:hlinkClick r:id="rId4"/>
              </a:rPr>
              <a:t>dei.workforcegps.org/resources/2017/11/17/13/18/Front_Line_DEI_Resources</a:t>
            </a:r>
            <a:r>
              <a:rPr lang="en-US" dirty="0" smtClean="0"/>
              <a:t> </a:t>
            </a:r>
          </a:p>
          <a:p>
            <a:pPr lvl="1"/>
            <a:r>
              <a:rPr lang="en-US" dirty="0" smtClean="0"/>
              <a:t>DEI Best Practices Highlights</a:t>
            </a:r>
            <a:r>
              <a:rPr lang="en-US" dirty="0"/>
              <a:t>: </a:t>
            </a:r>
            <a:r>
              <a:rPr lang="en-US" dirty="0">
                <a:hlinkClick r:id="rId5"/>
              </a:rPr>
              <a:t>https://</a:t>
            </a:r>
            <a:r>
              <a:rPr lang="en-US" dirty="0" smtClean="0">
                <a:hlinkClick r:id="rId5"/>
              </a:rPr>
              <a:t>disability.workforcegps.org/resources/2017/09/14/13/01/Disability_Employment_Initiative_DEI_Best_Practice_Series</a:t>
            </a:r>
            <a:r>
              <a:rPr lang="en-US" dirty="0" smtClean="0"/>
              <a:t> </a:t>
            </a:r>
          </a:p>
          <a:p>
            <a:pPr marL="342891" lvl="1" indent="0">
              <a:buNone/>
            </a:pPr>
            <a:endParaRPr lang="en-US" dirty="0" smtClean="0"/>
          </a:p>
          <a:p>
            <a:r>
              <a:rPr lang="en-US" dirty="0" err="1" smtClean="0"/>
              <a:t>WorkforceGPS</a:t>
            </a:r>
            <a:r>
              <a:rPr lang="en-US" dirty="0" smtClean="0"/>
              <a:t> Disability and </a:t>
            </a:r>
            <a:r>
              <a:rPr lang="en-US" dirty="0"/>
              <a:t>Employment Community:  </a:t>
            </a:r>
            <a:r>
              <a:rPr lang="en-US" sz="2000" dirty="0">
                <a:hlinkClick r:id="rId6"/>
              </a:rPr>
              <a:t>https://disability.workforcegps.org</a:t>
            </a:r>
            <a:r>
              <a:rPr lang="en-US" sz="2000" dirty="0" smtClean="0">
                <a:hlinkClick r:id="rId6"/>
              </a:rPr>
              <a:t>/</a:t>
            </a:r>
            <a:r>
              <a:rPr lang="en-US" sz="2000" dirty="0" smtClean="0"/>
              <a:t> </a:t>
            </a:r>
            <a:endParaRPr lang="en-US" dirty="0" smtClean="0"/>
          </a:p>
          <a:p>
            <a:pPr lvl="1"/>
            <a:r>
              <a:rPr lang="en-US" dirty="0" smtClean="0"/>
              <a:t>Join “Connect </a:t>
            </a:r>
            <a:r>
              <a:rPr lang="en-US" dirty="0"/>
              <a:t>the Pieces”: </a:t>
            </a:r>
            <a:r>
              <a:rPr lang="en-US" dirty="0">
                <a:hlinkClick r:id="rId7"/>
              </a:rPr>
              <a:t>https://</a:t>
            </a:r>
            <a:r>
              <a:rPr lang="en-US" dirty="0" smtClean="0">
                <a:hlinkClick r:id="rId7"/>
              </a:rPr>
              <a:t>www.workforcegps.org/register</a:t>
            </a:r>
            <a:r>
              <a:rPr lang="en-US" dirty="0" smtClean="0"/>
              <a:t> </a:t>
            </a:r>
          </a:p>
          <a:p>
            <a:pPr marL="342891" lvl="1" indent="0">
              <a:buNone/>
            </a:pPr>
            <a:r>
              <a:rPr lang="en-US" dirty="0" smtClean="0"/>
              <a:t>Online </a:t>
            </a:r>
            <a:r>
              <a:rPr lang="en-US" dirty="0"/>
              <a:t>resource destination for the </a:t>
            </a:r>
            <a:r>
              <a:rPr lang="en-US" dirty="0" smtClean="0"/>
              <a:t>AJC </a:t>
            </a:r>
            <a:r>
              <a:rPr lang="en-US" dirty="0"/>
              <a:t>network, people with disabilities, and </a:t>
            </a:r>
            <a:r>
              <a:rPr lang="en-US" dirty="0" smtClean="0"/>
              <a:t>employers and stakeholders </a:t>
            </a:r>
            <a:r>
              <a:rPr lang="en-US" dirty="0"/>
              <a:t>who partner with the workforce system to provide </a:t>
            </a:r>
            <a:r>
              <a:rPr lang="en-US" dirty="0" smtClean="0"/>
              <a:t>services/programs </a:t>
            </a:r>
            <a:r>
              <a:rPr lang="en-US" dirty="0"/>
              <a:t>to people with disabilities and other barriers to employment. </a:t>
            </a:r>
            <a:r>
              <a:rPr lang="en-US" dirty="0" smtClean="0"/>
              <a:t>Check </a:t>
            </a:r>
            <a:r>
              <a:rPr lang="en-US" dirty="0"/>
              <a:t>the “Disability and Employment” box and other community memberships </a:t>
            </a:r>
            <a:r>
              <a:rPr lang="en-US" dirty="0" smtClean="0"/>
              <a:t>that can support </a:t>
            </a:r>
            <a:r>
              <a:rPr lang="en-US" dirty="0"/>
              <a:t>your </a:t>
            </a:r>
            <a:r>
              <a:rPr lang="en-US" dirty="0" smtClean="0"/>
              <a:t>work.</a:t>
            </a:r>
            <a:endParaRPr lang="en-US" dirty="0"/>
          </a:p>
        </p:txBody>
      </p:sp>
    </p:spTree>
    <p:extLst>
      <p:ext uri="{BB962C8B-B14F-4D97-AF65-F5344CB8AC3E}">
        <p14:creationId xmlns:p14="http://schemas.microsoft.com/office/powerpoint/2010/main" val="42406752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0" y="522514"/>
            <a:ext cx="9144000" cy="5138057"/>
          </a:xfrm>
        </p:spPr>
        <p:txBody>
          <a:bodyPr>
            <a:noAutofit/>
          </a:bodyPr>
          <a:lstStyle/>
          <a:p>
            <a:pPr marL="0" indent="0" algn="ctr">
              <a:buNone/>
            </a:pPr>
            <a:r>
              <a:rPr lang="en-US" sz="4400" b="1" smtClean="0">
                <a:solidFill>
                  <a:schemeClr val="accent1">
                    <a:lumMod val="50000"/>
                  </a:schemeClr>
                </a:solidFill>
              </a:rPr>
              <a:t>April </a:t>
            </a:r>
            <a:r>
              <a:rPr lang="en-US" sz="4400" b="1" dirty="0" smtClean="0">
                <a:solidFill>
                  <a:schemeClr val="accent1">
                    <a:lumMod val="50000"/>
                  </a:schemeClr>
                </a:solidFill>
              </a:rPr>
              <a:t>30, 2018</a:t>
            </a:r>
          </a:p>
          <a:p>
            <a:pPr marL="0" indent="0" algn="ctr">
              <a:buNone/>
            </a:pPr>
            <a:r>
              <a:rPr lang="en-US" sz="3200" b="1" dirty="0" smtClean="0">
                <a:solidFill>
                  <a:schemeClr val="accent1">
                    <a:lumMod val="50000"/>
                  </a:schemeClr>
                </a:solidFill>
              </a:rPr>
              <a:t>3:00-4:00pmEST</a:t>
            </a:r>
            <a:endParaRPr lang="en-US" sz="3200" b="1" dirty="0" smtClean="0"/>
          </a:p>
          <a:p>
            <a:pPr marL="0" indent="0" algn="ctr">
              <a:buNone/>
            </a:pPr>
            <a:endParaRPr lang="en-US" b="1" dirty="0" smtClean="0">
              <a:solidFill>
                <a:srgbClr val="0070C0"/>
              </a:solidFill>
            </a:endParaRPr>
          </a:p>
          <a:p>
            <a:pPr marL="0" indent="0" algn="ctr">
              <a:buNone/>
            </a:pPr>
            <a:r>
              <a:rPr lang="en-US" sz="3200" b="1" dirty="0" smtClean="0">
                <a:solidFill>
                  <a:srgbClr val="0070C0"/>
                </a:solidFill>
              </a:rPr>
              <a:t>REGISTER HERE</a:t>
            </a:r>
            <a:r>
              <a:rPr lang="en-US" sz="3200" b="1" dirty="0">
                <a:solidFill>
                  <a:srgbClr val="0070C0"/>
                </a:solidFill>
              </a:rPr>
              <a:t>:	</a:t>
            </a:r>
            <a:r>
              <a:rPr lang="en-US" sz="2200" b="1" dirty="0">
                <a:solidFill>
                  <a:srgbClr val="0070C0"/>
                </a:solidFill>
                <a:hlinkClick r:id="rId3"/>
              </a:rPr>
              <a:t>https://</a:t>
            </a:r>
            <a:r>
              <a:rPr lang="en-US" sz="2200" b="1" dirty="0" smtClean="0">
                <a:solidFill>
                  <a:srgbClr val="0070C0"/>
                </a:solidFill>
                <a:hlinkClick r:id="rId3"/>
              </a:rPr>
              <a:t>leadcenter.webex.com/leadcenter/onstage/g.php?MTID=e025cb1f8932f02359c28c1e57b47f74e</a:t>
            </a:r>
            <a:endParaRPr lang="en-US" sz="2200" b="1" dirty="0" smtClean="0">
              <a:solidFill>
                <a:srgbClr val="0070C0"/>
              </a:solidFill>
            </a:endParaRPr>
          </a:p>
          <a:p>
            <a:pPr marL="0" indent="0" algn="ctr">
              <a:buNone/>
            </a:pPr>
            <a:endParaRPr lang="en-US" sz="1800" b="1" dirty="0" smtClean="0">
              <a:solidFill>
                <a:schemeClr val="accent1">
                  <a:lumMod val="50000"/>
                </a:schemeClr>
              </a:solidFill>
            </a:endParaRPr>
          </a:p>
          <a:p>
            <a:pPr marL="0" indent="0" algn="ctr">
              <a:buNone/>
            </a:pPr>
            <a:r>
              <a:rPr lang="en-US" sz="3200" b="1" dirty="0"/>
              <a:t>Achieving 188 Compliance </a:t>
            </a:r>
            <a:r>
              <a:rPr lang="en-US" sz="3200" b="1" dirty="0" smtClean="0"/>
              <a:t>&amp; AJC </a:t>
            </a:r>
            <a:r>
              <a:rPr lang="en-US" sz="3200" b="1" dirty="0"/>
              <a:t>Certification: </a:t>
            </a:r>
            <a:r>
              <a:rPr lang="en-US" sz="3200" b="1" dirty="0" smtClean="0"/>
              <a:t>Key </a:t>
            </a:r>
            <a:r>
              <a:rPr lang="en-US" sz="3200" b="1" dirty="0"/>
              <a:t>Strategies &amp; Actions from Policy to </a:t>
            </a:r>
            <a:r>
              <a:rPr lang="en-US" sz="3200" b="1" dirty="0" smtClean="0"/>
              <a:t>Procedure </a:t>
            </a:r>
            <a:endParaRPr lang="en-US" sz="3200" dirty="0"/>
          </a:p>
          <a:p>
            <a:pPr marL="0" indent="0" algn="ctr">
              <a:buNone/>
            </a:pPr>
            <a:endParaRPr lang="en-US" sz="4400" b="1" dirty="0" smtClean="0">
              <a:solidFill>
                <a:schemeClr val="accent1">
                  <a:lumMod val="50000"/>
                </a:schemeClr>
              </a:solidFill>
            </a:endParaRPr>
          </a:p>
          <a:p>
            <a:pPr marL="0" indent="0" algn="ctr">
              <a:buNone/>
            </a:pPr>
            <a:endParaRPr lang="en-US" sz="4400" b="1" dirty="0">
              <a:solidFill>
                <a:schemeClr val="accent1">
                  <a:lumMod val="50000"/>
                </a:schemeClr>
              </a:solidFill>
            </a:endParaRPr>
          </a:p>
          <a:p>
            <a:pPr marL="0" indent="0" algn="ctr">
              <a:buNone/>
            </a:pPr>
            <a:endParaRPr lang="en-US" sz="4400" b="1" dirty="0" smtClean="0">
              <a:solidFill>
                <a:schemeClr val="accent1">
                  <a:lumMod val="50000"/>
                </a:schemeClr>
              </a:solidFill>
            </a:endParaRPr>
          </a:p>
          <a:p>
            <a:pPr marL="0" indent="0" algn="ctr">
              <a:buNone/>
            </a:pPr>
            <a:endParaRPr lang="en-US" sz="3600" b="1" dirty="0" smtClean="0">
              <a:solidFill>
                <a:schemeClr val="accent1">
                  <a:lumMod val="50000"/>
                </a:schemeClr>
              </a:solidFill>
            </a:endParaRPr>
          </a:p>
        </p:txBody>
      </p:sp>
    </p:spTree>
    <p:extLst>
      <p:ext uri="{BB962C8B-B14F-4D97-AF65-F5344CB8AC3E}">
        <p14:creationId xmlns:p14="http://schemas.microsoft.com/office/powerpoint/2010/main" val="5428651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46743" y="1317625"/>
            <a:ext cx="8393113" cy="4702175"/>
          </a:xfrm>
        </p:spPr>
        <p:txBody>
          <a:bodyPr/>
          <a:lstStyle/>
          <a:p>
            <a:pPr marL="0" indent="0" algn="ctr">
              <a:buNone/>
            </a:pPr>
            <a:endParaRPr lang="en-US" sz="4000" b="1" dirty="0" smtClean="0">
              <a:solidFill>
                <a:schemeClr val="accent1">
                  <a:lumMod val="50000"/>
                </a:schemeClr>
              </a:solidFill>
            </a:endParaRPr>
          </a:p>
          <a:p>
            <a:pPr marL="0" indent="0" algn="ctr">
              <a:buNone/>
            </a:pPr>
            <a:endParaRPr lang="en-US" sz="800" b="1" dirty="0">
              <a:solidFill>
                <a:schemeClr val="accent1">
                  <a:lumMod val="50000"/>
                </a:schemeClr>
              </a:solidFill>
            </a:endParaRPr>
          </a:p>
          <a:p>
            <a:pPr marL="0" indent="0" algn="ctr">
              <a:buNone/>
            </a:pPr>
            <a:r>
              <a:rPr lang="en-US" sz="4000" b="1" dirty="0" smtClean="0">
                <a:solidFill>
                  <a:schemeClr val="accent1">
                    <a:lumMod val="50000"/>
                  </a:schemeClr>
                </a:solidFill>
              </a:rPr>
              <a:t>NEXT STEPS FOR </a:t>
            </a:r>
          </a:p>
          <a:p>
            <a:pPr marL="0" indent="0" algn="ctr">
              <a:buNone/>
            </a:pPr>
            <a:r>
              <a:rPr lang="en-US" sz="4000" b="1" dirty="0" smtClean="0">
                <a:solidFill>
                  <a:schemeClr val="accent1">
                    <a:lumMod val="50000"/>
                  </a:schemeClr>
                </a:solidFill>
              </a:rPr>
              <a:t>THE DISTRICT OF COLUMBIA</a:t>
            </a:r>
            <a:endParaRPr lang="en-US" sz="4000" b="1" dirty="0">
              <a:solidFill>
                <a:schemeClr val="accent1">
                  <a:lumMod val="50000"/>
                </a:schemeClr>
              </a:solidFill>
            </a:endParaRPr>
          </a:p>
          <a:p>
            <a:pPr marL="0" indent="0">
              <a:buNone/>
            </a:pPr>
            <a:endParaRPr lang="en-US" dirty="0"/>
          </a:p>
        </p:txBody>
      </p:sp>
    </p:spTree>
    <p:extLst>
      <p:ext uri="{BB962C8B-B14F-4D97-AF65-F5344CB8AC3E}">
        <p14:creationId xmlns:p14="http://schemas.microsoft.com/office/powerpoint/2010/main" val="2603010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 y="0"/>
            <a:ext cx="9143999" cy="4511119"/>
          </a:xfrm>
          <a:prstGeom prst="rect">
            <a:avLst/>
          </a:prstGeom>
          <a:solidFill>
            <a:srgbClr val="3F20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Content Placeholder 1"/>
          <p:cNvSpPr>
            <a:spLocks noGrp="1"/>
          </p:cNvSpPr>
          <p:nvPr>
            <p:ph sz="quarter" idx="10"/>
          </p:nvPr>
        </p:nvSpPr>
        <p:spPr/>
        <p:txBody>
          <a:bodyPr>
            <a:normAutofit/>
          </a:bodyPr>
          <a:lstStyle/>
          <a:p>
            <a:pPr marL="0" indent="0" algn="ctr">
              <a:lnSpc>
                <a:spcPct val="120000"/>
              </a:lnSpc>
              <a:buNone/>
            </a:pPr>
            <a:r>
              <a:rPr lang="en-US" sz="2100" dirty="0">
                <a:solidFill>
                  <a:prstClr val="white"/>
                </a:solidFill>
              </a:rPr>
              <a:t>The </a:t>
            </a:r>
            <a:r>
              <a:rPr lang="en-US" sz="2100" b="1" dirty="0">
                <a:solidFill>
                  <a:prstClr val="white"/>
                </a:solidFill>
              </a:rPr>
              <a:t>National Center on Leadership for the Employment and Economic Advancement of People with Disabilities (LEAD) </a:t>
            </a:r>
            <a:r>
              <a:rPr lang="en-US" sz="2100" dirty="0">
                <a:solidFill>
                  <a:prstClr val="white"/>
                </a:solidFill>
              </a:rPr>
              <a:t>is a collaborative of disability, workforce and economic empowerment organizations led by </a:t>
            </a:r>
            <a:r>
              <a:rPr lang="en-US" sz="2100" b="1" dirty="0">
                <a:solidFill>
                  <a:prstClr val="white"/>
                </a:solidFill>
              </a:rPr>
              <a:t>National Disability Institute </a:t>
            </a:r>
            <a:r>
              <a:rPr lang="en-US" sz="2100" dirty="0">
                <a:solidFill>
                  <a:prstClr val="white"/>
                </a:solidFill>
              </a:rPr>
              <a:t>with funding from the </a:t>
            </a:r>
            <a:r>
              <a:rPr lang="en-US" sz="2100" b="1" dirty="0">
                <a:solidFill>
                  <a:prstClr val="white"/>
                </a:solidFill>
              </a:rPr>
              <a:t>U.S. Department of Labor’s Office of Disability Employment Policy</a:t>
            </a:r>
            <a:r>
              <a:rPr lang="en-US" sz="2100" dirty="0">
                <a:solidFill>
                  <a:prstClr val="white"/>
                </a:solidFill>
              </a:rPr>
              <a:t>, </a:t>
            </a:r>
            <a:r>
              <a:rPr lang="fr-FR" sz="2100" dirty="0">
                <a:solidFill>
                  <a:prstClr val="white"/>
                </a:solidFill>
              </a:rPr>
              <a:t>Grant No. #OD-23863-12-75-4-11. </a:t>
            </a:r>
          </a:p>
          <a:p>
            <a:pPr marL="0" indent="0" algn="ctr">
              <a:lnSpc>
                <a:spcPct val="120000"/>
              </a:lnSpc>
              <a:buNone/>
            </a:pPr>
            <a:endParaRPr lang="fr-FR" sz="1800" dirty="0">
              <a:solidFill>
                <a:prstClr val="white"/>
              </a:solidFill>
            </a:endParaRPr>
          </a:p>
          <a:p>
            <a:pPr marL="0" indent="0" algn="ctr">
              <a:lnSpc>
                <a:spcPct val="120000"/>
              </a:lnSpc>
              <a:buNone/>
            </a:pPr>
            <a:r>
              <a:rPr lang="en-US" sz="1600" dirty="0">
                <a:solidFill>
                  <a:prstClr val="white"/>
                </a:solidFill>
              </a:rPr>
              <a:t>This document does not necessarily reflect the views or policies of the U.S. Department of Labor’s Office of Disability Employment Policy, nor does the mention of trade names, commercial products, or organizations imply endorsement by the U.S. Government.</a:t>
            </a:r>
            <a:endParaRPr lang="fr-FR" sz="1600" dirty="0">
              <a:solidFill>
                <a:prstClr val="white"/>
              </a:solidFill>
            </a:endParaRPr>
          </a:p>
          <a:p>
            <a:endParaRPr lang="en-US" dirty="0"/>
          </a:p>
        </p:txBody>
      </p:sp>
      <p:sp>
        <p:nvSpPr>
          <p:cNvPr id="3" name="Slide Number Placeholder 2"/>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1" name="Picture 10" descr="ndi.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6500" y="4663535"/>
            <a:ext cx="1339507" cy="1083492"/>
          </a:xfrm>
          <a:prstGeom prst="rect">
            <a:avLst/>
          </a:prstGeom>
        </p:spPr>
      </p:pic>
      <p:pic>
        <p:nvPicPr>
          <p:cNvPr id="12" name="Picture 11" descr="New-ODEP-Logo-Vector-Cropped2.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58259" y="4574928"/>
            <a:ext cx="1029856" cy="1323722"/>
          </a:xfrm>
          <a:prstGeom prst="rect">
            <a:avLst/>
          </a:prstGeom>
        </p:spPr>
      </p:pic>
    </p:spTree>
    <p:extLst>
      <p:ext uri="{BB962C8B-B14F-4D97-AF65-F5344CB8AC3E}">
        <p14:creationId xmlns:p14="http://schemas.microsoft.com/office/powerpoint/2010/main" val="3265754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normAutofit/>
          </a:bodyPr>
          <a:lstStyle/>
          <a:p>
            <a:pPr eaLnBrk="1" hangingPunct="1"/>
            <a:r>
              <a:rPr lang="en-US" sz="3200" dirty="0">
                <a:ea typeface="ＭＳ Ｐゴシック" charset="0"/>
                <a:cs typeface="ＭＳ Ｐゴシック" charset="0"/>
              </a:rPr>
              <a:t>LEAD Center Mission </a:t>
            </a:r>
          </a:p>
        </p:txBody>
      </p:sp>
      <p:sp>
        <p:nvSpPr>
          <p:cNvPr id="31746" name="Rectangle 3"/>
          <p:cNvSpPr>
            <a:spLocks noGrp="1" noChangeArrowheads="1"/>
          </p:cNvSpPr>
          <p:nvPr>
            <p:ph idx="1"/>
          </p:nvPr>
        </p:nvSpPr>
        <p:spPr/>
        <p:txBody>
          <a:bodyPr>
            <a:normAutofit/>
          </a:bodyPr>
          <a:lstStyle/>
          <a:p>
            <a:pPr marL="0" indent="0" algn="ctr" eaLnBrk="1" hangingPunct="1">
              <a:buNone/>
            </a:pPr>
            <a:r>
              <a:rPr lang="en-US" sz="2800" dirty="0">
                <a:ea typeface="ＭＳ Ｐゴシック" charset="0"/>
                <a:cs typeface="ＭＳ Ｐゴシック" charset="0"/>
              </a:rPr>
              <a:t>To advance sustainable individual and systems level change that results in improved, competitive integrated employment and economic self-sufficiency outcomes for individuals across the spectrum of </a:t>
            </a:r>
            <a:r>
              <a:rPr lang="en-US" sz="2800" dirty="0" smtClean="0">
                <a:ea typeface="ＭＳ Ｐゴシック" charset="0"/>
                <a:cs typeface="ＭＳ Ｐゴシック" charset="0"/>
              </a:rPr>
              <a:t>disability.</a:t>
            </a:r>
          </a:p>
          <a:p>
            <a:pPr marL="0" indent="0">
              <a:buNone/>
            </a:pPr>
            <a:endParaRPr lang="en-US" sz="2800" dirty="0">
              <a:ea typeface="ＭＳ Ｐゴシック" charset="0"/>
              <a:cs typeface="ＭＳ Ｐゴシック" charset="0"/>
            </a:endParaRPr>
          </a:p>
          <a:p>
            <a:pPr marL="0" indent="0" algn="ctr">
              <a:buNone/>
            </a:pPr>
            <a:r>
              <a:rPr lang="en-US" sz="3200" b="1" dirty="0" smtClean="0">
                <a:ea typeface="ＭＳ Ｐゴシック" charset="0"/>
                <a:cs typeface="ＭＳ Ｐゴシック" charset="0"/>
                <a:hlinkClick r:id="rId3"/>
              </a:rPr>
              <a:t>www.leadcenter.org</a:t>
            </a:r>
            <a:r>
              <a:rPr lang="en-US" sz="3200" b="1" dirty="0" smtClean="0">
                <a:ea typeface="ＭＳ Ｐゴシック" charset="0"/>
                <a:cs typeface="ＭＳ Ｐゴシック" charset="0"/>
              </a:rPr>
              <a:t>  </a:t>
            </a:r>
            <a:endParaRPr lang="en-US" sz="3200" b="1" dirty="0">
              <a:ea typeface="ＭＳ Ｐゴシック" charset="0"/>
              <a:cs typeface="ＭＳ Ｐゴシック" charset="0"/>
            </a:endParaRPr>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024948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Training objectives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293688" y="1011238"/>
            <a:ext cx="8240712" cy="5121275"/>
          </a:xfrm>
        </p:spPr>
        <p:txBody>
          <a:bodyPr>
            <a:normAutofit fontScale="77500" lnSpcReduction="20000"/>
          </a:bodyPr>
          <a:lstStyle/>
          <a:p>
            <a:pPr lvl="0"/>
            <a:r>
              <a:rPr lang="en-US" sz="3100" b="1" dirty="0"/>
              <a:t>To increase understanding </a:t>
            </a:r>
            <a:r>
              <a:rPr lang="en-US" sz="3100" b="1" dirty="0" smtClean="0"/>
              <a:t>of:</a:t>
            </a:r>
            <a:r>
              <a:rPr lang="en-US" sz="3100" b="1" dirty="0"/>
              <a:t> </a:t>
            </a:r>
            <a:endParaRPr lang="en-US" sz="3100" dirty="0"/>
          </a:p>
          <a:p>
            <a:pPr lvl="1"/>
            <a:r>
              <a:rPr lang="en-US" sz="2600" dirty="0" smtClean="0"/>
              <a:t>WIOA &amp; Disability</a:t>
            </a:r>
            <a:endParaRPr lang="en-US" sz="2600" dirty="0"/>
          </a:p>
          <a:p>
            <a:pPr lvl="1"/>
            <a:r>
              <a:rPr lang="en-US" sz="2600" dirty="0" smtClean="0"/>
              <a:t>WIOA Core Program Requirements</a:t>
            </a:r>
          </a:p>
          <a:p>
            <a:pPr lvl="1"/>
            <a:r>
              <a:rPr lang="en-US" sz="2600" dirty="0"/>
              <a:t>Section 188 and ADA</a:t>
            </a:r>
          </a:p>
          <a:p>
            <a:pPr lvl="1"/>
            <a:r>
              <a:rPr lang="en-US" sz="2600" dirty="0" smtClean="0"/>
              <a:t>Section 188 and AJC Certification</a:t>
            </a:r>
            <a:endParaRPr lang="en-US" sz="2600" dirty="0"/>
          </a:p>
          <a:p>
            <a:pPr lvl="0"/>
            <a:endParaRPr lang="en-US" sz="900" b="1" dirty="0" smtClean="0"/>
          </a:p>
          <a:p>
            <a:pPr lvl="0"/>
            <a:r>
              <a:rPr lang="en-US" sz="3100" b="1" dirty="0" smtClean="0"/>
              <a:t>To </a:t>
            </a:r>
            <a:r>
              <a:rPr lang="en-US" sz="3100" b="1" dirty="0"/>
              <a:t>clarify and outline roles </a:t>
            </a:r>
            <a:r>
              <a:rPr lang="en-US" sz="3100" b="1" dirty="0" smtClean="0"/>
              <a:t>and </a:t>
            </a:r>
            <a:r>
              <a:rPr lang="en-US" sz="3100" b="1" dirty="0"/>
              <a:t>responsibilities of:</a:t>
            </a:r>
            <a:endParaRPr lang="en-US" sz="3100" dirty="0"/>
          </a:p>
          <a:p>
            <a:pPr lvl="1"/>
            <a:r>
              <a:rPr lang="en-US" sz="2600" dirty="0"/>
              <a:t>State Equal Opportunity Officer</a:t>
            </a:r>
          </a:p>
          <a:p>
            <a:pPr lvl="1"/>
            <a:r>
              <a:rPr lang="en-US" sz="2600" dirty="0"/>
              <a:t>Recipient-Level Equal Opportunity Officers</a:t>
            </a:r>
          </a:p>
          <a:p>
            <a:pPr lvl="1"/>
            <a:r>
              <a:rPr lang="en-US" sz="2600" dirty="0"/>
              <a:t>AJC Leadership </a:t>
            </a:r>
            <a:r>
              <a:rPr lang="en-US" sz="2600" dirty="0" smtClean="0"/>
              <a:t>and </a:t>
            </a:r>
            <a:r>
              <a:rPr lang="en-US" sz="2600" dirty="0"/>
              <a:t>Staff</a:t>
            </a:r>
          </a:p>
          <a:p>
            <a:pPr lvl="1"/>
            <a:r>
              <a:rPr lang="en-US" sz="2600" dirty="0"/>
              <a:t>WIOA partners, </a:t>
            </a:r>
            <a:r>
              <a:rPr lang="en-US" sz="2600" dirty="0" smtClean="0"/>
              <a:t>such as Vocational Rehabilitation</a:t>
            </a:r>
            <a:endParaRPr lang="en-US" sz="2600" dirty="0"/>
          </a:p>
          <a:p>
            <a:pPr lvl="0"/>
            <a:endParaRPr lang="en-US" sz="1000" b="1" dirty="0" smtClean="0"/>
          </a:p>
          <a:p>
            <a:pPr lvl="0"/>
            <a:r>
              <a:rPr lang="en-US" sz="3100" b="1" dirty="0" smtClean="0"/>
              <a:t>To </a:t>
            </a:r>
            <a:r>
              <a:rPr lang="en-US" sz="3100" b="1" dirty="0"/>
              <a:t>highlight </a:t>
            </a:r>
            <a:r>
              <a:rPr lang="en-US" sz="3100" b="1" dirty="0" smtClean="0"/>
              <a:t>resources and partners </a:t>
            </a:r>
            <a:r>
              <a:rPr lang="en-US" sz="3100" b="1" dirty="0"/>
              <a:t>that </a:t>
            </a:r>
            <a:r>
              <a:rPr lang="en-US" sz="3100" b="1" dirty="0" smtClean="0"/>
              <a:t>can support Section 188 implementation around:</a:t>
            </a:r>
            <a:endParaRPr lang="en-US" sz="3100" dirty="0" smtClean="0"/>
          </a:p>
          <a:p>
            <a:pPr lvl="1"/>
            <a:r>
              <a:rPr lang="en-US" sz="2600" dirty="0" smtClean="0"/>
              <a:t>Physical Access</a:t>
            </a:r>
          </a:p>
          <a:p>
            <a:pPr lvl="1"/>
            <a:r>
              <a:rPr lang="en-US" sz="2600" dirty="0" smtClean="0"/>
              <a:t>Programmatic </a:t>
            </a:r>
            <a:r>
              <a:rPr lang="en-US" sz="2600" dirty="0"/>
              <a:t>Access</a:t>
            </a:r>
          </a:p>
          <a:p>
            <a:pPr lvl="1"/>
            <a:r>
              <a:rPr lang="en-US" sz="2600" dirty="0"/>
              <a:t>Effective </a:t>
            </a:r>
            <a:r>
              <a:rPr lang="en-US" sz="2600" dirty="0" smtClean="0"/>
              <a:t>Communication</a:t>
            </a:r>
            <a:endParaRPr lang="en-US" sz="2600" dirty="0"/>
          </a:p>
        </p:txBody>
      </p:sp>
    </p:spTree>
    <p:extLst>
      <p:ext uri="{BB962C8B-B14F-4D97-AF65-F5344CB8AC3E}">
        <p14:creationId xmlns:p14="http://schemas.microsoft.com/office/powerpoint/2010/main" val="907509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Discussion points &amp; Action steps</a:t>
            </a:r>
            <a:endParaRPr lang="en-US" sz="3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
        <p:nvSpPr>
          <p:cNvPr id="3" name="Content Placeholder 2"/>
          <p:cNvSpPr>
            <a:spLocks noGrp="1"/>
          </p:cNvSpPr>
          <p:nvPr>
            <p:ph idx="4294967295"/>
          </p:nvPr>
        </p:nvSpPr>
        <p:spPr>
          <a:xfrm>
            <a:off x="555625" y="1093788"/>
            <a:ext cx="8588375" cy="4703762"/>
          </a:xfrm>
        </p:spPr>
        <p:txBody>
          <a:bodyPr>
            <a:normAutofit/>
          </a:bodyPr>
          <a:lstStyle/>
          <a:p>
            <a:pPr lvl="0"/>
            <a:r>
              <a:rPr lang="en-US" dirty="0" smtClean="0"/>
              <a:t>Throughout today’s training, we will stop and engage in group discussion. </a:t>
            </a:r>
            <a:endParaRPr lang="en-US" dirty="0"/>
          </a:p>
          <a:p>
            <a:pPr lvl="0"/>
            <a:r>
              <a:rPr lang="en-US" dirty="0" smtClean="0"/>
              <a:t>These </a:t>
            </a:r>
            <a:r>
              <a:rPr lang="en-US" b="1" dirty="0" smtClean="0"/>
              <a:t>discussion points</a:t>
            </a:r>
            <a:r>
              <a:rPr lang="en-US" dirty="0" smtClean="0"/>
              <a:t> will provide an opportunity to:</a:t>
            </a:r>
          </a:p>
          <a:p>
            <a:pPr lvl="1"/>
            <a:r>
              <a:rPr lang="en-US" sz="2200" dirty="0" smtClean="0"/>
              <a:t>Ask questions and provide examples</a:t>
            </a:r>
          </a:p>
          <a:p>
            <a:pPr lvl="1"/>
            <a:r>
              <a:rPr lang="en-US" sz="2200" dirty="0" smtClean="0"/>
              <a:t>Clarify information and roles in Section 188 of WIOA</a:t>
            </a:r>
          </a:p>
          <a:p>
            <a:pPr lvl="1"/>
            <a:r>
              <a:rPr lang="en-US" sz="2200" dirty="0" smtClean="0"/>
              <a:t>Highlight </a:t>
            </a:r>
            <a:r>
              <a:rPr lang="en-US" sz="2200" dirty="0"/>
              <a:t>promising practices </a:t>
            </a:r>
            <a:r>
              <a:rPr lang="en-US" sz="2200" dirty="0" smtClean="0"/>
              <a:t>in workforce services that improve </a:t>
            </a:r>
            <a:r>
              <a:rPr lang="en-US" sz="2200" dirty="0"/>
              <a:t>equal </a:t>
            </a:r>
            <a:r>
              <a:rPr lang="en-US" sz="2200" dirty="0" smtClean="0"/>
              <a:t>opportunity and accessibility </a:t>
            </a:r>
          </a:p>
          <a:p>
            <a:pPr lvl="1"/>
            <a:r>
              <a:rPr lang="en-US" sz="2200" dirty="0"/>
              <a:t>Share success </a:t>
            </a:r>
            <a:r>
              <a:rPr lang="en-US" sz="2200" dirty="0" smtClean="0"/>
              <a:t>stories in serving people with disabilities </a:t>
            </a:r>
          </a:p>
          <a:p>
            <a:pPr lvl="1"/>
            <a:r>
              <a:rPr lang="en-US" sz="2200" dirty="0" smtClean="0"/>
              <a:t>Share challenges in serving people with disabilities and brainstorm solutions as a group</a:t>
            </a:r>
          </a:p>
          <a:p>
            <a:pPr lvl="1"/>
            <a:r>
              <a:rPr lang="en-US" sz="2200" dirty="0" smtClean="0"/>
              <a:t>Determine </a:t>
            </a:r>
            <a:r>
              <a:rPr lang="en-US" sz="2200" b="1" dirty="0" smtClean="0"/>
              <a:t>Action </a:t>
            </a:r>
            <a:r>
              <a:rPr lang="en-US" sz="2200" b="1" dirty="0"/>
              <a:t>S</a:t>
            </a:r>
            <a:r>
              <a:rPr lang="en-US" sz="2200" b="1" dirty="0" smtClean="0"/>
              <a:t>teps </a:t>
            </a:r>
            <a:r>
              <a:rPr lang="en-US" sz="2200" dirty="0" smtClean="0"/>
              <a:t>that can be taken to expand accessibility and equal opportunity in your role/program area</a:t>
            </a:r>
          </a:p>
          <a:p>
            <a:pPr lvl="1"/>
            <a:endParaRPr lang="en-US" sz="2000" dirty="0"/>
          </a:p>
          <a:p>
            <a:endParaRPr lang="en-US" dirty="0"/>
          </a:p>
          <a:p>
            <a:endParaRPr lang="en-US" dirty="0"/>
          </a:p>
        </p:txBody>
      </p:sp>
    </p:spTree>
    <p:extLst>
      <p:ext uri="{BB962C8B-B14F-4D97-AF65-F5344CB8AC3E}">
        <p14:creationId xmlns:p14="http://schemas.microsoft.com/office/powerpoint/2010/main" val="14534864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13868</TotalTime>
  <Words>3567</Words>
  <Application>Microsoft Office PowerPoint</Application>
  <PresentationFormat>On-screen Show (4:3)</PresentationFormat>
  <Paragraphs>560</Paragraphs>
  <Slides>53</Slides>
  <Notes>53</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1_Office Theme</vt:lpstr>
      <vt:lpstr>2_Office Theme</vt:lpstr>
      <vt:lpstr>Section 188  Equal Opportunity &amp; Accessibility for People with Disabilities in American Job Centers</vt:lpstr>
      <vt:lpstr>Presenter #1</vt:lpstr>
      <vt:lpstr>DC Workforce investment council</vt:lpstr>
      <vt:lpstr>Presenter #2</vt:lpstr>
      <vt:lpstr>Presenter #3 </vt:lpstr>
      <vt:lpstr>PowerPoint Presentation</vt:lpstr>
      <vt:lpstr>LEAD Center Mission </vt:lpstr>
      <vt:lpstr>Training objectives</vt:lpstr>
      <vt:lpstr>Discussion points &amp; Action steps</vt:lpstr>
      <vt:lpstr>PowerPoint Presentation</vt:lpstr>
      <vt:lpstr>WIOA Core partners/programs</vt:lpstr>
      <vt:lpstr>Key features of wioA</vt:lpstr>
      <vt:lpstr>Nondiscrimination Plan Requirements </vt:lpstr>
      <vt:lpstr>WIOA and disability </vt:lpstr>
      <vt:lpstr>PowerPoint Presentation</vt:lpstr>
      <vt:lpstr>WIOA Section 188</vt:lpstr>
      <vt:lpstr>Who does Section 188 apply to? (29 CFR §38.2, 38.4)</vt:lpstr>
      <vt:lpstr>WIOA Section 188 FINAL RULE  </vt:lpstr>
      <vt:lpstr>WIOA Section 188 FINAL RULE: DIsability  </vt:lpstr>
      <vt:lpstr>Definition of disability</vt:lpstr>
      <vt:lpstr>Definition of qualified individual with a disability</vt:lpstr>
      <vt:lpstr>Reasonable accommodations</vt:lpstr>
      <vt:lpstr>Disability discrimination</vt:lpstr>
      <vt:lpstr>Discussion point &amp; action steps</vt:lpstr>
      <vt:lpstr>PowerPoint Presentation</vt:lpstr>
      <vt:lpstr>Section 188 is the framework for                    ajc certification</vt:lpstr>
      <vt:lpstr>Physical access</vt:lpstr>
      <vt:lpstr>Physical access: strategy</vt:lpstr>
      <vt:lpstr>Physical access: discussion</vt:lpstr>
      <vt:lpstr>PROGRAMMATIC ACCESS</vt:lpstr>
      <vt:lpstr>Programmatically accessible</vt:lpstr>
      <vt:lpstr>Programmatic access = outcomes</vt:lpstr>
      <vt:lpstr>Programmatic access: discussion</vt:lpstr>
      <vt:lpstr>Effective Communication</vt:lpstr>
      <vt:lpstr>Effective Communication: strategy</vt:lpstr>
      <vt:lpstr>Effective Communication: discussion</vt:lpstr>
      <vt:lpstr>Discussion point &amp; action steps</vt:lpstr>
      <vt:lpstr>PowerPoint Presentation</vt:lpstr>
      <vt:lpstr>Resources to support equal opportunity </vt:lpstr>
      <vt:lpstr>LEAD Center website</vt:lpstr>
      <vt:lpstr>Drive homepage</vt:lpstr>
      <vt:lpstr>WIOA Profile for district of columbia</vt:lpstr>
      <vt:lpstr>Section 188 Disability Reference Guide</vt:lpstr>
      <vt:lpstr>Section 188 Guide correlates with federal requirements</vt:lpstr>
      <vt:lpstr>188 Guide SECTION ONE:                                                               universal access best practices</vt:lpstr>
      <vt:lpstr>188 Guide SECTION TWO:                                                                        equal opportunity best practices</vt:lpstr>
      <vt:lpstr>Customized employment promising practices</vt:lpstr>
      <vt:lpstr>PowerPoint Presentation</vt:lpstr>
      <vt:lpstr>State Strategies for implementing section 188   </vt:lpstr>
      <vt:lpstr>Connect with the LEAD Center</vt:lpstr>
      <vt:lpstr>Connect with DEI &amp; eta Disability employment resources</vt:lpstr>
      <vt:lpstr>PowerPoint Presentation</vt:lpstr>
      <vt:lpstr>PowerPoint Presentation</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Inclusive Workforce System:  Implementing WIOA Section 188’s Equal Opportunity Provisions</dc:title>
  <dc:creator>Brittany Taylor</dc:creator>
  <cp:lastModifiedBy>Scott, Lauren (EOM)</cp:lastModifiedBy>
  <cp:revision>427</cp:revision>
  <cp:lastPrinted>2018-04-20T18:50:17Z</cp:lastPrinted>
  <dcterms:created xsi:type="dcterms:W3CDTF">2016-01-13T19:38:48Z</dcterms:created>
  <dcterms:modified xsi:type="dcterms:W3CDTF">2019-06-03T18:24:59Z</dcterms:modified>
</cp:coreProperties>
</file>