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27"/>
  </p:notesMasterIdLst>
  <p:handoutMasterIdLst>
    <p:handoutMasterId r:id="rId28"/>
  </p:handoutMasterIdLst>
  <p:sldIdLst>
    <p:sldId id="451" r:id="rId2"/>
    <p:sldId id="304" r:id="rId3"/>
    <p:sldId id="452" r:id="rId4"/>
    <p:sldId id="453" r:id="rId5"/>
    <p:sldId id="454" r:id="rId6"/>
    <p:sldId id="455" r:id="rId7"/>
    <p:sldId id="456" r:id="rId8"/>
    <p:sldId id="457" r:id="rId9"/>
    <p:sldId id="458" r:id="rId10"/>
    <p:sldId id="459" r:id="rId11"/>
    <p:sldId id="460" r:id="rId12"/>
    <p:sldId id="461" r:id="rId13"/>
    <p:sldId id="462" r:id="rId14"/>
    <p:sldId id="463" r:id="rId15"/>
    <p:sldId id="465" r:id="rId16"/>
    <p:sldId id="471" r:id="rId17"/>
    <p:sldId id="472" r:id="rId18"/>
    <p:sldId id="473" r:id="rId19"/>
    <p:sldId id="464" r:id="rId20"/>
    <p:sldId id="474" r:id="rId21"/>
    <p:sldId id="466" r:id="rId22"/>
    <p:sldId id="467" r:id="rId23"/>
    <p:sldId id="468" r:id="rId24"/>
    <p:sldId id="469" r:id="rId25"/>
    <p:sldId id="470" r:id="rId26"/>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8106304-D20E-489C-BB3B-D6FD248BF8DB}">
          <p14:sldIdLst>
            <p14:sldId id="451"/>
            <p14:sldId id="304"/>
            <p14:sldId id="452"/>
            <p14:sldId id="453"/>
            <p14:sldId id="454"/>
            <p14:sldId id="455"/>
            <p14:sldId id="456"/>
            <p14:sldId id="457"/>
            <p14:sldId id="458"/>
            <p14:sldId id="459"/>
            <p14:sldId id="460"/>
            <p14:sldId id="461"/>
            <p14:sldId id="462"/>
            <p14:sldId id="463"/>
            <p14:sldId id="465"/>
            <p14:sldId id="471"/>
            <p14:sldId id="472"/>
            <p14:sldId id="473"/>
            <p14:sldId id="464"/>
            <p14:sldId id="474"/>
            <p14:sldId id="466"/>
            <p14:sldId id="467"/>
            <p14:sldId id="468"/>
            <p14:sldId id="469"/>
            <p14:sldId id="470"/>
          </p14:sldIdLst>
        </p14:section>
        <p14:section name="Untitled Section" id="{74DD9CC3-5DAC-4E82-88E8-73FB9927D8B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rvUS" initials="S" lastIdx="2" clrIdx="0"/>
  <p:cmAuthor id="1" name="Alexander Moore" initials="A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3431"/>
    <a:srgbClr val="1C4358"/>
    <a:srgbClr val="132C38"/>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71" autoAdjust="0"/>
    <p:restoredTop sz="94311" autoAdjust="0"/>
  </p:normalViewPr>
  <p:slideViewPr>
    <p:cSldViewPr snapToGrid="0">
      <p:cViewPr varScale="1">
        <p:scale>
          <a:sx n="87" d="100"/>
          <a:sy n="87" d="100"/>
        </p:scale>
        <p:origin x="-1308" y="-72"/>
      </p:cViewPr>
      <p:guideLst>
        <p:guide orient="horz" pos="2160"/>
        <p:guide pos="2880"/>
      </p:guideLst>
    </p:cSldViewPr>
  </p:slideViewPr>
  <p:outlineViewPr>
    <p:cViewPr>
      <p:scale>
        <a:sx n="33" d="100"/>
        <a:sy n="33" d="100"/>
      </p:scale>
      <p:origin x="0" y="4026"/>
    </p:cViewPr>
  </p:outlineViewPr>
  <p:notesTextViewPr>
    <p:cViewPr>
      <p:scale>
        <a:sx n="1" d="1"/>
        <a:sy n="1" d="1"/>
      </p:scale>
      <p:origin x="0" y="0"/>
    </p:cViewPr>
  </p:notesTextViewPr>
  <p:sorterViewPr>
    <p:cViewPr>
      <p:scale>
        <a:sx n="180" d="100"/>
        <a:sy n="180" d="100"/>
      </p:scale>
      <p:origin x="0" y="14250"/>
    </p:cViewPr>
  </p:sorterViewPr>
  <p:notesViewPr>
    <p:cSldViewPr snapToGrid="0">
      <p:cViewPr varScale="1">
        <p:scale>
          <a:sx n="54" d="100"/>
          <a:sy n="54" d="100"/>
        </p:scale>
        <p:origin x="-1782" y="-84"/>
      </p:cViewPr>
      <p:guideLst>
        <p:guide orient="horz" pos="2880"/>
        <p:guide orient="horz" pos="2932"/>
        <p:guide pos="2160"/>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43343" cy="465455"/>
          </a:xfrm>
          <a:prstGeom prst="rect">
            <a:avLst/>
          </a:prstGeom>
        </p:spPr>
        <p:txBody>
          <a:bodyPr vert="horz" lIns="93300" tIns="46650" rIns="93300" bIns="46650" rtlCol="0"/>
          <a:lstStyle>
            <a:lvl1pPr algn="l">
              <a:defRPr sz="1200"/>
            </a:lvl1pPr>
          </a:lstStyle>
          <a:p>
            <a:endParaRPr lang="en-US" dirty="0"/>
          </a:p>
        </p:txBody>
      </p:sp>
      <p:sp>
        <p:nvSpPr>
          <p:cNvPr id="3" name="Date Placeholder 2"/>
          <p:cNvSpPr>
            <a:spLocks noGrp="1"/>
          </p:cNvSpPr>
          <p:nvPr>
            <p:ph type="dt" sz="quarter" idx="1"/>
          </p:nvPr>
        </p:nvSpPr>
        <p:spPr>
          <a:xfrm>
            <a:off x="3978135" y="1"/>
            <a:ext cx="3043343" cy="465455"/>
          </a:xfrm>
          <a:prstGeom prst="rect">
            <a:avLst/>
          </a:prstGeom>
        </p:spPr>
        <p:txBody>
          <a:bodyPr vert="horz" lIns="93300" tIns="46650" rIns="93300" bIns="46650" rtlCol="0"/>
          <a:lstStyle>
            <a:lvl1pPr algn="r">
              <a:defRPr sz="1200"/>
            </a:lvl1pPr>
          </a:lstStyle>
          <a:p>
            <a:fld id="{4FA69C7B-3AE4-4BD9-8992-F045C15C249A}" type="datetimeFigureOut">
              <a:rPr lang="en-US" smtClean="0"/>
              <a:t>11/20/2017</a:t>
            </a:fld>
            <a:endParaRPr lang="en-US" dirty="0"/>
          </a:p>
        </p:txBody>
      </p:sp>
      <p:sp>
        <p:nvSpPr>
          <p:cNvPr id="4" name="Footer Placeholder 3"/>
          <p:cNvSpPr>
            <a:spLocks noGrp="1"/>
          </p:cNvSpPr>
          <p:nvPr>
            <p:ph type="ftr" sz="quarter" idx="2"/>
          </p:nvPr>
        </p:nvSpPr>
        <p:spPr>
          <a:xfrm>
            <a:off x="3" y="8842030"/>
            <a:ext cx="3043343" cy="465455"/>
          </a:xfrm>
          <a:prstGeom prst="rect">
            <a:avLst/>
          </a:prstGeom>
        </p:spPr>
        <p:txBody>
          <a:bodyPr vert="horz" lIns="93300" tIns="46650" rIns="93300" bIns="4665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5" y="8842030"/>
            <a:ext cx="3043343" cy="465455"/>
          </a:xfrm>
          <a:prstGeom prst="rect">
            <a:avLst/>
          </a:prstGeom>
        </p:spPr>
        <p:txBody>
          <a:bodyPr vert="horz" lIns="93300" tIns="46650" rIns="93300" bIns="46650" rtlCol="0" anchor="b"/>
          <a:lstStyle>
            <a:lvl1pPr algn="r">
              <a:defRPr sz="1200"/>
            </a:lvl1pPr>
          </a:lstStyle>
          <a:p>
            <a:fld id="{3C50894D-004F-4DDF-8688-D4D592C0E7DC}" type="slidenum">
              <a:rPr lang="en-US" smtClean="0"/>
              <a:t>‹#›</a:t>
            </a:fld>
            <a:endParaRPr lang="en-US" dirty="0"/>
          </a:p>
        </p:txBody>
      </p:sp>
    </p:spTree>
    <p:extLst>
      <p:ext uri="{BB962C8B-B14F-4D97-AF65-F5344CB8AC3E}">
        <p14:creationId xmlns:p14="http://schemas.microsoft.com/office/powerpoint/2010/main" val="3837691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43343" cy="465455"/>
          </a:xfrm>
          <a:prstGeom prst="rect">
            <a:avLst/>
          </a:prstGeom>
        </p:spPr>
        <p:txBody>
          <a:bodyPr vert="horz" lIns="93300" tIns="46650" rIns="93300" bIns="46650" rtlCol="0"/>
          <a:lstStyle>
            <a:lvl1pPr algn="l">
              <a:defRPr sz="1200"/>
            </a:lvl1pPr>
          </a:lstStyle>
          <a:p>
            <a:endParaRPr lang="en-US" dirty="0"/>
          </a:p>
        </p:txBody>
      </p:sp>
      <p:sp>
        <p:nvSpPr>
          <p:cNvPr id="3" name="Date Placeholder 2"/>
          <p:cNvSpPr>
            <a:spLocks noGrp="1"/>
          </p:cNvSpPr>
          <p:nvPr>
            <p:ph type="dt" idx="1"/>
          </p:nvPr>
        </p:nvSpPr>
        <p:spPr>
          <a:xfrm>
            <a:off x="3978135" y="1"/>
            <a:ext cx="3043343" cy="465455"/>
          </a:xfrm>
          <a:prstGeom prst="rect">
            <a:avLst/>
          </a:prstGeom>
        </p:spPr>
        <p:txBody>
          <a:bodyPr vert="horz" lIns="93300" tIns="46650" rIns="93300" bIns="46650" rtlCol="0"/>
          <a:lstStyle>
            <a:lvl1pPr algn="r">
              <a:defRPr sz="1200"/>
            </a:lvl1pPr>
          </a:lstStyle>
          <a:p>
            <a:fld id="{06C7BE90-B492-4276-8D9C-E66F31766072}" type="datetimeFigureOut">
              <a:rPr lang="en-US" smtClean="0"/>
              <a:t>11/20/2017</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00" tIns="46650" rIns="93300" bIns="46650" rtlCol="0" anchor="ctr"/>
          <a:lstStyle/>
          <a:p>
            <a:endParaRPr lang="en-US" dirty="0"/>
          </a:p>
        </p:txBody>
      </p:sp>
      <p:sp>
        <p:nvSpPr>
          <p:cNvPr id="5" name="Notes Placeholder 4"/>
          <p:cNvSpPr>
            <a:spLocks noGrp="1"/>
          </p:cNvSpPr>
          <p:nvPr>
            <p:ph type="body" sz="quarter" idx="3"/>
          </p:nvPr>
        </p:nvSpPr>
        <p:spPr>
          <a:xfrm>
            <a:off x="702310" y="4421826"/>
            <a:ext cx="5618480" cy="4189095"/>
          </a:xfrm>
          <a:prstGeom prst="rect">
            <a:avLst/>
          </a:prstGeom>
        </p:spPr>
        <p:txBody>
          <a:bodyPr vert="horz" lIns="93300" tIns="46650" rIns="93300" bIns="4665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42030"/>
            <a:ext cx="3043343" cy="465455"/>
          </a:xfrm>
          <a:prstGeom prst="rect">
            <a:avLst/>
          </a:prstGeom>
        </p:spPr>
        <p:txBody>
          <a:bodyPr vert="horz" lIns="93300" tIns="46650" rIns="93300" bIns="4665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5" y="8842030"/>
            <a:ext cx="3043343" cy="465455"/>
          </a:xfrm>
          <a:prstGeom prst="rect">
            <a:avLst/>
          </a:prstGeom>
        </p:spPr>
        <p:txBody>
          <a:bodyPr vert="horz" lIns="93300" tIns="46650" rIns="93300" bIns="46650" rtlCol="0" anchor="b"/>
          <a:lstStyle>
            <a:lvl1pPr algn="r">
              <a:defRPr sz="1200"/>
            </a:lvl1pPr>
          </a:lstStyle>
          <a:p>
            <a:fld id="{05CD12A1-C4AA-449F-B097-92A5916B91CC}" type="slidenum">
              <a:rPr lang="en-US" smtClean="0"/>
              <a:t>‹#›</a:t>
            </a:fld>
            <a:endParaRPr lang="en-US" dirty="0"/>
          </a:p>
        </p:txBody>
      </p:sp>
    </p:spTree>
    <p:extLst>
      <p:ext uri="{BB962C8B-B14F-4D97-AF65-F5344CB8AC3E}">
        <p14:creationId xmlns:p14="http://schemas.microsoft.com/office/powerpoint/2010/main" val="2085243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CD12A1-C4AA-449F-B097-92A5916B91CC}" type="slidenum">
              <a:rPr lang="en-US" smtClean="0"/>
              <a:t>1</a:t>
            </a:fld>
            <a:endParaRPr lang="en-US" dirty="0"/>
          </a:p>
        </p:txBody>
      </p:sp>
    </p:spTree>
    <p:extLst>
      <p:ext uri="{BB962C8B-B14F-4D97-AF65-F5344CB8AC3E}">
        <p14:creationId xmlns:p14="http://schemas.microsoft.com/office/powerpoint/2010/main" val="4016499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49E8BF-38CC-D44A-922A-2B1E4A99D004}" type="slidenum">
              <a:rPr lang="en-US" smtClean="0"/>
              <a:t>2</a:t>
            </a:fld>
            <a:endParaRPr lang="en-US" dirty="0"/>
          </a:p>
        </p:txBody>
      </p:sp>
    </p:spTree>
    <p:extLst>
      <p:ext uri="{BB962C8B-B14F-4D97-AF65-F5344CB8AC3E}">
        <p14:creationId xmlns:p14="http://schemas.microsoft.com/office/powerpoint/2010/main" val="30208138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rgbClr val="1C43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804015" y="2277894"/>
            <a:ext cx="7375482" cy="701458"/>
          </a:xfrm>
          <a:prstGeom prst="rect">
            <a:avLst/>
          </a:prstGeom>
        </p:spPr>
        <p:txBody>
          <a:bodyPr/>
          <a:lstStyle>
            <a:lvl1pPr algn="ctr">
              <a:defRPr sz="5400">
                <a:solidFill>
                  <a:schemeClr val="accent2"/>
                </a:solidFill>
              </a:defRPr>
            </a:lvl1pPr>
          </a:lstStyle>
          <a:p>
            <a:r>
              <a:rPr lang="en-US" dirty="0"/>
              <a:t>TITLE GOES HERE</a:t>
            </a:r>
          </a:p>
        </p:txBody>
      </p:sp>
      <p:sp>
        <p:nvSpPr>
          <p:cNvPr id="9" name="Text Placeholder 8"/>
          <p:cNvSpPr>
            <a:spLocks noGrp="1"/>
          </p:cNvSpPr>
          <p:nvPr>
            <p:ph type="body" sz="quarter" idx="10" hasCustomPrompt="1"/>
          </p:nvPr>
        </p:nvSpPr>
        <p:spPr>
          <a:xfrm>
            <a:off x="804015" y="3075604"/>
            <a:ext cx="7375482" cy="625625"/>
          </a:xfrm>
          <a:prstGeom prst="rect">
            <a:avLst/>
          </a:prstGeom>
        </p:spPr>
        <p:txBody>
          <a:bodyPr/>
          <a:lstStyle>
            <a:lvl1pPr marL="0" indent="0" algn="ctr">
              <a:buNone/>
              <a:defRPr sz="2000" baseline="0">
                <a:solidFill>
                  <a:schemeClr val="bg1"/>
                </a:solidFill>
              </a:defRPr>
            </a:lvl1pPr>
          </a:lstStyle>
          <a:p>
            <a:pPr lvl="0"/>
            <a:r>
              <a:rPr lang="en-US" dirty="0"/>
              <a:t>SUBTITLE GOES HERE</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52124" y="5870372"/>
            <a:ext cx="1967766" cy="528502"/>
          </a:xfrm>
          <a:prstGeom prst="rect">
            <a:avLst/>
          </a:prstGeom>
        </p:spPr>
      </p:pic>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32270" y="5411246"/>
            <a:ext cx="2304828" cy="1446754"/>
          </a:xfrm>
          <a:prstGeom prst="rect">
            <a:avLst/>
          </a:prstGeom>
        </p:spPr>
      </p:pic>
    </p:spTree>
    <p:extLst>
      <p:ext uri="{BB962C8B-B14F-4D97-AF65-F5344CB8AC3E}">
        <p14:creationId xmlns:p14="http://schemas.microsoft.com/office/powerpoint/2010/main" val="1317626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Main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rgbClr val="1C43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804015" y="2277894"/>
            <a:ext cx="7375482" cy="701458"/>
          </a:xfrm>
          <a:prstGeom prst="rect">
            <a:avLst/>
          </a:prstGeom>
        </p:spPr>
        <p:txBody>
          <a:bodyPr/>
          <a:lstStyle>
            <a:lvl1pPr algn="ctr">
              <a:defRPr sz="5400">
                <a:solidFill>
                  <a:schemeClr val="accent2"/>
                </a:solidFill>
              </a:defRPr>
            </a:lvl1pPr>
          </a:lstStyle>
          <a:p>
            <a:r>
              <a:rPr lang="en-US" dirty="0"/>
              <a:t>TITLE GOES HERE</a:t>
            </a:r>
          </a:p>
        </p:txBody>
      </p:sp>
      <p:sp>
        <p:nvSpPr>
          <p:cNvPr id="9" name="Text Placeholder 8"/>
          <p:cNvSpPr>
            <a:spLocks noGrp="1"/>
          </p:cNvSpPr>
          <p:nvPr>
            <p:ph type="body" sz="quarter" idx="10" hasCustomPrompt="1"/>
          </p:nvPr>
        </p:nvSpPr>
        <p:spPr>
          <a:xfrm>
            <a:off x="804015" y="3075604"/>
            <a:ext cx="7375482" cy="625625"/>
          </a:xfrm>
          <a:prstGeom prst="rect">
            <a:avLst/>
          </a:prstGeom>
        </p:spPr>
        <p:txBody>
          <a:bodyPr/>
          <a:lstStyle>
            <a:lvl1pPr marL="0" indent="0" algn="ctr">
              <a:buNone/>
              <a:defRPr sz="2000" baseline="0">
                <a:solidFill>
                  <a:schemeClr val="bg1"/>
                </a:solidFill>
              </a:defRPr>
            </a:lvl1pPr>
          </a:lstStyle>
          <a:p>
            <a:pPr lvl="0"/>
            <a:r>
              <a:rPr lang="en-US" dirty="0"/>
              <a:t>SUBTITLE GOES HERE</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52124" y="5870372"/>
            <a:ext cx="1967766" cy="528502"/>
          </a:xfrm>
          <a:prstGeom prst="rect">
            <a:avLst/>
          </a:prstGeom>
        </p:spPr>
      </p:pic>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32270" y="5411246"/>
            <a:ext cx="2304828" cy="1446754"/>
          </a:xfrm>
          <a:prstGeom prst="rect">
            <a:avLst/>
          </a:prstGeom>
        </p:spPr>
      </p:pic>
    </p:spTree>
    <p:extLst>
      <p:ext uri="{BB962C8B-B14F-4D97-AF65-F5344CB8AC3E}">
        <p14:creationId xmlns:p14="http://schemas.microsoft.com/office/powerpoint/2010/main" val="3708721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646375"/>
            <a:ext cx="7772400" cy="1119796"/>
          </a:xfrm>
          <a:prstGeom prst="rect">
            <a:avLst/>
          </a:prstGeom>
        </p:spPr>
        <p:txBody>
          <a:bodyPr anchor="b"/>
          <a:lstStyle>
            <a:lvl1pPr algn="l">
              <a:defRPr sz="6000" baseline="0">
                <a:solidFill>
                  <a:schemeClr val="accent2">
                    <a:lumMod val="75000"/>
                  </a:schemeClr>
                </a:solidFill>
              </a:defRPr>
            </a:lvl1pPr>
          </a:lstStyle>
          <a:p>
            <a:r>
              <a:rPr lang="en-US" dirty="0"/>
              <a:t>TITLE GOES HERE</a:t>
            </a:r>
          </a:p>
        </p:txBody>
      </p:sp>
      <p:sp>
        <p:nvSpPr>
          <p:cNvPr id="12" name="Picture Placeholder 11"/>
          <p:cNvSpPr>
            <a:spLocks noGrp="1"/>
          </p:cNvSpPr>
          <p:nvPr>
            <p:ph type="pic" sz="quarter" idx="14" hasCustomPrompt="1"/>
          </p:nvPr>
        </p:nvSpPr>
        <p:spPr>
          <a:xfrm>
            <a:off x="685800" y="2129426"/>
            <a:ext cx="7772400" cy="3482235"/>
          </a:xfrm>
          <a:prstGeom prst="rect">
            <a:avLst/>
          </a:prstGeom>
        </p:spPr>
        <p:txBody>
          <a:bodyPr/>
          <a:lstStyle>
            <a:lvl1pPr marL="0" indent="0">
              <a:buNone/>
              <a:defRPr baseline="0">
                <a:solidFill>
                  <a:srgbClr val="1C4358"/>
                </a:solidFill>
              </a:defRPr>
            </a:lvl1pPr>
          </a:lstStyle>
          <a:p>
            <a:r>
              <a:rPr lang="en-US" dirty="0"/>
              <a:t>Image goes here</a:t>
            </a:r>
          </a:p>
        </p:txBody>
      </p:sp>
    </p:spTree>
    <p:extLst>
      <p:ext uri="{BB962C8B-B14F-4D97-AF65-F5344CB8AC3E}">
        <p14:creationId xmlns:p14="http://schemas.microsoft.com/office/powerpoint/2010/main" val="2735217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 slide 3 (Float in)">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26440" y="111761"/>
            <a:ext cx="7772400" cy="933051"/>
          </a:xfrm>
          <a:prstGeom prst="rect">
            <a:avLst/>
          </a:prstGeom>
        </p:spPr>
        <p:txBody>
          <a:bodyPr anchor="b"/>
          <a:lstStyle>
            <a:lvl1pPr algn="l">
              <a:defRPr sz="4400" baseline="0">
                <a:solidFill>
                  <a:schemeClr val="accent2">
                    <a:lumMod val="75000"/>
                  </a:schemeClr>
                </a:solidFill>
              </a:defRPr>
            </a:lvl1pPr>
          </a:lstStyle>
          <a:p>
            <a:r>
              <a:rPr lang="en-US" dirty="0"/>
              <a:t>Workforce Investment Council</a:t>
            </a:r>
          </a:p>
        </p:txBody>
      </p:sp>
      <p:sp>
        <p:nvSpPr>
          <p:cNvPr id="4" name="TextBox 3"/>
          <p:cNvSpPr txBox="1"/>
          <p:nvPr userDrawn="1"/>
        </p:nvSpPr>
        <p:spPr>
          <a:xfrm>
            <a:off x="626520" y="1373424"/>
            <a:ext cx="8517481" cy="5355312"/>
          </a:xfrm>
          <a:prstGeom prst="rect">
            <a:avLst/>
          </a:prstGeom>
          <a:noFill/>
        </p:spPr>
        <p:txBody>
          <a:bodyPr wrap="square" rtlCol="0">
            <a:spAutoFit/>
          </a:bodyPr>
          <a:lstStyle/>
          <a:p>
            <a:pPr marL="457200" indent="-457200" defTabSz="914400">
              <a:buFont typeface="Arial" panose="020B0604020202020204" pitchFamily="34" charset="0"/>
              <a:buChar char="•"/>
            </a:pPr>
            <a:r>
              <a:rPr lang="en-US" sz="2600" dirty="0">
                <a:solidFill>
                  <a:schemeClr val="tx1"/>
                </a:solidFill>
              </a:rPr>
              <a:t>State and local workforce board, has </a:t>
            </a:r>
            <a:r>
              <a:rPr lang="en-US" sz="2600" b="1" dirty="0">
                <a:solidFill>
                  <a:schemeClr val="tx1"/>
                </a:solidFill>
              </a:rPr>
              <a:t>oversight of Federal workforce funding</a:t>
            </a:r>
          </a:p>
          <a:p>
            <a:pPr marL="457200" indent="-457200" defTabSz="914400">
              <a:buFont typeface="Arial" panose="020B0604020202020204" pitchFamily="34" charset="0"/>
              <a:buChar char="•"/>
            </a:pPr>
            <a:r>
              <a:rPr lang="en-US" sz="2600" dirty="0">
                <a:solidFill>
                  <a:schemeClr val="tx1"/>
                </a:solidFill>
              </a:rPr>
              <a:t>Advises the Mayor, Council, and District government on the </a:t>
            </a:r>
            <a:r>
              <a:rPr lang="en-US" sz="2600" b="1" dirty="0">
                <a:solidFill>
                  <a:schemeClr val="tx1"/>
                </a:solidFill>
              </a:rPr>
              <a:t>development, implementation, and continuous improvement </a:t>
            </a:r>
            <a:r>
              <a:rPr lang="en-US" sz="2600" dirty="0">
                <a:solidFill>
                  <a:schemeClr val="tx1"/>
                </a:solidFill>
              </a:rPr>
              <a:t>of an integrated and effective workforce investment system</a:t>
            </a:r>
          </a:p>
          <a:p>
            <a:pPr marL="457200" indent="-457200" defTabSz="914400">
              <a:buFont typeface="Arial" panose="020B0604020202020204" pitchFamily="34" charset="0"/>
              <a:buChar char="•"/>
            </a:pPr>
            <a:r>
              <a:rPr lang="en-US" sz="2600" b="1" dirty="0">
                <a:solidFill>
                  <a:schemeClr val="tx1"/>
                </a:solidFill>
              </a:rPr>
              <a:t>Members of the WIC Board </a:t>
            </a:r>
            <a:r>
              <a:rPr lang="en-US" sz="2600" dirty="0">
                <a:solidFill>
                  <a:schemeClr val="tx1"/>
                </a:solidFill>
              </a:rPr>
              <a:t>include representatives from the private sector, local business representatives, government officials, organized labor, youth community groups, and organizations with workforce investment experience</a:t>
            </a:r>
          </a:p>
          <a:p>
            <a:pPr lvl="1"/>
            <a:endParaRPr lang="en-US" sz="2000" dirty="0"/>
          </a:p>
          <a:p>
            <a:pPr lvl="1"/>
            <a:endParaRPr lang="en-US" dirty="0"/>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1688855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2"/>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2"/>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lvl1pPr>
              <a:defRPr b="1">
                <a:solidFill>
                  <a:schemeClr val="tx1"/>
                </a:solidFill>
              </a:defRPr>
            </a:lvl1pPr>
          </a:lstStyle>
          <a:p>
            <a:fld id="{CCA2E5DB-F748-9742-AE6F-372B4FED7432}" type="slidenum">
              <a:rPr lang="en-US" smtClean="0"/>
              <a:pPr/>
              <a:t>‹#›</a:t>
            </a:fld>
            <a:endParaRPr lang="en-US" dirty="0"/>
          </a:p>
        </p:txBody>
      </p:sp>
    </p:spTree>
    <p:extLst>
      <p:ext uri="{BB962C8B-B14F-4D97-AF65-F5344CB8AC3E}">
        <p14:creationId xmlns:p14="http://schemas.microsoft.com/office/powerpoint/2010/main" val="2454076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Lis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1553904"/>
            <a:ext cx="3254418" cy="819149"/>
          </a:xfrm>
          <a:prstGeom prst="rect">
            <a:avLst/>
          </a:prstGeom>
        </p:spPr>
        <p:txBody>
          <a:bodyPr/>
          <a:lstStyle>
            <a:lvl1pPr>
              <a:defRPr>
                <a:solidFill>
                  <a:schemeClr val="accent2">
                    <a:lumMod val="75000"/>
                  </a:schemeClr>
                </a:solidFill>
              </a:defRPr>
            </a:lvl1pPr>
          </a:lstStyle>
          <a:p>
            <a:r>
              <a:rPr lang="en-US" dirty="0"/>
              <a:t>CONTENT</a:t>
            </a:r>
          </a:p>
        </p:txBody>
      </p:sp>
      <p:sp>
        <p:nvSpPr>
          <p:cNvPr id="9" name="Text Placeholder 8"/>
          <p:cNvSpPr>
            <a:spLocks noGrp="1"/>
          </p:cNvSpPr>
          <p:nvPr>
            <p:ph type="body" sz="quarter" idx="10" hasCustomPrompt="1"/>
          </p:nvPr>
        </p:nvSpPr>
        <p:spPr>
          <a:xfrm>
            <a:off x="4609579" y="1553905"/>
            <a:ext cx="3732735" cy="562997"/>
          </a:xfrm>
          <a:prstGeom prst="rect">
            <a:avLst/>
          </a:prstGeom>
        </p:spPr>
        <p:txBody>
          <a:bodyPr/>
          <a:lstStyle>
            <a:lvl1pPr marL="0" indent="0">
              <a:buNone/>
              <a:defRPr baseline="0">
                <a:solidFill>
                  <a:srgbClr val="1C4358"/>
                </a:solidFill>
              </a:defRPr>
            </a:lvl1pPr>
          </a:lstStyle>
          <a:p>
            <a:pPr lvl="0"/>
            <a:r>
              <a:rPr lang="en-US" dirty="0"/>
              <a:t>Section 1 Title</a:t>
            </a:r>
          </a:p>
        </p:txBody>
      </p:sp>
      <p:sp>
        <p:nvSpPr>
          <p:cNvPr id="10" name="Rectangle 9"/>
          <p:cNvSpPr/>
          <p:nvPr userDrawn="1"/>
        </p:nvSpPr>
        <p:spPr>
          <a:xfrm>
            <a:off x="4371584" y="1691015"/>
            <a:ext cx="150312" cy="15031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11" name="Text Placeholder 8"/>
          <p:cNvSpPr>
            <a:spLocks noGrp="1"/>
          </p:cNvSpPr>
          <p:nvPr>
            <p:ph type="body" sz="quarter" idx="11" hasCustomPrompt="1"/>
          </p:nvPr>
        </p:nvSpPr>
        <p:spPr>
          <a:xfrm>
            <a:off x="4609579" y="2235268"/>
            <a:ext cx="3732735" cy="562997"/>
          </a:xfrm>
          <a:prstGeom prst="rect">
            <a:avLst/>
          </a:prstGeom>
        </p:spPr>
        <p:txBody>
          <a:bodyPr/>
          <a:lstStyle>
            <a:lvl1pPr marL="0" indent="0">
              <a:buNone/>
              <a:defRPr baseline="0">
                <a:solidFill>
                  <a:srgbClr val="1C4358"/>
                </a:solidFill>
              </a:defRPr>
            </a:lvl1pPr>
          </a:lstStyle>
          <a:p>
            <a:pPr lvl="0"/>
            <a:r>
              <a:rPr lang="en-US" dirty="0"/>
              <a:t>Section 2 Title</a:t>
            </a:r>
          </a:p>
        </p:txBody>
      </p:sp>
      <p:sp>
        <p:nvSpPr>
          <p:cNvPr id="12" name="Rectangle 11"/>
          <p:cNvSpPr/>
          <p:nvPr userDrawn="1"/>
        </p:nvSpPr>
        <p:spPr>
          <a:xfrm>
            <a:off x="4371584" y="2372378"/>
            <a:ext cx="150312" cy="15031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13" name="Text Placeholder 8"/>
          <p:cNvSpPr>
            <a:spLocks noGrp="1"/>
          </p:cNvSpPr>
          <p:nvPr>
            <p:ph type="body" sz="quarter" idx="12" hasCustomPrompt="1"/>
          </p:nvPr>
        </p:nvSpPr>
        <p:spPr>
          <a:xfrm>
            <a:off x="4609579" y="2916631"/>
            <a:ext cx="3732735" cy="562997"/>
          </a:xfrm>
          <a:prstGeom prst="rect">
            <a:avLst/>
          </a:prstGeom>
        </p:spPr>
        <p:txBody>
          <a:bodyPr/>
          <a:lstStyle>
            <a:lvl1pPr marL="0" indent="0">
              <a:buNone/>
              <a:defRPr baseline="0">
                <a:solidFill>
                  <a:srgbClr val="1C4358"/>
                </a:solidFill>
              </a:defRPr>
            </a:lvl1pPr>
          </a:lstStyle>
          <a:p>
            <a:pPr lvl="0"/>
            <a:r>
              <a:rPr lang="en-US" dirty="0"/>
              <a:t>Section 3 Title</a:t>
            </a:r>
          </a:p>
        </p:txBody>
      </p:sp>
      <p:sp>
        <p:nvSpPr>
          <p:cNvPr id="14" name="Rectangle 13"/>
          <p:cNvSpPr/>
          <p:nvPr userDrawn="1"/>
        </p:nvSpPr>
        <p:spPr>
          <a:xfrm>
            <a:off x="4371584" y="3053741"/>
            <a:ext cx="150312" cy="15031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15" name="Text Placeholder 8"/>
          <p:cNvSpPr>
            <a:spLocks noGrp="1"/>
          </p:cNvSpPr>
          <p:nvPr>
            <p:ph type="body" sz="quarter" idx="13" hasCustomPrompt="1"/>
          </p:nvPr>
        </p:nvSpPr>
        <p:spPr>
          <a:xfrm>
            <a:off x="4609579" y="3597993"/>
            <a:ext cx="3732735" cy="562997"/>
          </a:xfrm>
          <a:prstGeom prst="rect">
            <a:avLst/>
          </a:prstGeom>
        </p:spPr>
        <p:txBody>
          <a:bodyPr/>
          <a:lstStyle>
            <a:lvl1pPr marL="0" indent="0">
              <a:buNone/>
              <a:defRPr baseline="0">
                <a:solidFill>
                  <a:srgbClr val="1C4358"/>
                </a:solidFill>
              </a:defRPr>
            </a:lvl1pPr>
          </a:lstStyle>
          <a:p>
            <a:pPr lvl="0"/>
            <a:r>
              <a:rPr lang="en-US" dirty="0"/>
              <a:t>Section 4 Title</a:t>
            </a:r>
          </a:p>
        </p:txBody>
      </p:sp>
      <p:sp>
        <p:nvSpPr>
          <p:cNvPr id="16" name="Rectangle 15"/>
          <p:cNvSpPr/>
          <p:nvPr userDrawn="1"/>
        </p:nvSpPr>
        <p:spPr>
          <a:xfrm>
            <a:off x="4371584" y="3735104"/>
            <a:ext cx="150312" cy="15031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19" name="Text Placeholder 8"/>
          <p:cNvSpPr>
            <a:spLocks noGrp="1"/>
          </p:cNvSpPr>
          <p:nvPr>
            <p:ph type="body" sz="quarter" idx="14" hasCustomPrompt="1"/>
          </p:nvPr>
        </p:nvSpPr>
        <p:spPr>
          <a:xfrm>
            <a:off x="4609579" y="4279357"/>
            <a:ext cx="3732735" cy="562997"/>
          </a:xfrm>
          <a:prstGeom prst="rect">
            <a:avLst/>
          </a:prstGeom>
        </p:spPr>
        <p:txBody>
          <a:bodyPr/>
          <a:lstStyle>
            <a:lvl1pPr marL="0" indent="0">
              <a:buNone/>
              <a:defRPr baseline="0">
                <a:solidFill>
                  <a:srgbClr val="1C4358"/>
                </a:solidFill>
              </a:defRPr>
            </a:lvl1pPr>
          </a:lstStyle>
          <a:p>
            <a:pPr lvl="0"/>
            <a:r>
              <a:rPr lang="en-US" dirty="0"/>
              <a:t>Section 5 Title</a:t>
            </a:r>
          </a:p>
        </p:txBody>
      </p:sp>
      <p:sp>
        <p:nvSpPr>
          <p:cNvPr id="20" name="Rectangle 19"/>
          <p:cNvSpPr/>
          <p:nvPr userDrawn="1"/>
        </p:nvSpPr>
        <p:spPr>
          <a:xfrm>
            <a:off x="4371584" y="4416467"/>
            <a:ext cx="150312" cy="15031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Tree>
    <p:extLst>
      <p:ext uri="{BB962C8B-B14F-4D97-AF65-F5344CB8AC3E}">
        <p14:creationId xmlns:p14="http://schemas.microsoft.com/office/powerpoint/2010/main" val="846352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General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646375"/>
            <a:ext cx="7772400" cy="1119796"/>
          </a:xfrm>
          <a:prstGeom prst="rect">
            <a:avLst/>
          </a:prstGeom>
        </p:spPr>
        <p:txBody>
          <a:bodyPr anchor="b"/>
          <a:lstStyle>
            <a:lvl1pPr algn="l">
              <a:defRPr sz="6000" baseline="0">
                <a:solidFill>
                  <a:schemeClr val="accent2">
                    <a:lumMod val="75000"/>
                  </a:schemeClr>
                </a:solidFill>
              </a:defRPr>
            </a:lvl1pPr>
          </a:lstStyle>
          <a:p>
            <a:r>
              <a:rPr lang="en-US" dirty="0"/>
              <a:t>TITLE GOES HERE</a:t>
            </a:r>
          </a:p>
        </p:txBody>
      </p:sp>
      <p:sp>
        <p:nvSpPr>
          <p:cNvPr id="3" name="Subtitle 2"/>
          <p:cNvSpPr>
            <a:spLocks noGrp="1"/>
          </p:cNvSpPr>
          <p:nvPr>
            <p:ph type="subTitle" idx="1" hasCustomPrompt="1"/>
          </p:nvPr>
        </p:nvSpPr>
        <p:spPr>
          <a:xfrm>
            <a:off x="685800" y="2467628"/>
            <a:ext cx="7772400" cy="3169085"/>
          </a:xfrm>
          <a:prstGeom prst="rect">
            <a:avLst/>
          </a:prstGeom>
        </p:spPr>
        <p:txBody>
          <a:bodyPr/>
          <a:lstStyle>
            <a:lvl1pPr marL="0" indent="0" algn="l">
              <a:buNone/>
              <a:defRPr sz="2400">
                <a:solidFill>
                  <a:srgbClr val="1C4358"/>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TEXT GOES HERE</a:t>
            </a:r>
          </a:p>
        </p:txBody>
      </p:sp>
    </p:spTree>
    <p:extLst>
      <p:ext uri="{BB962C8B-B14F-4D97-AF65-F5344CB8AC3E}">
        <p14:creationId xmlns:p14="http://schemas.microsoft.com/office/powerpoint/2010/main" val="2248520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General Slide 2 (Float in)">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646375"/>
            <a:ext cx="7772400" cy="1119796"/>
          </a:xfrm>
          <a:prstGeom prst="rect">
            <a:avLst/>
          </a:prstGeom>
        </p:spPr>
        <p:txBody>
          <a:bodyPr anchor="b"/>
          <a:lstStyle>
            <a:lvl1pPr algn="l">
              <a:defRPr sz="6000" baseline="0">
                <a:solidFill>
                  <a:schemeClr val="accent2">
                    <a:lumMod val="75000"/>
                  </a:schemeClr>
                </a:solidFill>
              </a:defRPr>
            </a:lvl1pPr>
          </a:lstStyle>
          <a:p>
            <a:r>
              <a:rPr lang="en-US" dirty="0"/>
              <a:t>TITLE GOES HERE</a:t>
            </a:r>
          </a:p>
        </p:txBody>
      </p:sp>
      <p:sp>
        <p:nvSpPr>
          <p:cNvPr id="3" name="Subtitle 2"/>
          <p:cNvSpPr>
            <a:spLocks noGrp="1"/>
          </p:cNvSpPr>
          <p:nvPr>
            <p:ph type="subTitle" idx="1" hasCustomPrompt="1"/>
          </p:nvPr>
        </p:nvSpPr>
        <p:spPr>
          <a:xfrm>
            <a:off x="685800" y="2467628"/>
            <a:ext cx="7772400" cy="3169085"/>
          </a:xfrm>
          <a:prstGeom prst="rect">
            <a:avLst/>
          </a:prstGeom>
        </p:spPr>
        <p:txBody>
          <a:bodyPr/>
          <a:lstStyle>
            <a:lvl1pPr marL="0" indent="0" algn="l">
              <a:buNone/>
              <a:defRPr sz="2400">
                <a:solidFill>
                  <a:srgbClr val="1C4358"/>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TEXT GOES HERE</a:t>
            </a:r>
          </a:p>
        </p:txBody>
      </p:sp>
    </p:spTree>
    <p:extLst>
      <p:ext uri="{BB962C8B-B14F-4D97-AF65-F5344CB8AC3E}">
        <p14:creationId xmlns:p14="http://schemas.microsoft.com/office/powerpoint/2010/main" val="1323747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General Slide 3 (Curve up)">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646375"/>
            <a:ext cx="7772400" cy="1119796"/>
          </a:xfrm>
          <a:prstGeom prst="rect">
            <a:avLst/>
          </a:prstGeom>
        </p:spPr>
        <p:txBody>
          <a:bodyPr anchor="b"/>
          <a:lstStyle>
            <a:lvl1pPr algn="l">
              <a:defRPr sz="6000" baseline="0">
                <a:solidFill>
                  <a:schemeClr val="accent2">
                    <a:lumMod val="75000"/>
                  </a:schemeClr>
                </a:solidFill>
              </a:defRPr>
            </a:lvl1pPr>
          </a:lstStyle>
          <a:p>
            <a:r>
              <a:rPr lang="en-US" dirty="0"/>
              <a:t>TITLE GOES HERE</a:t>
            </a:r>
          </a:p>
        </p:txBody>
      </p:sp>
      <p:sp>
        <p:nvSpPr>
          <p:cNvPr id="3" name="Subtitle 2"/>
          <p:cNvSpPr>
            <a:spLocks noGrp="1"/>
          </p:cNvSpPr>
          <p:nvPr>
            <p:ph type="subTitle" idx="1" hasCustomPrompt="1"/>
          </p:nvPr>
        </p:nvSpPr>
        <p:spPr>
          <a:xfrm>
            <a:off x="685800" y="2467628"/>
            <a:ext cx="7772400" cy="3169085"/>
          </a:xfrm>
          <a:prstGeom prst="rect">
            <a:avLst/>
          </a:prstGeom>
        </p:spPr>
        <p:txBody>
          <a:bodyPr/>
          <a:lstStyle>
            <a:lvl1pPr marL="0" indent="0" algn="l">
              <a:buNone/>
              <a:defRPr sz="2400">
                <a:solidFill>
                  <a:srgbClr val="1C4358"/>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TEXT GOES HERE</a:t>
            </a:r>
          </a:p>
        </p:txBody>
      </p:sp>
    </p:spTree>
    <p:extLst>
      <p:ext uri="{BB962C8B-B14F-4D97-AF65-F5344CB8AC3E}">
        <p14:creationId xmlns:p14="http://schemas.microsoft.com/office/powerpoint/2010/main" val="268418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1"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Scale>
                                      <p:cBhvr>
                                        <p:cTn id="21"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0" end="0"/>
                                            </p:txEl>
                                          </p:spTgt>
                                        </p:tgtEl>
                                        <p:attrNameLst>
                                          <p:attrName>ppt_x</p:attrName>
                                          <p:attrName>ppt_y</p:attrName>
                                        </p:attrNameLst>
                                      </p:cBhvr>
                                    </p:animMotion>
                                    <p:animEffect transition="in" filter="fade">
                                      <p:cBhvr>
                                        <p:cTn id="23"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P spid="3" grpId="1" build="p">
        <p:tmplLst>
          <p:tmpl lvl="1">
            <p:tnLst>
              <p:par>
                <p:cTn presetID="5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Scale>
                      <p:cBhvr>
                        <p:cTn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dur="1000" decel="50000" fill="hold">
                          <p:stCondLst>
                            <p:cond delay="0"/>
                          </p:stCondLst>
                        </p:cTn>
                        <p:tgtEl>
                          <p:spTgt spid="3"/>
                        </p:tgtEl>
                        <p:attrNameLst>
                          <p:attrName>ppt_x</p:attrName>
                          <p:attrName>ppt_y</p:attrName>
                        </p:attrNameLst>
                      </p:cBhvr>
                    </p:animMotion>
                    <p:animEffect transition="in" filter="fade">
                      <p:cBhvr>
                        <p:cTn dur="1000"/>
                        <p:tgtEl>
                          <p:spTgt spid="3"/>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ist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646375"/>
            <a:ext cx="7772400" cy="1119796"/>
          </a:xfrm>
          <a:prstGeom prst="rect">
            <a:avLst/>
          </a:prstGeom>
        </p:spPr>
        <p:txBody>
          <a:bodyPr anchor="b"/>
          <a:lstStyle>
            <a:lvl1pPr algn="l">
              <a:defRPr sz="6000" baseline="0">
                <a:solidFill>
                  <a:schemeClr val="accent2">
                    <a:lumMod val="75000"/>
                  </a:schemeClr>
                </a:solidFill>
              </a:defRPr>
            </a:lvl1pPr>
          </a:lstStyle>
          <a:p>
            <a:r>
              <a:rPr lang="en-US" dirty="0"/>
              <a:t>TITLE GOES HERE</a:t>
            </a:r>
          </a:p>
        </p:txBody>
      </p:sp>
      <p:sp>
        <p:nvSpPr>
          <p:cNvPr id="4" name="Text Placeholder 8"/>
          <p:cNvSpPr>
            <a:spLocks noGrp="1"/>
          </p:cNvSpPr>
          <p:nvPr>
            <p:ph type="body" sz="quarter" idx="10" hasCustomPrompt="1"/>
          </p:nvPr>
        </p:nvSpPr>
        <p:spPr>
          <a:xfrm>
            <a:off x="923794" y="2330518"/>
            <a:ext cx="7534406" cy="562997"/>
          </a:xfrm>
          <a:prstGeom prst="rect">
            <a:avLst/>
          </a:prstGeom>
        </p:spPr>
        <p:txBody>
          <a:bodyPr/>
          <a:lstStyle>
            <a:lvl1pPr marL="0" indent="0">
              <a:buNone/>
              <a:defRPr baseline="0">
                <a:solidFill>
                  <a:srgbClr val="1C4358"/>
                </a:solidFill>
              </a:defRPr>
            </a:lvl1pPr>
          </a:lstStyle>
          <a:p>
            <a:pPr lvl="0"/>
            <a:r>
              <a:rPr lang="en-US" dirty="0"/>
              <a:t>List 1</a:t>
            </a:r>
          </a:p>
        </p:txBody>
      </p:sp>
      <p:sp>
        <p:nvSpPr>
          <p:cNvPr id="5" name="Rectangle 4"/>
          <p:cNvSpPr/>
          <p:nvPr userDrawn="1"/>
        </p:nvSpPr>
        <p:spPr>
          <a:xfrm>
            <a:off x="685800" y="2467628"/>
            <a:ext cx="150312" cy="15031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lumMod val="75000"/>
                </a:schemeClr>
              </a:solidFill>
            </a:endParaRPr>
          </a:p>
        </p:txBody>
      </p:sp>
      <p:sp>
        <p:nvSpPr>
          <p:cNvPr id="6" name="Text Placeholder 8"/>
          <p:cNvSpPr>
            <a:spLocks noGrp="1"/>
          </p:cNvSpPr>
          <p:nvPr>
            <p:ph type="body" sz="quarter" idx="11" hasCustomPrompt="1"/>
          </p:nvPr>
        </p:nvSpPr>
        <p:spPr>
          <a:xfrm>
            <a:off x="923794" y="3063627"/>
            <a:ext cx="7534406" cy="562997"/>
          </a:xfrm>
          <a:prstGeom prst="rect">
            <a:avLst/>
          </a:prstGeom>
        </p:spPr>
        <p:txBody>
          <a:bodyPr/>
          <a:lstStyle>
            <a:lvl1pPr marL="0" indent="0">
              <a:buNone/>
              <a:defRPr baseline="0">
                <a:solidFill>
                  <a:srgbClr val="1C4358"/>
                </a:solidFill>
              </a:defRPr>
            </a:lvl1pPr>
          </a:lstStyle>
          <a:p>
            <a:pPr lvl="0"/>
            <a:r>
              <a:rPr lang="en-US" dirty="0"/>
              <a:t>List 2</a:t>
            </a:r>
          </a:p>
        </p:txBody>
      </p:sp>
      <p:sp>
        <p:nvSpPr>
          <p:cNvPr id="7" name="Rectangle 6"/>
          <p:cNvSpPr/>
          <p:nvPr userDrawn="1"/>
        </p:nvSpPr>
        <p:spPr>
          <a:xfrm>
            <a:off x="685800" y="3200737"/>
            <a:ext cx="150312" cy="15031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lumMod val="75000"/>
                </a:schemeClr>
              </a:solidFill>
            </a:endParaRPr>
          </a:p>
        </p:txBody>
      </p:sp>
      <p:sp>
        <p:nvSpPr>
          <p:cNvPr id="8" name="Text Placeholder 8"/>
          <p:cNvSpPr>
            <a:spLocks noGrp="1"/>
          </p:cNvSpPr>
          <p:nvPr>
            <p:ph type="body" sz="quarter" idx="12" hasCustomPrompt="1"/>
          </p:nvPr>
        </p:nvSpPr>
        <p:spPr>
          <a:xfrm>
            <a:off x="923794" y="3796736"/>
            <a:ext cx="7534406" cy="562997"/>
          </a:xfrm>
          <a:prstGeom prst="rect">
            <a:avLst/>
          </a:prstGeom>
        </p:spPr>
        <p:txBody>
          <a:bodyPr/>
          <a:lstStyle>
            <a:lvl1pPr marL="0" indent="0">
              <a:buNone/>
              <a:defRPr baseline="0">
                <a:solidFill>
                  <a:srgbClr val="1C4358"/>
                </a:solidFill>
              </a:defRPr>
            </a:lvl1pPr>
          </a:lstStyle>
          <a:p>
            <a:pPr lvl="0"/>
            <a:r>
              <a:rPr lang="en-US" dirty="0"/>
              <a:t>List 3</a:t>
            </a:r>
          </a:p>
        </p:txBody>
      </p:sp>
      <p:sp>
        <p:nvSpPr>
          <p:cNvPr id="9" name="Rectangle 8"/>
          <p:cNvSpPr/>
          <p:nvPr userDrawn="1"/>
        </p:nvSpPr>
        <p:spPr>
          <a:xfrm>
            <a:off x="685800" y="3933846"/>
            <a:ext cx="150312" cy="15031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lumMod val="75000"/>
                </a:schemeClr>
              </a:solidFill>
            </a:endParaRPr>
          </a:p>
        </p:txBody>
      </p:sp>
      <p:sp>
        <p:nvSpPr>
          <p:cNvPr id="10" name="Text Placeholder 8"/>
          <p:cNvSpPr>
            <a:spLocks noGrp="1"/>
          </p:cNvSpPr>
          <p:nvPr>
            <p:ph type="body" sz="quarter" idx="13" hasCustomPrompt="1"/>
          </p:nvPr>
        </p:nvSpPr>
        <p:spPr>
          <a:xfrm>
            <a:off x="923794" y="4529845"/>
            <a:ext cx="7534406" cy="562997"/>
          </a:xfrm>
          <a:prstGeom prst="rect">
            <a:avLst/>
          </a:prstGeom>
        </p:spPr>
        <p:txBody>
          <a:bodyPr/>
          <a:lstStyle>
            <a:lvl1pPr marL="0" indent="0">
              <a:buNone/>
              <a:defRPr baseline="0">
                <a:solidFill>
                  <a:srgbClr val="1C4358"/>
                </a:solidFill>
              </a:defRPr>
            </a:lvl1pPr>
          </a:lstStyle>
          <a:p>
            <a:pPr lvl="0"/>
            <a:r>
              <a:rPr lang="en-US" dirty="0"/>
              <a:t>List 4</a:t>
            </a:r>
          </a:p>
        </p:txBody>
      </p:sp>
      <p:sp>
        <p:nvSpPr>
          <p:cNvPr id="11" name="Rectangle 10"/>
          <p:cNvSpPr/>
          <p:nvPr userDrawn="1"/>
        </p:nvSpPr>
        <p:spPr>
          <a:xfrm>
            <a:off x="685800" y="4666955"/>
            <a:ext cx="150312" cy="15031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lumMod val="75000"/>
                </a:schemeClr>
              </a:solidFill>
            </a:endParaRPr>
          </a:p>
        </p:txBody>
      </p:sp>
    </p:spTree>
    <p:extLst>
      <p:ext uri="{BB962C8B-B14F-4D97-AF65-F5344CB8AC3E}">
        <p14:creationId xmlns:p14="http://schemas.microsoft.com/office/powerpoint/2010/main" val="2551933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ist Slide 2 (Float in)">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646375"/>
            <a:ext cx="7772400" cy="1119796"/>
          </a:xfrm>
          <a:prstGeom prst="rect">
            <a:avLst/>
          </a:prstGeom>
        </p:spPr>
        <p:txBody>
          <a:bodyPr anchor="b"/>
          <a:lstStyle>
            <a:lvl1pPr algn="l">
              <a:defRPr sz="6000" baseline="0">
                <a:solidFill>
                  <a:schemeClr val="accent2">
                    <a:lumMod val="75000"/>
                  </a:schemeClr>
                </a:solidFill>
              </a:defRPr>
            </a:lvl1pPr>
          </a:lstStyle>
          <a:p>
            <a:r>
              <a:rPr lang="en-US" dirty="0"/>
              <a:t>TITLE GOES HERE</a:t>
            </a:r>
          </a:p>
        </p:txBody>
      </p:sp>
      <p:sp>
        <p:nvSpPr>
          <p:cNvPr id="4" name="Text Placeholder 8"/>
          <p:cNvSpPr>
            <a:spLocks noGrp="1"/>
          </p:cNvSpPr>
          <p:nvPr>
            <p:ph type="body" sz="quarter" idx="10" hasCustomPrompt="1"/>
          </p:nvPr>
        </p:nvSpPr>
        <p:spPr>
          <a:xfrm>
            <a:off x="923794" y="2330518"/>
            <a:ext cx="7534406" cy="562997"/>
          </a:xfrm>
          <a:prstGeom prst="rect">
            <a:avLst/>
          </a:prstGeom>
        </p:spPr>
        <p:txBody>
          <a:bodyPr/>
          <a:lstStyle>
            <a:lvl1pPr marL="0" indent="0">
              <a:buNone/>
              <a:defRPr baseline="0">
                <a:solidFill>
                  <a:srgbClr val="1C4358"/>
                </a:solidFill>
              </a:defRPr>
            </a:lvl1pPr>
          </a:lstStyle>
          <a:p>
            <a:pPr lvl="0"/>
            <a:r>
              <a:rPr lang="en-US" dirty="0"/>
              <a:t>List 1</a:t>
            </a:r>
          </a:p>
        </p:txBody>
      </p:sp>
      <p:sp>
        <p:nvSpPr>
          <p:cNvPr id="5" name="Rectangle 4"/>
          <p:cNvSpPr/>
          <p:nvPr userDrawn="1"/>
        </p:nvSpPr>
        <p:spPr>
          <a:xfrm>
            <a:off x="685800" y="2467628"/>
            <a:ext cx="150312" cy="15031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 Placeholder 8"/>
          <p:cNvSpPr>
            <a:spLocks noGrp="1"/>
          </p:cNvSpPr>
          <p:nvPr>
            <p:ph type="body" sz="quarter" idx="11" hasCustomPrompt="1"/>
          </p:nvPr>
        </p:nvSpPr>
        <p:spPr>
          <a:xfrm>
            <a:off x="923794" y="3063627"/>
            <a:ext cx="7534406" cy="562997"/>
          </a:xfrm>
          <a:prstGeom prst="rect">
            <a:avLst/>
          </a:prstGeom>
        </p:spPr>
        <p:txBody>
          <a:bodyPr/>
          <a:lstStyle>
            <a:lvl1pPr marL="0" indent="0">
              <a:buNone/>
              <a:defRPr baseline="0">
                <a:solidFill>
                  <a:srgbClr val="1C4358"/>
                </a:solidFill>
              </a:defRPr>
            </a:lvl1pPr>
          </a:lstStyle>
          <a:p>
            <a:pPr lvl="0"/>
            <a:r>
              <a:rPr lang="en-US" dirty="0"/>
              <a:t>List 2</a:t>
            </a:r>
          </a:p>
        </p:txBody>
      </p:sp>
      <p:sp>
        <p:nvSpPr>
          <p:cNvPr id="7" name="Rectangle 6"/>
          <p:cNvSpPr/>
          <p:nvPr userDrawn="1"/>
        </p:nvSpPr>
        <p:spPr>
          <a:xfrm>
            <a:off x="685800" y="3200737"/>
            <a:ext cx="150312" cy="15031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 Placeholder 8"/>
          <p:cNvSpPr>
            <a:spLocks noGrp="1"/>
          </p:cNvSpPr>
          <p:nvPr>
            <p:ph type="body" sz="quarter" idx="12" hasCustomPrompt="1"/>
          </p:nvPr>
        </p:nvSpPr>
        <p:spPr>
          <a:xfrm>
            <a:off x="923794" y="3796736"/>
            <a:ext cx="7534406" cy="562997"/>
          </a:xfrm>
          <a:prstGeom prst="rect">
            <a:avLst/>
          </a:prstGeom>
        </p:spPr>
        <p:txBody>
          <a:bodyPr/>
          <a:lstStyle>
            <a:lvl1pPr marL="0" indent="0">
              <a:buNone/>
              <a:defRPr baseline="0">
                <a:solidFill>
                  <a:srgbClr val="1C4358"/>
                </a:solidFill>
              </a:defRPr>
            </a:lvl1pPr>
          </a:lstStyle>
          <a:p>
            <a:pPr lvl="0"/>
            <a:r>
              <a:rPr lang="en-US" dirty="0"/>
              <a:t>List 3</a:t>
            </a:r>
          </a:p>
        </p:txBody>
      </p:sp>
      <p:sp>
        <p:nvSpPr>
          <p:cNvPr id="9" name="Rectangle 8"/>
          <p:cNvSpPr/>
          <p:nvPr userDrawn="1"/>
        </p:nvSpPr>
        <p:spPr>
          <a:xfrm>
            <a:off x="685800" y="3933846"/>
            <a:ext cx="150312" cy="15031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 Placeholder 8"/>
          <p:cNvSpPr>
            <a:spLocks noGrp="1"/>
          </p:cNvSpPr>
          <p:nvPr>
            <p:ph type="body" sz="quarter" idx="13" hasCustomPrompt="1"/>
          </p:nvPr>
        </p:nvSpPr>
        <p:spPr>
          <a:xfrm>
            <a:off x="923794" y="4529845"/>
            <a:ext cx="7534406" cy="562997"/>
          </a:xfrm>
          <a:prstGeom prst="rect">
            <a:avLst/>
          </a:prstGeom>
        </p:spPr>
        <p:txBody>
          <a:bodyPr/>
          <a:lstStyle>
            <a:lvl1pPr marL="0" indent="0">
              <a:buNone/>
              <a:defRPr baseline="0">
                <a:solidFill>
                  <a:srgbClr val="1C4358"/>
                </a:solidFill>
              </a:defRPr>
            </a:lvl1pPr>
          </a:lstStyle>
          <a:p>
            <a:pPr lvl="0"/>
            <a:r>
              <a:rPr lang="en-US" dirty="0"/>
              <a:t>List 4</a:t>
            </a:r>
          </a:p>
        </p:txBody>
      </p:sp>
      <p:sp>
        <p:nvSpPr>
          <p:cNvPr id="11" name="Rectangle 10"/>
          <p:cNvSpPr/>
          <p:nvPr userDrawn="1"/>
        </p:nvSpPr>
        <p:spPr>
          <a:xfrm>
            <a:off x="685800" y="4666955"/>
            <a:ext cx="150312" cy="15031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3951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fade">
                                      <p:cBhvr>
                                        <p:cTn id="21" dur="1000"/>
                                        <p:tgtEl>
                                          <p:spTgt spid="6">
                                            <p:txEl>
                                              <p:pRg st="0" end="0"/>
                                            </p:txEl>
                                          </p:spTgt>
                                        </p:tgtEl>
                                      </p:cBhvr>
                                    </p:animEffect>
                                    <p:anim calcmode="lin" valueType="num">
                                      <p:cBhvr>
                                        <p:cTn id="2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0" end="0"/>
                                            </p:txEl>
                                          </p:spTgt>
                                        </p:tgtEl>
                                        <p:attrNameLst>
                                          <p:attrName>style.visibility</p:attrName>
                                        </p:attrNameLst>
                                      </p:cBhvr>
                                      <p:to>
                                        <p:strVal val="visible"/>
                                      </p:to>
                                    </p:set>
                                    <p:animEffect transition="in" filter="fade">
                                      <p:cBhvr>
                                        <p:cTn id="28" dur="1000"/>
                                        <p:tgtEl>
                                          <p:spTgt spid="8">
                                            <p:txEl>
                                              <p:pRg st="0" end="0"/>
                                            </p:txEl>
                                          </p:spTgt>
                                        </p:tgtEl>
                                      </p:cBhvr>
                                    </p:animEffect>
                                    <p:anim calcmode="lin" valueType="num">
                                      <p:cBhvr>
                                        <p:cTn id="29"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animEffect transition="in" filter="fade">
                                      <p:cBhvr>
                                        <p:cTn id="35" dur="1000"/>
                                        <p:tgtEl>
                                          <p:spTgt spid="10">
                                            <p:txEl>
                                              <p:pRg st="0" end="0"/>
                                            </p:txEl>
                                          </p:spTgt>
                                        </p:tgtEl>
                                      </p:cBhvr>
                                    </p:animEffect>
                                    <p:anim calcmode="lin" valueType="num">
                                      <p:cBhvr>
                                        <p:cTn id="36"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tmplLst>
          <p:tmpl lvl="1">
            <p:tnLst>
              <p:par>
                <p:cTn presetID="42"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1000"/>
                        <p:tgtEl>
                          <p:spTgt spid="4"/>
                        </p:tgtEl>
                      </p:cBhvr>
                    </p:animEffect>
                    <p:anim calcmode="lin" valueType="num">
                      <p:cBhvr>
                        <p:cTn dur="1000" fill="hold"/>
                        <p:tgtEl>
                          <p:spTgt spid="4"/>
                        </p:tgtEl>
                        <p:attrNameLst>
                          <p:attrName>ppt_x</p:attrName>
                        </p:attrNameLst>
                      </p:cBhvr>
                      <p:tavLst>
                        <p:tav tm="0">
                          <p:val>
                            <p:strVal val="#ppt_x"/>
                          </p:val>
                        </p:tav>
                        <p:tav tm="100000">
                          <p:val>
                            <p:strVal val="#ppt_x"/>
                          </p:val>
                        </p:tav>
                      </p:tavLst>
                    </p:anim>
                    <p:anim calcmode="lin" valueType="num">
                      <p:cBhvr>
                        <p:cTn dur="1000" fill="hold"/>
                        <p:tgtEl>
                          <p:spTgt spid="4"/>
                        </p:tgtEl>
                        <p:attrNameLst>
                          <p:attrName>ppt_y</p:attrName>
                        </p:attrNameLst>
                      </p:cBhvr>
                      <p:tavLst>
                        <p:tav tm="0">
                          <p:val>
                            <p:strVal val="#ppt_y+.1"/>
                          </p:val>
                        </p:tav>
                        <p:tav tm="100000">
                          <p:val>
                            <p:strVal val="#ppt_y"/>
                          </p:val>
                        </p:tav>
                      </p:tavLst>
                    </p:anim>
                  </p:childTnLst>
                </p:cTn>
              </p:par>
            </p:tnLst>
          </p:tmpl>
        </p:tmplLst>
      </p:bldP>
      <p:bldP spid="6" grpId="0" build="p">
        <p:tmplLst>
          <p:tmpl lvl="1">
            <p:tnLst>
              <p:par>
                <p:cTn presetID="42" presetClass="entr" presetSubtype="0" fill="hold" nodeType="click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1000"/>
                        <p:tgtEl>
                          <p:spTgt spid="6"/>
                        </p:tgtEl>
                      </p:cBhvr>
                    </p:animEffect>
                    <p:anim calcmode="lin" valueType="num">
                      <p:cBhvr>
                        <p:cTn dur="1000" fill="hold"/>
                        <p:tgtEl>
                          <p:spTgt spid="6"/>
                        </p:tgtEl>
                        <p:attrNameLst>
                          <p:attrName>ppt_x</p:attrName>
                        </p:attrNameLst>
                      </p:cBhvr>
                      <p:tavLst>
                        <p:tav tm="0">
                          <p:val>
                            <p:strVal val="#ppt_x"/>
                          </p:val>
                        </p:tav>
                        <p:tav tm="100000">
                          <p:val>
                            <p:strVal val="#ppt_x"/>
                          </p:val>
                        </p:tav>
                      </p:tavLst>
                    </p:anim>
                    <p:anim calcmode="lin" valueType="num">
                      <p:cBhvr>
                        <p:cTn dur="1000" fill="hold"/>
                        <p:tgtEl>
                          <p:spTgt spid="6"/>
                        </p:tgtEl>
                        <p:attrNameLst>
                          <p:attrName>ppt_y</p:attrName>
                        </p:attrNameLst>
                      </p:cBhvr>
                      <p:tavLst>
                        <p:tav tm="0">
                          <p:val>
                            <p:strVal val="#ppt_y+.1"/>
                          </p:val>
                        </p:tav>
                        <p:tav tm="100000">
                          <p:val>
                            <p:strVal val="#ppt_y"/>
                          </p:val>
                        </p:tav>
                      </p:tavLst>
                    </p:anim>
                  </p:childTnLst>
                </p:cTn>
              </p:par>
            </p:tnLst>
          </p:tmpl>
        </p:tmplLst>
      </p:bldP>
      <p:bldP spid="8" grpId="0" build="p">
        <p:tmplLst>
          <p:tmpl lvl="1">
            <p:tnLst>
              <p:par>
                <p:cTn presetID="42"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1000"/>
                        <p:tgtEl>
                          <p:spTgt spid="8"/>
                        </p:tgtEl>
                      </p:cBhvr>
                    </p:animEffect>
                    <p:anim calcmode="lin" valueType="num">
                      <p:cBhvr>
                        <p:cTn dur="1000" fill="hold"/>
                        <p:tgtEl>
                          <p:spTgt spid="8"/>
                        </p:tgtEl>
                        <p:attrNameLst>
                          <p:attrName>ppt_x</p:attrName>
                        </p:attrNameLst>
                      </p:cBhvr>
                      <p:tavLst>
                        <p:tav tm="0">
                          <p:val>
                            <p:strVal val="#ppt_x"/>
                          </p:val>
                        </p:tav>
                        <p:tav tm="100000">
                          <p:val>
                            <p:strVal val="#ppt_x"/>
                          </p:val>
                        </p:tav>
                      </p:tavLst>
                    </p:anim>
                    <p:anim calcmode="lin" valueType="num">
                      <p:cBhvr>
                        <p:cTn dur="1000" fill="hold"/>
                        <p:tgtEl>
                          <p:spTgt spid="8"/>
                        </p:tgtEl>
                        <p:attrNameLst>
                          <p:attrName>ppt_y</p:attrName>
                        </p:attrNameLst>
                      </p:cBhvr>
                      <p:tavLst>
                        <p:tav tm="0">
                          <p:val>
                            <p:strVal val="#ppt_y+.1"/>
                          </p:val>
                        </p:tav>
                        <p:tav tm="100000">
                          <p:val>
                            <p:strVal val="#ppt_y"/>
                          </p:val>
                        </p:tav>
                      </p:tavLst>
                    </p:anim>
                  </p:childTnLst>
                </p:cTn>
              </p:par>
            </p:tnLst>
          </p:tmpl>
        </p:tmplLst>
      </p:bldP>
      <p:bldP spid="10" grpId="0" build="p">
        <p:tmplLst>
          <p:tmpl lvl="1">
            <p:tnLst>
              <p:par>
                <p:cTn presetID="42" presetClass="entr" presetSubtype="0" fill="hold" nodeType="click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1000"/>
                        <p:tgtEl>
                          <p:spTgt spid="10"/>
                        </p:tgtEl>
                      </p:cBhvr>
                    </p:animEffect>
                    <p:anim calcmode="lin" valueType="num">
                      <p:cBhvr>
                        <p:cTn dur="1000" fill="hold"/>
                        <p:tgtEl>
                          <p:spTgt spid="10"/>
                        </p:tgtEl>
                        <p:attrNameLst>
                          <p:attrName>ppt_x</p:attrName>
                        </p:attrNameLst>
                      </p:cBhvr>
                      <p:tavLst>
                        <p:tav tm="0">
                          <p:val>
                            <p:strVal val="#ppt_x"/>
                          </p:val>
                        </p:tav>
                        <p:tav tm="100000">
                          <p:val>
                            <p:strVal val="#ppt_x"/>
                          </p:val>
                        </p:tav>
                      </p:tavLst>
                    </p:anim>
                    <p:anim calcmode="lin" valueType="num">
                      <p:cBhvr>
                        <p:cTn dur="1000" fill="hold"/>
                        <p:tgtEl>
                          <p:spTgt spid="10"/>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ist Slide 3 (Curve up)">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646375"/>
            <a:ext cx="7772400" cy="1119796"/>
          </a:xfrm>
          <a:prstGeom prst="rect">
            <a:avLst/>
          </a:prstGeom>
        </p:spPr>
        <p:txBody>
          <a:bodyPr anchor="b"/>
          <a:lstStyle>
            <a:lvl1pPr algn="l">
              <a:defRPr sz="6000" baseline="0">
                <a:solidFill>
                  <a:schemeClr val="accent2">
                    <a:lumMod val="75000"/>
                  </a:schemeClr>
                </a:solidFill>
              </a:defRPr>
            </a:lvl1pPr>
          </a:lstStyle>
          <a:p>
            <a:r>
              <a:rPr lang="en-US" dirty="0"/>
              <a:t>TITLE GOES HERE</a:t>
            </a:r>
          </a:p>
        </p:txBody>
      </p:sp>
      <p:sp>
        <p:nvSpPr>
          <p:cNvPr id="4" name="Text Placeholder 8"/>
          <p:cNvSpPr>
            <a:spLocks noGrp="1"/>
          </p:cNvSpPr>
          <p:nvPr>
            <p:ph type="body" sz="quarter" idx="10" hasCustomPrompt="1"/>
          </p:nvPr>
        </p:nvSpPr>
        <p:spPr>
          <a:xfrm>
            <a:off x="923794" y="2330518"/>
            <a:ext cx="7534406" cy="562997"/>
          </a:xfrm>
          <a:prstGeom prst="rect">
            <a:avLst/>
          </a:prstGeom>
        </p:spPr>
        <p:txBody>
          <a:bodyPr/>
          <a:lstStyle>
            <a:lvl1pPr marL="0" indent="0">
              <a:buNone/>
              <a:defRPr baseline="0">
                <a:solidFill>
                  <a:srgbClr val="1C4358"/>
                </a:solidFill>
              </a:defRPr>
            </a:lvl1pPr>
          </a:lstStyle>
          <a:p>
            <a:pPr lvl="0"/>
            <a:r>
              <a:rPr lang="en-US" dirty="0"/>
              <a:t>List 1</a:t>
            </a:r>
          </a:p>
        </p:txBody>
      </p:sp>
      <p:sp>
        <p:nvSpPr>
          <p:cNvPr id="5" name="Rectangle 4"/>
          <p:cNvSpPr/>
          <p:nvPr userDrawn="1"/>
        </p:nvSpPr>
        <p:spPr>
          <a:xfrm>
            <a:off x="685800" y="2467628"/>
            <a:ext cx="150312" cy="15031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 Placeholder 8"/>
          <p:cNvSpPr>
            <a:spLocks noGrp="1"/>
          </p:cNvSpPr>
          <p:nvPr>
            <p:ph type="body" sz="quarter" idx="11" hasCustomPrompt="1"/>
          </p:nvPr>
        </p:nvSpPr>
        <p:spPr>
          <a:xfrm>
            <a:off x="923794" y="3063627"/>
            <a:ext cx="7534406" cy="562997"/>
          </a:xfrm>
          <a:prstGeom prst="rect">
            <a:avLst/>
          </a:prstGeom>
        </p:spPr>
        <p:txBody>
          <a:bodyPr/>
          <a:lstStyle>
            <a:lvl1pPr marL="0" indent="0">
              <a:buNone/>
              <a:defRPr baseline="0">
                <a:solidFill>
                  <a:srgbClr val="1C4358"/>
                </a:solidFill>
              </a:defRPr>
            </a:lvl1pPr>
          </a:lstStyle>
          <a:p>
            <a:pPr lvl="0"/>
            <a:r>
              <a:rPr lang="en-US" dirty="0"/>
              <a:t>List 2</a:t>
            </a:r>
          </a:p>
        </p:txBody>
      </p:sp>
      <p:sp>
        <p:nvSpPr>
          <p:cNvPr id="7" name="Rectangle 6"/>
          <p:cNvSpPr/>
          <p:nvPr userDrawn="1"/>
        </p:nvSpPr>
        <p:spPr>
          <a:xfrm>
            <a:off x="685800" y="3200737"/>
            <a:ext cx="150312" cy="15031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 Placeholder 8"/>
          <p:cNvSpPr>
            <a:spLocks noGrp="1"/>
          </p:cNvSpPr>
          <p:nvPr>
            <p:ph type="body" sz="quarter" idx="12" hasCustomPrompt="1"/>
          </p:nvPr>
        </p:nvSpPr>
        <p:spPr>
          <a:xfrm>
            <a:off x="923794" y="3796736"/>
            <a:ext cx="7534406" cy="562997"/>
          </a:xfrm>
          <a:prstGeom prst="rect">
            <a:avLst/>
          </a:prstGeom>
        </p:spPr>
        <p:txBody>
          <a:bodyPr/>
          <a:lstStyle>
            <a:lvl1pPr marL="0" indent="0">
              <a:buNone/>
              <a:defRPr baseline="0">
                <a:solidFill>
                  <a:srgbClr val="1C4358"/>
                </a:solidFill>
              </a:defRPr>
            </a:lvl1pPr>
          </a:lstStyle>
          <a:p>
            <a:pPr lvl="0"/>
            <a:r>
              <a:rPr lang="en-US" dirty="0"/>
              <a:t>List 3</a:t>
            </a:r>
          </a:p>
        </p:txBody>
      </p:sp>
      <p:sp>
        <p:nvSpPr>
          <p:cNvPr id="9" name="Rectangle 8"/>
          <p:cNvSpPr/>
          <p:nvPr userDrawn="1"/>
        </p:nvSpPr>
        <p:spPr>
          <a:xfrm>
            <a:off x="685800" y="3933846"/>
            <a:ext cx="150312" cy="15031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 Placeholder 8"/>
          <p:cNvSpPr>
            <a:spLocks noGrp="1"/>
          </p:cNvSpPr>
          <p:nvPr>
            <p:ph type="body" sz="quarter" idx="13" hasCustomPrompt="1"/>
          </p:nvPr>
        </p:nvSpPr>
        <p:spPr>
          <a:xfrm>
            <a:off x="923794" y="4529845"/>
            <a:ext cx="7534406" cy="562997"/>
          </a:xfrm>
          <a:prstGeom prst="rect">
            <a:avLst/>
          </a:prstGeom>
        </p:spPr>
        <p:txBody>
          <a:bodyPr/>
          <a:lstStyle>
            <a:lvl1pPr marL="0" indent="0">
              <a:buNone/>
              <a:defRPr baseline="0">
                <a:solidFill>
                  <a:srgbClr val="1C4358"/>
                </a:solidFill>
              </a:defRPr>
            </a:lvl1pPr>
          </a:lstStyle>
          <a:p>
            <a:pPr lvl="0"/>
            <a:r>
              <a:rPr lang="en-US" dirty="0"/>
              <a:t>List 4</a:t>
            </a:r>
          </a:p>
        </p:txBody>
      </p:sp>
      <p:sp>
        <p:nvSpPr>
          <p:cNvPr id="11" name="Rectangle 10"/>
          <p:cNvSpPr/>
          <p:nvPr userDrawn="1"/>
        </p:nvSpPr>
        <p:spPr>
          <a:xfrm>
            <a:off x="685800" y="4666955"/>
            <a:ext cx="150312" cy="15031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45177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Scale>
                                      <p:cBhvr>
                                        <p:cTn id="14" dur="1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4">
                                            <p:txEl>
                                              <p:pRg st="0" end="0"/>
                                            </p:txEl>
                                          </p:spTgt>
                                        </p:tgtEl>
                                        <p:attrNameLst>
                                          <p:attrName>ppt_x</p:attrName>
                                          <p:attrName>ppt_y</p:attrName>
                                        </p:attrNameLst>
                                      </p:cBhvr>
                                    </p:animMotion>
                                    <p:animEffect transition="in" filter="fade">
                                      <p:cBhvr>
                                        <p:cTn id="16" dur="100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Scale>
                                      <p:cBhvr>
                                        <p:cTn id="21" dur="1000" decel="50000" fill="hold">
                                          <p:stCondLst>
                                            <p:cond delay="0"/>
                                          </p:stCondLst>
                                        </p:cTn>
                                        <p:tgtEl>
                                          <p:spTgt spid="6">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6">
                                            <p:txEl>
                                              <p:pRg st="0" end="0"/>
                                            </p:txEl>
                                          </p:spTgt>
                                        </p:tgtEl>
                                        <p:attrNameLst>
                                          <p:attrName>ppt_x</p:attrName>
                                          <p:attrName>ppt_y</p:attrName>
                                        </p:attrNameLst>
                                      </p:cBhvr>
                                    </p:animMotion>
                                    <p:animEffect transition="in" filter="fade">
                                      <p:cBhvr>
                                        <p:cTn id="23" dur="1000"/>
                                        <p:tgtEl>
                                          <p:spTgt spid="6">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8">
                                            <p:txEl>
                                              <p:pRg st="0" end="0"/>
                                            </p:txEl>
                                          </p:spTgt>
                                        </p:tgtEl>
                                        <p:attrNameLst>
                                          <p:attrName>style.visibility</p:attrName>
                                        </p:attrNameLst>
                                      </p:cBhvr>
                                      <p:to>
                                        <p:strVal val="visible"/>
                                      </p:to>
                                    </p:set>
                                    <p:animScale>
                                      <p:cBhvr>
                                        <p:cTn id="28" dur="1000" decel="50000" fill="hold">
                                          <p:stCondLst>
                                            <p:cond delay="0"/>
                                          </p:stCondLst>
                                        </p:cTn>
                                        <p:tgtEl>
                                          <p:spTgt spid="8">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8">
                                            <p:txEl>
                                              <p:pRg st="0" end="0"/>
                                            </p:txEl>
                                          </p:spTgt>
                                        </p:tgtEl>
                                        <p:attrNameLst>
                                          <p:attrName>ppt_x</p:attrName>
                                          <p:attrName>ppt_y</p:attrName>
                                        </p:attrNameLst>
                                      </p:cBhvr>
                                    </p:animMotion>
                                    <p:animEffect transition="in" filter="fade">
                                      <p:cBhvr>
                                        <p:cTn id="30" dur="1000"/>
                                        <p:tgtEl>
                                          <p:spTgt spid="8">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animScale>
                                      <p:cBhvr>
                                        <p:cTn id="35" dur="1000" decel="50000" fill="hold">
                                          <p:stCondLst>
                                            <p:cond delay="0"/>
                                          </p:stCondLst>
                                        </p:cTn>
                                        <p:tgtEl>
                                          <p:spTgt spid="10">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10">
                                            <p:txEl>
                                              <p:pRg st="0" end="0"/>
                                            </p:txEl>
                                          </p:spTgt>
                                        </p:tgtEl>
                                        <p:attrNameLst>
                                          <p:attrName>ppt_x</p:attrName>
                                          <p:attrName>ppt_y</p:attrName>
                                        </p:attrNameLst>
                                      </p:cBhvr>
                                    </p:animMotion>
                                    <p:animEffect transition="in" filter="fade">
                                      <p:cBhvr>
                                        <p:cTn id="37"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tmplLst>
          <p:tmpl lvl="1">
            <p:tnLst>
              <p:par>
                <p:cTn presetID="52"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animScale>
                      <p:cBhvr>
                        <p:cTn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dur="1000" decel="50000" fill="hold">
                          <p:stCondLst>
                            <p:cond delay="0"/>
                          </p:stCondLst>
                        </p:cTn>
                        <p:tgtEl>
                          <p:spTgt spid="4"/>
                        </p:tgtEl>
                        <p:attrNameLst>
                          <p:attrName>ppt_x</p:attrName>
                          <p:attrName>ppt_y</p:attrName>
                        </p:attrNameLst>
                      </p:cBhvr>
                    </p:animMotion>
                    <p:animEffect transition="in" filter="fade">
                      <p:cBhvr>
                        <p:cTn dur="1000"/>
                        <p:tgtEl>
                          <p:spTgt spid="4"/>
                        </p:tgtEl>
                      </p:cBhvr>
                    </p:animEffect>
                  </p:childTnLst>
                </p:cTn>
              </p:par>
            </p:tnLst>
          </p:tmpl>
        </p:tmplLst>
      </p:bldP>
      <p:bldP spid="6" grpId="0" build="p">
        <p:tmplLst>
          <p:tmpl lvl="1">
            <p:tnLst>
              <p:par>
                <p:cTn presetID="52" presetClass="entr" presetSubtype="0" fill="hold" nodeType="clickEffect">
                  <p:stCondLst>
                    <p:cond delay="0"/>
                  </p:stCondLst>
                  <p:childTnLst>
                    <p:set>
                      <p:cBhvr>
                        <p:cTn dur="1" fill="hold">
                          <p:stCondLst>
                            <p:cond delay="0"/>
                          </p:stCondLst>
                        </p:cTn>
                        <p:tgtEl>
                          <p:spTgt spid="6"/>
                        </p:tgtEl>
                        <p:attrNameLst>
                          <p:attrName>style.visibility</p:attrName>
                        </p:attrNameLst>
                      </p:cBhvr>
                      <p:to>
                        <p:strVal val="visible"/>
                      </p:to>
                    </p:set>
                    <p:animScale>
                      <p:cBhvr>
                        <p:cTn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dur="1000" decel="50000" fill="hold">
                          <p:stCondLst>
                            <p:cond delay="0"/>
                          </p:stCondLst>
                        </p:cTn>
                        <p:tgtEl>
                          <p:spTgt spid="6"/>
                        </p:tgtEl>
                        <p:attrNameLst>
                          <p:attrName>ppt_x</p:attrName>
                          <p:attrName>ppt_y</p:attrName>
                        </p:attrNameLst>
                      </p:cBhvr>
                    </p:animMotion>
                    <p:animEffect transition="in" filter="fade">
                      <p:cBhvr>
                        <p:cTn dur="1000"/>
                        <p:tgtEl>
                          <p:spTgt spid="6"/>
                        </p:tgtEl>
                      </p:cBhvr>
                    </p:animEffect>
                  </p:childTnLst>
                </p:cTn>
              </p:par>
            </p:tnLst>
          </p:tmpl>
        </p:tmplLst>
      </p:bldP>
      <p:bldP spid="8" grpId="0" build="p">
        <p:tmplLst>
          <p:tmpl lvl="1">
            <p:tnLst>
              <p:par>
                <p:cTn presetID="52"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Scale>
                      <p:cBhvr>
                        <p:cTn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dur="1000" decel="50000" fill="hold">
                          <p:stCondLst>
                            <p:cond delay="0"/>
                          </p:stCondLst>
                        </p:cTn>
                        <p:tgtEl>
                          <p:spTgt spid="8"/>
                        </p:tgtEl>
                        <p:attrNameLst>
                          <p:attrName>ppt_x</p:attrName>
                          <p:attrName>ppt_y</p:attrName>
                        </p:attrNameLst>
                      </p:cBhvr>
                    </p:animMotion>
                    <p:animEffect transition="in" filter="fade">
                      <p:cBhvr>
                        <p:cTn dur="1000"/>
                        <p:tgtEl>
                          <p:spTgt spid="8"/>
                        </p:tgtEl>
                      </p:cBhvr>
                    </p:animEffect>
                  </p:childTnLst>
                </p:cTn>
              </p:par>
            </p:tnLst>
          </p:tmpl>
        </p:tmplLst>
      </p:bldP>
      <p:bldP spid="10" grpId="0" build="p">
        <p:tmplLst>
          <p:tmpl lvl="1">
            <p:tnLst>
              <p:par>
                <p:cTn presetID="52" presetClass="entr" presetSubtype="0" fill="hold" nodeType="clickEffect">
                  <p:stCondLst>
                    <p:cond delay="0"/>
                  </p:stCondLst>
                  <p:childTnLst>
                    <p:set>
                      <p:cBhvr>
                        <p:cTn dur="1" fill="hold">
                          <p:stCondLst>
                            <p:cond delay="0"/>
                          </p:stCondLst>
                        </p:cTn>
                        <p:tgtEl>
                          <p:spTgt spid="10"/>
                        </p:tgtEl>
                        <p:attrNameLst>
                          <p:attrName>style.visibility</p:attrName>
                        </p:attrNameLst>
                      </p:cBhvr>
                      <p:to>
                        <p:strVal val="visible"/>
                      </p:to>
                    </p:set>
                    <p:animScale>
                      <p:cBhvr>
                        <p:cTn dur="1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dur="1000" decel="50000" fill="hold">
                          <p:stCondLst>
                            <p:cond delay="0"/>
                          </p:stCondLst>
                        </p:cTn>
                        <p:tgtEl>
                          <p:spTgt spid="10"/>
                        </p:tgtEl>
                        <p:attrNameLst>
                          <p:attrName>ppt_x</p:attrName>
                          <p:attrName>ppt_y</p:attrName>
                        </p:attrNameLst>
                      </p:cBhvr>
                    </p:animMotion>
                    <p:animEffect transition="in" filter="fade">
                      <p:cBhvr>
                        <p:cTn dur="1000"/>
                        <p:tgtEl>
                          <p:spTgt spid="10"/>
                        </p:tgtEl>
                      </p:cBhvr>
                    </p:animEffect>
                  </p:childTnLst>
                </p:cTn>
              </p:par>
            </p:tnLst>
          </p:tmpl>
        </p:tmplLst>
      </p:bldP>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ist + Imag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646375"/>
            <a:ext cx="7772400" cy="1119796"/>
          </a:xfrm>
          <a:prstGeom prst="rect">
            <a:avLst/>
          </a:prstGeom>
        </p:spPr>
        <p:txBody>
          <a:bodyPr anchor="b"/>
          <a:lstStyle>
            <a:lvl1pPr algn="l">
              <a:defRPr sz="6000" baseline="0">
                <a:solidFill>
                  <a:schemeClr val="accent2">
                    <a:lumMod val="75000"/>
                  </a:schemeClr>
                </a:solidFill>
              </a:defRPr>
            </a:lvl1pPr>
          </a:lstStyle>
          <a:p>
            <a:r>
              <a:rPr lang="en-US" dirty="0"/>
              <a:t>TITLE GOES HERE</a:t>
            </a:r>
          </a:p>
        </p:txBody>
      </p:sp>
      <p:sp>
        <p:nvSpPr>
          <p:cNvPr id="4" name="Text Placeholder 8"/>
          <p:cNvSpPr>
            <a:spLocks noGrp="1"/>
          </p:cNvSpPr>
          <p:nvPr>
            <p:ph type="body" sz="quarter" idx="10" hasCustomPrompt="1"/>
          </p:nvPr>
        </p:nvSpPr>
        <p:spPr>
          <a:xfrm>
            <a:off x="923795" y="2330518"/>
            <a:ext cx="3034431" cy="562997"/>
          </a:xfrm>
          <a:prstGeom prst="rect">
            <a:avLst/>
          </a:prstGeom>
        </p:spPr>
        <p:txBody>
          <a:bodyPr/>
          <a:lstStyle>
            <a:lvl1pPr marL="0" indent="0">
              <a:buNone/>
              <a:defRPr baseline="0">
                <a:solidFill>
                  <a:srgbClr val="1C4358"/>
                </a:solidFill>
              </a:defRPr>
            </a:lvl1pPr>
          </a:lstStyle>
          <a:p>
            <a:pPr lvl="0"/>
            <a:r>
              <a:rPr lang="en-US" dirty="0"/>
              <a:t>List 1</a:t>
            </a:r>
          </a:p>
        </p:txBody>
      </p:sp>
      <p:sp>
        <p:nvSpPr>
          <p:cNvPr id="5" name="Rectangle 4"/>
          <p:cNvSpPr/>
          <p:nvPr userDrawn="1"/>
        </p:nvSpPr>
        <p:spPr>
          <a:xfrm>
            <a:off x="685800" y="2467628"/>
            <a:ext cx="150312" cy="15031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 Placeholder 8"/>
          <p:cNvSpPr>
            <a:spLocks noGrp="1"/>
          </p:cNvSpPr>
          <p:nvPr>
            <p:ph type="body" sz="quarter" idx="11" hasCustomPrompt="1"/>
          </p:nvPr>
        </p:nvSpPr>
        <p:spPr>
          <a:xfrm>
            <a:off x="923795" y="3063627"/>
            <a:ext cx="3034431" cy="562997"/>
          </a:xfrm>
          <a:prstGeom prst="rect">
            <a:avLst/>
          </a:prstGeom>
        </p:spPr>
        <p:txBody>
          <a:bodyPr/>
          <a:lstStyle>
            <a:lvl1pPr marL="0" indent="0">
              <a:buNone/>
              <a:defRPr baseline="0">
                <a:solidFill>
                  <a:srgbClr val="1C4358"/>
                </a:solidFill>
              </a:defRPr>
            </a:lvl1pPr>
          </a:lstStyle>
          <a:p>
            <a:pPr lvl="0"/>
            <a:r>
              <a:rPr lang="en-US" dirty="0"/>
              <a:t>List 2</a:t>
            </a:r>
          </a:p>
        </p:txBody>
      </p:sp>
      <p:sp>
        <p:nvSpPr>
          <p:cNvPr id="7" name="Rectangle 6"/>
          <p:cNvSpPr/>
          <p:nvPr userDrawn="1"/>
        </p:nvSpPr>
        <p:spPr>
          <a:xfrm>
            <a:off x="685800" y="3200737"/>
            <a:ext cx="150312" cy="15031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 Placeholder 8"/>
          <p:cNvSpPr>
            <a:spLocks noGrp="1"/>
          </p:cNvSpPr>
          <p:nvPr>
            <p:ph type="body" sz="quarter" idx="12" hasCustomPrompt="1"/>
          </p:nvPr>
        </p:nvSpPr>
        <p:spPr>
          <a:xfrm>
            <a:off x="923795" y="3796736"/>
            <a:ext cx="3034431" cy="562997"/>
          </a:xfrm>
          <a:prstGeom prst="rect">
            <a:avLst/>
          </a:prstGeom>
        </p:spPr>
        <p:txBody>
          <a:bodyPr/>
          <a:lstStyle>
            <a:lvl1pPr marL="0" indent="0">
              <a:buNone/>
              <a:defRPr baseline="0">
                <a:solidFill>
                  <a:srgbClr val="1C4358"/>
                </a:solidFill>
              </a:defRPr>
            </a:lvl1pPr>
          </a:lstStyle>
          <a:p>
            <a:pPr lvl="0"/>
            <a:r>
              <a:rPr lang="en-US" dirty="0"/>
              <a:t>List 3</a:t>
            </a:r>
          </a:p>
        </p:txBody>
      </p:sp>
      <p:sp>
        <p:nvSpPr>
          <p:cNvPr id="9" name="Rectangle 8"/>
          <p:cNvSpPr/>
          <p:nvPr userDrawn="1"/>
        </p:nvSpPr>
        <p:spPr>
          <a:xfrm>
            <a:off x="685800" y="3933846"/>
            <a:ext cx="150312" cy="15031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 Placeholder 8"/>
          <p:cNvSpPr>
            <a:spLocks noGrp="1"/>
          </p:cNvSpPr>
          <p:nvPr>
            <p:ph type="body" sz="quarter" idx="13" hasCustomPrompt="1"/>
          </p:nvPr>
        </p:nvSpPr>
        <p:spPr>
          <a:xfrm>
            <a:off x="923795" y="4529845"/>
            <a:ext cx="3034431" cy="562997"/>
          </a:xfrm>
          <a:prstGeom prst="rect">
            <a:avLst/>
          </a:prstGeom>
        </p:spPr>
        <p:txBody>
          <a:bodyPr/>
          <a:lstStyle>
            <a:lvl1pPr marL="0" indent="0">
              <a:buNone/>
              <a:defRPr baseline="0">
                <a:solidFill>
                  <a:srgbClr val="1C4358"/>
                </a:solidFill>
              </a:defRPr>
            </a:lvl1pPr>
          </a:lstStyle>
          <a:p>
            <a:pPr lvl="0"/>
            <a:r>
              <a:rPr lang="en-US" dirty="0"/>
              <a:t>List 4</a:t>
            </a:r>
          </a:p>
        </p:txBody>
      </p:sp>
      <p:sp>
        <p:nvSpPr>
          <p:cNvPr id="11" name="Rectangle 10"/>
          <p:cNvSpPr/>
          <p:nvPr userDrawn="1"/>
        </p:nvSpPr>
        <p:spPr>
          <a:xfrm>
            <a:off x="685800" y="4666955"/>
            <a:ext cx="150312" cy="15031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Picture Placeholder 11"/>
          <p:cNvSpPr>
            <a:spLocks noGrp="1"/>
          </p:cNvSpPr>
          <p:nvPr>
            <p:ph type="pic" sz="quarter" idx="14" hasCustomPrompt="1"/>
          </p:nvPr>
        </p:nvSpPr>
        <p:spPr>
          <a:xfrm>
            <a:off x="4572000" y="2330450"/>
            <a:ext cx="3886200" cy="2762250"/>
          </a:xfrm>
          <a:prstGeom prst="rect">
            <a:avLst/>
          </a:prstGeom>
        </p:spPr>
        <p:txBody>
          <a:bodyPr/>
          <a:lstStyle>
            <a:lvl1pPr marL="0" indent="0">
              <a:buNone/>
              <a:defRPr baseline="0"/>
            </a:lvl1pPr>
          </a:lstStyle>
          <a:p>
            <a:r>
              <a:rPr lang="en-US" dirty="0"/>
              <a:t>Image goes here</a:t>
            </a:r>
          </a:p>
        </p:txBody>
      </p:sp>
    </p:spTree>
    <p:extLst>
      <p:ext uri="{BB962C8B-B14F-4D97-AF65-F5344CB8AC3E}">
        <p14:creationId xmlns:p14="http://schemas.microsoft.com/office/powerpoint/2010/main" val="265940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915182414"/>
      </p:ext>
    </p:extLst>
  </p:cSld>
  <p:clrMap bg1="lt1" tx1="dk1" bg2="lt2" tx2="dk2" accent1="accent1" accent2="accent2" accent3="accent3" accent4="accent4" accent5="accent5" accent6="accent6" hlink="hlink" folHlink="folHlink"/>
  <p:sldLayoutIdLst>
    <p:sldLayoutId id="2147483656" r:id="rId1"/>
    <p:sldLayoutId id="2147483652" r:id="rId2"/>
    <p:sldLayoutId id="2147483651" r:id="rId3"/>
    <p:sldLayoutId id="2147483663" r:id="rId4"/>
    <p:sldLayoutId id="2147483664" r:id="rId5"/>
    <p:sldLayoutId id="2147483653" r:id="rId6"/>
    <p:sldLayoutId id="2147483659" r:id="rId7"/>
    <p:sldLayoutId id="2147483660" r:id="rId8"/>
    <p:sldLayoutId id="2147483654" r:id="rId9"/>
    <p:sldLayoutId id="2147483665" r:id="rId10"/>
    <p:sldLayoutId id="2147483655" r:id="rId11"/>
    <p:sldLayoutId id="2147483662" r:id="rId12"/>
    <p:sldLayoutId id="2147483666"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51877" y="817417"/>
            <a:ext cx="8652294" cy="4317291"/>
          </a:xfrm>
        </p:spPr>
        <p:txBody>
          <a:bodyPr/>
          <a:lstStyle/>
          <a:p>
            <a:r>
              <a:rPr lang="en-US" sz="3200" b="1" spc="-100" dirty="0">
                <a:solidFill>
                  <a:srgbClr val="FFFFFF"/>
                </a:solidFill>
                <a:latin typeface="Corbel" panose="020B0503020204020204"/>
                <a:ea typeface="+mj-ea"/>
                <a:cs typeface="+mj-cs"/>
              </a:rPr>
              <a:t>Memorandum of Understanding (MOU) - Phase II </a:t>
            </a:r>
            <a:r>
              <a:rPr lang="en-US" sz="1400" spc="-100" dirty="0">
                <a:solidFill>
                  <a:srgbClr val="FFFFFF"/>
                </a:solidFill>
                <a:latin typeface="Corbel" panose="020B0503020204020204"/>
                <a:ea typeface="+mj-ea"/>
                <a:cs typeface="+mj-cs"/>
              </a:rPr>
              <a:t/>
            </a:r>
            <a:br>
              <a:rPr lang="en-US" sz="1400" spc="-100" dirty="0">
                <a:solidFill>
                  <a:srgbClr val="FFFFFF"/>
                </a:solidFill>
                <a:latin typeface="Corbel" panose="020B0503020204020204"/>
                <a:ea typeface="+mj-ea"/>
                <a:cs typeface="+mj-cs"/>
              </a:rPr>
            </a:br>
            <a:endParaRPr lang="en-US" sz="1400" spc="-100" dirty="0">
              <a:solidFill>
                <a:srgbClr val="FFFFFF"/>
              </a:solidFill>
              <a:latin typeface="Corbel" panose="020B0503020204020204"/>
              <a:ea typeface="+mj-ea"/>
              <a:cs typeface="+mj-cs"/>
            </a:endParaRPr>
          </a:p>
          <a:p>
            <a:r>
              <a:rPr lang="en-US" sz="3000" b="1" i="1" spc="-100" dirty="0">
                <a:solidFill>
                  <a:srgbClr val="FFFFFF"/>
                </a:solidFill>
                <a:latin typeface="Corbel" panose="020B0503020204020204"/>
                <a:ea typeface="+mj-ea"/>
                <a:cs typeface="+mj-cs"/>
              </a:rPr>
              <a:t>Preparing for Partner Discussions on the </a:t>
            </a:r>
          </a:p>
          <a:p>
            <a:r>
              <a:rPr lang="en-US" sz="3000" b="1" i="1" spc="-100" dirty="0">
                <a:solidFill>
                  <a:srgbClr val="FFFFFF"/>
                </a:solidFill>
                <a:latin typeface="Corbel" panose="020B0503020204020204"/>
                <a:ea typeface="+mj-ea"/>
                <a:cs typeface="+mj-cs"/>
              </a:rPr>
              <a:t>Resource Sharing Portion of the MOU</a:t>
            </a:r>
          </a:p>
          <a:p>
            <a:r>
              <a:rPr lang="en-US" sz="1400" b="1" spc="-100" dirty="0">
                <a:solidFill>
                  <a:srgbClr val="FFFFFF"/>
                </a:solidFill>
                <a:latin typeface="Corbel" panose="020B0503020204020204"/>
                <a:ea typeface="+mj-ea"/>
                <a:cs typeface="+mj-cs"/>
              </a:rPr>
              <a:t> </a:t>
            </a:r>
            <a:r>
              <a:rPr lang="en-US" sz="5300" spc="-100" dirty="0">
                <a:solidFill>
                  <a:srgbClr val="FFFFFF"/>
                </a:solidFill>
                <a:latin typeface="Corbel" panose="020B0503020204020204"/>
                <a:ea typeface="+mj-ea"/>
                <a:cs typeface="+mj-cs"/>
              </a:rPr>
              <a:t/>
            </a:r>
            <a:br>
              <a:rPr lang="en-US" sz="5300" spc="-100" dirty="0">
                <a:solidFill>
                  <a:srgbClr val="FFFFFF"/>
                </a:solidFill>
                <a:latin typeface="Corbel" panose="020B0503020204020204"/>
                <a:ea typeface="+mj-ea"/>
                <a:cs typeface="+mj-cs"/>
              </a:rPr>
            </a:br>
            <a:r>
              <a:rPr lang="en-US" sz="3600" b="1" dirty="0"/>
              <a:t>Webinar</a:t>
            </a:r>
          </a:p>
          <a:p>
            <a:endParaRPr lang="en-US" sz="3600" dirty="0"/>
          </a:p>
          <a:p>
            <a:r>
              <a:rPr lang="en-US" sz="2800" b="1" i="1" dirty="0"/>
              <a:t>November 20, 2017</a:t>
            </a:r>
            <a:endParaRPr lang="en-US" sz="2800" i="1" dirty="0"/>
          </a:p>
          <a:p>
            <a:endParaRPr lang="en-US" dirty="0">
              <a:latin typeface="Calibri" panose="020F0502020204030204" pitchFamily="34" charset="0"/>
            </a:endParaRPr>
          </a:p>
        </p:txBody>
      </p:sp>
      <p:sp>
        <p:nvSpPr>
          <p:cNvPr id="4" name="Rectangle 3"/>
          <p:cNvSpPr/>
          <p:nvPr/>
        </p:nvSpPr>
        <p:spPr>
          <a:xfrm>
            <a:off x="1066800" y="4142509"/>
            <a:ext cx="7467600" cy="424732"/>
          </a:xfrm>
          <a:prstGeom prst="rect">
            <a:avLst/>
          </a:prstGeom>
        </p:spPr>
        <p:txBody>
          <a:bodyPr wrap="square">
            <a:spAutoFit/>
          </a:bodyPr>
          <a:lstStyle/>
          <a:p>
            <a:pPr lvl="0" algn="r" defTabSz="914400">
              <a:lnSpc>
                <a:spcPct val="90000"/>
              </a:lnSpc>
              <a:spcBef>
                <a:spcPts val="1200"/>
              </a:spcBef>
              <a:buClr>
                <a:srgbClr val="40BAD2"/>
              </a:buClr>
            </a:pPr>
            <a:r>
              <a:rPr lang="en-US" sz="2400" b="1" i="1" dirty="0">
                <a:solidFill>
                  <a:schemeClr val="bg1"/>
                </a:solidFill>
                <a:latin typeface="Corbel" panose="020B0503020204020204"/>
              </a:rPr>
              <a:t> </a:t>
            </a:r>
            <a:endParaRPr lang="en-US" sz="2400" i="1" dirty="0">
              <a:solidFill>
                <a:schemeClr val="bg1"/>
              </a:solidFill>
              <a:latin typeface="Corbel" panose="020B0503020204020204"/>
            </a:endParaRPr>
          </a:p>
        </p:txBody>
      </p:sp>
    </p:spTree>
    <p:extLst>
      <p:ext uri="{BB962C8B-B14F-4D97-AF65-F5344CB8AC3E}">
        <p14:creationId xmlns:p14="http://schemas.microsoft.com/office/powerpoint/2010/main" val="2063743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1E543C-6AFC-4AEE-84FF-E82AD1BAB026}"/>
              </a:ext>
            </a:extLst>
          </p:cNvPr>
          <p:cNvSpPr>
            <a:spLocks noGrp="1"/>
          </p:cNvSpPr>
          <p:nvPr>
            <p:ph type="title"/>
          </p:nvPr>
        </p:nvSpPr>
        <p:spPr>
          <a:xfrm>
            <a:off x="457200" y="274638"/>
            <a:ext cx="8229600" cy="949251"/>
          </a:xfrm>
        </p:spPr>
        <p:txBody>
          <a:bodyPr/>
          <a:lstStyle/>
          <a:p>
            <a:r>
              <a:rPr lang="en-US" sz="2800" b="1" dirty="0"/>
              <a:t>Key Points/Summary of Our November 9 Discussion (cont.)</a:t>
            </a:r>
            <a:endParaRPr lang="en-US" sz="2800" dirty="0"/>
          </a:p>
        </p:txBody>
      </p:sp>
      <p:sp>
        <p:nvSpPr>
          <p:cNvPr id="3" name="Content Placeholder 2">
            <a:extLst>
              <a:ext uri="{FF2B5EF4-FFF2-40B4-BE49-F238E27FC236}">
                <a16:creationId xmlns="" xmlns:a16="http://schemas.microsoft.com/office/drawing/2014/main" id="{0549A454-DE45-43A6-BBFB-25321D3CB803}"/>
              </a:ext>
            </a:extLst>
          </p:cNvPr>
          <p:cNvSpPr>
            <a:spLocks noGrp="1"/>
          </p:cNvSpPr>
          <p:nvPr>
            <p:ph idx="1"/>
          </p:nvPr>
        </p:nvSpPr>
        <p:spPr>
          <a:xfrm>
            <a:off x="457200" y="1322362"/>
            <a:ext cx="8229600" cy="4803803"/>
          </a:xfrm>
        </p:spPr>
        <p:txBody>
          <a:bodyPr/>
          <a:lstStyle/>
          <a:p>
            <a:pPr marL="0" indent="0">
              <a:buNone/>
            </a:pPr>
            <a:r>
              <a:rPr lang="en-US" dirty="0"/>
              <a:t>The other system costs budget must include </a:t>
            </a:r>
            <a:r>
              <a:rPr lang="en-US" u="sng" dirty="0"/>
              <a:t>applicable career services</a:t>
            </a:r>
            <a:r>
              <a:rPr lang="en-US" dirty="0"/>
              <a:t>, and may include any </a:t>
            </a:r>
            <a:r>
              <a:rPr lang="en-US" u="sng" dirty="0"/>
              <a:t>other shared services</a:t>
            </a:r>
            <a:r>
              <a:rPr lang="en-US" dirty="0"/>
              <a:t> that are authorized for and commonly provided through the AJC partner programs to any individual, such as initial intake, assessment of needs, appraisal of basic skills, identification of appropriate services to meet such needs, referrals to other One-Stop partners, and business services. Shared operating costs may also include shared costs related to the Local Board’s functions.</a:t>
            </a:r>
          </a:p>
          <a:p>
            <a:pPr marL="0" indent="0">
              <a:buNone/>
            </a:pPr>
            <a:endParaRPr lang="en-US" dirty="0"/>
          </a:p>
        </p:txBody>
      </p:sp>
      <p:sp>
        <p:nvSpPr>
          <p:cNvPr id="4" name="Slide Number Placeholder 3">
            <a:extLst>
              <a:ext uri="{FF2B5EF4-FFF2-40B4-BE49-F238E27FC236}">
                <a16:creationId xmlns="" xmlns:a16="http://schemas.microsoft.com/office/drawing/2014/main" id="{DD9B95C6-6C0E-497E-B7DB-90D5F9907D39}"/>
              </a:ext>
            </a:extLst>
          </p:cNvPr>
          <p:cNvSpPr>
            <a:spLocks noGrp="1"/>
          </p:cNvSpPr>
          <p:nvPr>
            <p:ph type="sldNum" sz="quarter" idx="12"/>
          </p:nvPr>
        </p:nvSpPr>
        <p:spPr/>
        <p:txBody>
          <a:bodyPr/>
          <a:lstStyle/>
          <a:p>
            <a:fld id="{CCA2E5DB-F748-9742-AE6F-372B4FED7432}" type="slidenum">
              <a:rPr lang="en-US" smtClean="0"/>
              <a:pPr/>
              <a:t>10</a:t>
            </a:fld>
            <a:endParaRPr lang="en-US" dirty="0"/>
          </a:p>
        </p:txBody>
      </p:sp>
    </p:spTree>
    <p:extLst>
      <p:ext uri="{BB962C8B-B14F-4D97-AF65-F5344CB8AC3E}">
        <p14:creationId xmlns:p14="http://schemas.microsoft.com/office/powerpoint/2010/main" val="2696666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A9F9B48-71D8-4944-B4B8-DADC7E45C6A3}"/>
              </a:ext>
            </a:extLst>
          </p:cNvPr>
          <p:cNvSpPr>
            <a:spLocks noGrp="1"/>
          </p:cNvSpPr>
          <p:nvPr>
            <p:ph type="title"/>
          </p:nvPr>
        </p:nvSpPr>
        <p:spPr/>
        <p:txBody>
          <a:bodyPr/>
          <a:lstStyle/>
          <a:p>
            <a:r>
              <a:rPr lang="en-US" b="1" dirty="0"/>
              <a:t>What Precedes Individual Partner Cost Sharing Discussions</a:t>
            </a:r>
            <a:r>
              <a:rPr lang="en-US" dirty="0"/>
              <a:t/>
            </a:r>
            <a:br>
              <a:rPr lang="en-US" dirty="0"/>
            </a:br>
            <a:endParaRPr lang="en-US" dirty="0"/>
          </a:p>
        </p:txBody>
      </p:sp>
      <p:sp>
        <p:nvSpPr>
          <p:cNvPr id="3" name="Content Placeholder 2">
            <a:extLst>
              <a:ext uri="{FF2B5EF4-FFF2-40B4-BE49-F238E27FC236}">
                <a16:creationId xmlns="" xmlns:a16="http://schemas.microsoft.com/office/drawing/2014/main" id="{20B8F943-09A6-445E-A1D6-3E75871A1F42}"/>
              </a:ext>
            </a:extLst>
          </p:cNvPr>
          <p:cNvSpPr>
            <a:spLocks noGrp="1"/>
          </p:cNvSpPr>
          <p:nvPr>
            <p:ph idx="1"/>
          </p:nvPr>
        </p:nvSpPr>
        <p:spPr/>
        <p:txBody>
          <a:bodyPr/>
          <a:lstStyle/>
          <a:p>
            <a:pPr marL="0" indent="0">
              <a:buNone/>
            </a:pPr>
            <a:endParaRPr lang="en-US" dirty="0"/>
          </a:p>
          <a:p>
            <a:pPr marL="0" indent="0">
              <a:buNone/>
            </a:pPr>
            <a:r>
              <a:rPr lang="en-US" dirty="0"/>
              <a:t>DC WIC and its AFO will work with DOES to:</a:t>
            </a:r>
          </a:p>
          <a:p>
            <a:pPr marL="0" indent="0">
              <a:buNone/>
            </a:pPr>
            <a:endParaRPr lang="en-US" dirty="0"/>
          </a:p>
          <a:p>
            <a:r>
              <a:rPr lang="en-US" dirty="0"/>
              <a:t>1 – Determine infrastructure costs of the each one-stop/AJC.</a:t>
            </a:r>
          </a:p>
          <a:p>
            <a:r>
              <a:rPr lang="en-US" dirty="0"/>
              <a:t>2 – Decide whether the IFA should be developed on a center-by-center or systemwide basis.</a:t>
            </a:r>
          </a:p>
          <a:p>
            <a:endParaRPr lang="en-US" dirty="0"/>
          </a:p>
        </p:txBody>
      </p:sp>
      <p:sp>
        <p:nvSpPr>
          <p:cNvPr id="4" name="Slide Number Placeholder 3">
            <a:extLst>
              <a:ext uri="{FF2B5EF4-FFF2-40B4-BE49-F238E27FC236}">
                <a16:creationId xmlns="" xmlns:a16="http://schemas.microsoft.com/office/drawing/2014/main" id="{3EBAEBE9-C111-4C7E-BB31-E527A5B331CA}"/>
              </a:ext>
            </a:extLst>
          </p:cNvPr>
          <p:cNvSpPr>
            <a:spLocks noGrp="1"/>
          </p:cNvSpPr>
          <p:nvPr>
            <p:ph type="sldNum" sz="quarter" idx="12"/>
          </p:nvPr>
        </p:nvSpPr>
        <p:spPr/>
        <p:txBody>
          <a:bodyPr/>
          <a:lstStyle/>
          <a:p>
            <a:fld id="{CCA2E5DB-F748-9742-AE6F-372B4FED7432}" type="slidenum">
              <a:rPr lang="en-US" smtClean="0"/>
              <a:pPr/>
              <a:t>11</a:t>
            </a:fld>
            <a:endParaRPr lang="en-US" dirty="0"/>
          </a:p>
        </p:txBody>
      </p:sp>
    </p:spTree>
    <p:extLst>
      <p:ext uri="{BB962C8B-B14F-4D97-AF65-F5344CB8AC3E}">
        <p14:creationId xmlns:p14="http://schemas.microsoft.com/office/powerpoint/2010/main" val="1821153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47D34B-5E06-4287-BF39-144BCEA5B65A}"/>
              </a:ext>
            </a:extLst>
          </p:cNvPr>
          <p:cNvSpPr>
            <a:spLocks noGrp="1"/>
          </p:cNvSpPr>
          <p:nvPr>
            <p:ph type="title"/>
          </p:nvPr>
        </p:nvSpPr>
        <p:spPr/>
        <p:txBody>
          <a:bodyPr/>
          <a:lstStyle/>
          <a:p>
            <a:r>
              <a:rPr lang="en-US" b="1" dirty="0"/>
              <a:t>Preparing for Individual Partner IFA Discussions</a:t>
            </a:r>
            <a:r>
              <a:rPr lang="en-US" dirty="0"/>
              <a:t/>
            </a:r>
            <a:br>
              <a:rPr lang="en-US" dirty="0"/>
            </a:br>
            <a:endParaRPr lang="en-US" dirty="0"/>
          </a:p>
        </p:txBody>
      </p:sp>
      <p:sp>
        <p:nvSpPr>
          <p:cNvPr id="3" name="Content Placeholder 2">
            <a:extLst>
              <a:ext uri="{FF2B5EF4-FFF2-40B4-BE49-F238E27FC236}">
                <a16:creationId xmlns="" xmlns:a16="http://schemas.microsoft.com/office/drawing/2014/main" id="{6F29FDA5-4F6D-44EB-B51C-78FAE0E8F30C}"/>
              </a:ext>
            </a:extLst>
          </p:cNvPr>
          <p:cNvSpPr>
            <a:spLocks noGrp="1"/>
          </p:cNvSpPr>
          <p:nvPr>
            <p:ph idx="1"/>
          </p:nvPr>
        </p:nvSpPr>
        <p:spPr/>
        <p:txBody>
          <a:bodyPr/>
          <a:lstStyle/>
          <a:p>
            <a:pPr marL="0" indent="0">
              <a:buNone/>
            </a:pPr>
            <a:endParaRPr lang="en-US" dirty="0"/>
          </a:p>
          <a:p>
            <a:pPr lvl="0"/>
            <a:r>
              <a:rPr lang="en-US" dirty="0"/>
              <a:t>Identify each partner’s status on co-location</a:t>
            </a:r>
          </a:p>
          <a:p>
            <a:pPr lvl="0"/>
            <a:r>
              <a:rPr lang="en-US" dirty="0"/>
              <a:t>Determine the partners that benefit</a:t>
            </a:r>
          </a:p>
          <a:p>
            <a:pPr lvl="0"/>
            <a:r>
              <a:rPr lang="en-US" dirty="0"/>
              <a:t>Decide on an allocation methodology</a:t>
            </a:r>
          </a:p>
          <a:p>
            <a:pPr lvl="0"/>
            <a:r>
              <a:rPr lang="en-US" dirty="0"/>
              <a:t>Determine partners’ share and apply to budget</a:t>
            </a:r>
          </a:p>
          <a:p>
            <a:pPr marL="0" indent="0">
              <a:buNone/>
            </a:pPr>
            <a:endParaRPr lang="en-US" dirty="0"/>
          </a:p>
        </p:txBody>
      </p:sp>
      <p:sp>
        <p:nvSpPr>
          <p:cNvPr id="4" name="Slide Number Placeholder 3">
            <a:extLst>
              <a:ext uri="{FF2B5EF4-FFF2-40B4-BE49-F238E27FC236}">
                <a16:creationId xmlns="" xmlns:a16="http://schemas.microsoft.com/office/drawing/2014/main" id="{1B2C06BB-2C73-4993-A54D-6FEDA32E7026}"/>
              </a:ext>
            </a:extLst>
          </p:cNvPr>
          <p:cNvSpPr>
            <a:spLocks noGrp="1"/>
          </p:cNvSpPr>
          <p:nvPr>
            <p:ph type="sldNum" sz="quarter" idx="12"/>
          </p:nvPr>
        </p:nvSpPr>
        <p:spPr/>
        <p:txBody>
          <a:bodyPr/>
          <a:lstStyle/>
          <a:p>
            <a:fld id="{CCA2E5DB-F748-9742-AE6F-372B4FED7432}" type="slidenum">
              <a:rPr lang="en-US" smtClean="0"/>
              <a:pPr/>
              <a:t>12</a:t>
            </a:fld>
            <a:endParaRPr lang="en-US" dirty="0"/>
          </a:p>
        </p:txBody>
      </p:sp>
    </p:spTree>
    <p:extLst>
      <p:ext uri="{BB962C8B-B14F-4D97-AF65-F5344CB8AC3E}">
        <p14:creationId xmlns:p14="http://schemas.microsoft.com/office/powerpoint/2010/main" val="3149226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E7E9112-E89F-4B82-9B9D-513F4BF1FE76}"/>
              </a:ext>
            </a:extLst>
          </p:cNvPr>
          <p:cNvSpPr>
            <a:spLocks noGrp="1"/>
          </p:cNvSpPr>
          <p:nvPr>
            <p:ph type="title"/>
          </p:nvPr>
        </p:nvSpPr>
        <p:spPr/>
        <p:txBody>
          <a:bodyPr/>
          <a:lstStyle/>
          <a:p>
            <a:r>
              <a:rPr lang="en-US" sz="3200" b="1" dirty="0"/>
              <a:t>Preparing for Individual Partner Other Shared Costs Discussion</a:t>
            </a:r>
            <a:r>
              <a:rPr lang="en-US" dirty="0"/>
              <a:t/>
            </a:r>
            <a:br>
              <a:rPr lang="en-US" dirty="0"/>
            </a:br>
            <a:endParaRPr lang="en-US" dirty="0"/>
          </a:p>
        </p:txBody>
      </p:sp>
      <p:sp>
        <p:nvSpPr>
          <p:cNvPr id="3" name="Content Placeholder 2">
            <a:extLst>
              <a:ext uri="{FF2B5EF4-FFF2-40B4-BE49-F238E27FC236}">
                <a16:creationId xmlns="" xmlns:a16="http://schemas.microsoft.com/office/drawing/2014/main" id="{80DD20FF-11ED-45CD-A44C-7D000A4F80A2}"/>
              </a:ext>
            </a:extLst>
          </p:cNvPr>
          <p:cNvSpPr>
            <a:spLocks noGrp="1"/>
          </p:cNvSpPr>
          <p:nvPr>
            <p:ph idx="1"/>
          </p:nvPr>
        </p:nvSpPr>
        <p:spPr>
          <a:xfrm>
            <a:off x="457200" y="1417638"/>
            <a:ext cx="8229600" cy="4708527"/>
          </a:xfrm>
        </p:spPr>
        <p:txBody>
          <a:bodyPr/>
          <a:lstStyle/>
          <a:p>
            <a:pPr marL="0" indent="0">
              <a:buNone/>
            </a:pPr>
            <a:r>
              <a:rPr lang="en-US" dirty="0"/>
              <a:t>The other system costs budget must be a </a:t>
            </a:r>
            <a:r>
              <a:rPr lang="en-US" u="sng" dirty="0"/>
              <a:t>consolidated budget</a:t>
            </a:r>
            <a:r>
              <a:rPr lang="en-US" dirty="0"/>
              <a:t> that includes a line item for applicable career services. The Phase I MOU identifies career services applicable to each partner program. Accordingly, this budget must include each of the partner’s costs for the service delivery of each applicable career service and a consolidated system budget for career services applicable to more than one partner.</a:t>
            </a:r>
          </a:p>
          <a:p>
            <a:pPr marL="0" indent="0">
              <a:buNone/>
            </a:pPr>
            <a:endParaRPr lang="en-US" dirty="0"/>
          </a:p>
        </p:txBody>
      </p:sp>
      <p:sp>
        <p:nvSpPr>
          <p:cNvPr id="4" name="Slide Number Placeholder 3">
            <a:extLst>
              <a:ext uri="{FF2B5EF4-FFF2-40B4-BE49-F238E27FC236}">
                <a16:creationId xmlns="" xmlns:a16="http://schemas.microsoft.com/office/drawing/2014/main" id="{0F595415-CE55-4657-B157-A11956612680}"/>
              </a:ext>
            </a:extLst>
          </p:cNvPr>
          <p:cNvSpPr>
            <a:spLocks noGrp="1"/>
          </p:cNvSpPr>
          <p:nvPr>
            <p:ph type="sldNum" sz="quarter" idx="12"/>
          </p:nvPr>
        </p:nvSpPr>
        <p:spPr/>
        <p:txBody>
          <a:bodyPr/>
          <a:lstStyle/>
          <a:p>
            <a:fld id="{CCA2E5DB-F748-9742-AE6F-372B4FED7432}" type="slidenum">
              <a:rPr lang="en-US" smtClean="0"/>
              <a:pPr/>
              <a:t>13</a:t>
            </a:fld>
            <a:endParaRPr lang="en-US" dirty="0"/>
          </a:p>
        </p:txBody>
      </p:sp>
    </p:spTree>
    <p:extLst>
      <p:ext uri="{BB962C8B-B14F-4D97-AF65-F5344CB8AC3E}">
        <p14:creationId xmlns:p14="http://schemas.microsoft.com/office/powerpoint/2010/main" val="1150141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4548D94-F3DF-460B-BB67-1606C9022E4A}"/>
              </a:ext>
            </a:extLst>
          </p:cNvPr>
          <p:cNvSpPr>
            <a:spLocks noGrp="1"/>
          </p:cNvSpPr>
          <p:nvPr>
            <p:ph type="title"/>
          </p:nvPr>
        </p:nvSpPr>
        <p:spPr>
          <a:xfrm>
            <a:off x="457200" y="274637"/>
            <a:ext cx="8229600" cy="733131"/>
          </a:xfrm>
        </p:spPr>
        <p:txBody>
          <a:bodyPr/>
          <a:lstStyle/>
          <a:p>
            <a:r>
              <a:rPr lang="en-US" b="1" i="1" dirty="0"/>
              <a:t>Applicable Career Services</a:t>
            </a:r>
            <a:r>
              <a:rPr lang="en-US" dirty="0"/>
              <a:t/>
            </a:r>
            <a:br>
              <a:rPr lang="en-US" dirty="0"/>
            </a:br>
            <a:endParaRPr lang="en-US" dirty="0"/>
          </a:p>
        </p:txBody>
      </p:sp>
      <p:sp>
        <p:nvSpPr>
          <p:cNvPr id="3" name="Content Placeholder 2">
            <a:extLst>
              <a:ext uri="{FF2B5EF4-FFF2-40B4-BE49-F238E27FC236}">
                <a16:creationId xmlns="" xmlns:a16="http://schemas.microsoft.com/office/drawing/2014/main" id="{AABA9A91-8C6E-4581-8B01-35595E143F04}"/>
              </a:ext>
            </a:extLst>
          </p:cNvPr>
          <p:cNvSpPr>
            <a:spLocks noGrp="1"/>
          </p:cNvSpPr>
          <p:nvPr>
            <p:ph idx="1"/>
          </p:nvPr>
        </p:nvSpPr>
        <p:spPr>
          <a:xfrm>
            <a:off x="457200" y="1237956"/>
            <a:ext cx="8229600" cy="4888209"/>
          </a:xfrm>
        </p:spPr>
        <p:txBody>
          <a:bodyPr/>
          <a:lstStyle/>
          <a:p>
            <a:pPr marL="0" indent="0">
              <a:buNone/>
            </a:pPr>
            <a:endParaRPr lang="en-US" sz="800" dirty="0"/>
          </a:p>
          <a:p>
            <a:pPr marL="0" indent="0">
              <a:buNone/>
            </a:pPr>
            <a:r>
              <a:rPr lang="en-US" dirty="0"/>
              <a:t>Career Services include: </a:t>
            </a:r>
          </a:p>
          <a:p>
            <a:pPr marL="514350" indent="-514350">
              <a:buAutoNum type="arabicParenR"/>
            </a:pPr>
            <a:r>
              <a:rPr lang="en-US" dirty="0"/>
              <a:t>Basic career services; and </a:t>
            </a:r>
          </a:p>
          <a:p>
            <a:pPr marL="514350" indent="-514350">
              <a:buAutoNum type="arabicParenR"/>
            </a:pPr>
            <a:r>
              <a:rPr lang="en-US" smtClean="0"/>
              <a:t>Individual </a:t>
            </a:r>
            <a:r>
              <a:rPr lang="en-US" dirty="0"/>
              <a:t>career services</a:t>
            </a:r>
          </a:p>
          <a:p>
            <a:pPr marL="0" indent="0">
              <a:buNone/>
            </a:pPr>
            <a:endParaRPr lang="en-US" dirty="0"/>
          </a:p>
        </p:txBody>
      </p:sp>
      <p:sp>
        <p:nvSpPr>
          <p:cNvPr id="4" name="Slide Number Placeholder 3">
            <a:extLst>
              <a:ext uri="{FF2B5EF4-FFF2-40B4-BE49-F238E27FC236}">
                <a16:creationId xmlns="" xmlns:a16="http://schemas.microsoft.com/office/drawing/2014/main" id="{FAA2384B-C2F8-4331-868C-30120663504F}"/>
              </a:ext>
            </a:extLst>
          </p:cNvPr>
          <p:cNvSpPr>
            <a:spLocks noGrp="1"/>
          </p:cNvSpPr>
          <p:nvPr>
            <p:ph type="sldNum" sz="quarter" idx="12"/>
          </p:nvPr>
        </p:nvSpPr>
        <p:spPr/>
        <p:txBody>
          <a:bodyPr/>
          <a:lstStyle/>
          <a:p>
            <a:fld id="{CCA2E5DB-F748-9742-AE6F-372B4FED7432}" type="slidenum">
              <a:rPr lang="en-US" smtClean="0"/>
              <a:pPr/>
              <a:t>14</a:t>
            </a:fld>
            <a:endParaRPr lang="en-US" dirty="0"/>
          </a:p>
        </p:txBody>
      </p:sp>
    </p:spTree>
    <p:extLst>
      <p:ext uri="{BB962C8B-B14F-4D97-AF65-F5344CB8AC3E}">
        <p14:creationId xmlns:p14="http://schemas.microsoft.com/office/powerpoint/2010/main" val="591216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955265-5FCF-4346-B9C1-6E041BB63AC2}"/>
              </a:ext>
            </a:extLst>
          </p:cNvPr>
          <p:cNvSpPr>
            <a:spLocks noGrp="1"/>
          </p:cNvSpPr>
          <p:nvPr>
            <p:ph type="title"/>
          </p:nvPr>
        </p:nvSpPr>
        <p:spPr>
          <a:xfrm>
            <a:off x="457200" y="274638"/>
            <a:ext cx="8229600" cy="217731"/>
          </a:xfrm>
        </p:spPr>
        <p:txBody>
          <a:bodyPr/>
          <a:lstStyle/>
          <a:p>
            <a:endParaRPr lang="en-US" dirty="0"/>
          </a:p>
        </p:txBody>
      </p:sp>
      <p:sp>
        <p:nvSpPr>
          <p:cNvPr id="3" name="Content Placeholder 2">
            <a:extLst>
              <a:ext uri="{FF2B5EF4-FFF2-40B4-BE49-F238E27FC236}">
                <a16:creationId xmlns="" xmlns:a16="http://schemas.microsoft.com/office/drawing/2014/main" id="{DB1B0CD8-8F40-445A-9276-88519264EB32}"/>
              </a:ext>
            </a:extLst>
          </p:cNvPr>
          <p:cNvSpPr>
            <a:spLocks noGrp="1"/>
          </p:cNvSpPr>
          <p:nvPr>
            <p:ph idx="1"/>
          </p:nvPr>
        </p:nvSpPr>
        <p:spPr>
          <a:xfrm>
            <a:off x="457200" y="661182"/>
            <a:ext cx="8229600" cy="5464983"/>
          </a:xfrm>
        </p:spPr>
        <p:txBody>
          <a:bodyPr/>
          <a:lstStyle/>
          <a:p>
            <a:pPr marL="0" indent="0">
              <a:buNone/>
            </a:pPr>
            <a:r>
              <a:rPr lang="en-US" sz="3200" b="1" i="1" u="sng" dirty="0"/>
              <a:t>Basic Career Services</a:t>
            </a:r>
          </a:p>
          <a:p>
            <a:pPr marL="0" indent="0">
              <a:buNone/>
            </a:pPr>
            <a:endParaRPr lang="en-US" sz="800" dirty="0"/>
          </a:p>
          <a:p>
            <a:pPr marL="0" indent="0">
              <a:buNone/>
            </a:pPr>
            <a:r>
              <a:rPr lang="en-US" sz="3200" dirty="0"/>
              <a:t>Basic career services must be made available to all individuals seeking services served in the one-stop delivery system, and include: </a:t>
            </a:r>
          </a:p>
          <a:p>
            <a:pPr marL="0" indent="0">
              <a:buNone/>
            </a:pPr>
            <a:endParaRPr lang="en-US" dirty="0"/>
          </a:p>
        </p:txBody>
      </p:sp>
      <p:sp>
        <p:nvSpPr>
          <p:cNvPr id="4" name="Slide Number Placeholder 3">
            <a:extLst>
              <a:ext uri="{FF2B5EF4-FFF2-40B4-BE49-F238E27FC236}">
                <a16:creationId xmlns="" xmlns:a16="http://schemas.microsoft.com/office/drawing/2014/main" id="{F1B2CA61-7D29-4459-A9BD-066B94B7485D}"/>
              </a:ext>
            </a:extLst>
          </p:cNvPr>
          <p:cNvSpPr>
            <a:spLocks noGrp="1"/>
          </p:cNvSpPr>
          <p:nvPr>
            <p:ph type="sldNum" sz="quarter" idx="12"/>
          </p:nvPr>
        </p:nvSpPr>
        <p:spPr/>
        <p:txBody>
          <a:bodyPr/>
          <a:lstStyle/>
          <a:p>
            <a:fld id="{CCA2E5DB-F748-9742-AE6F-372B4FED7432}" type="slidenum">
              <a:rPr lang="en-US" smtClean="0"/>
              <a:pPr/>
              <a:t>15</a:t>
            </a:fld>
            <a:endParaRPr lang="en-US" dirty="0"/>
          </a:p>
        </p:txBody>
      </p:sp>
    </p:spTree>
    <p:extLst>
      <p:ext uri="{BB962C8B-B14F-4D97-AF65-F5344CB8AC3E}">
        <p14:creationId xmlns:p14="http://schemas.microsoft.com/office/powerpoint/2010/main" val="2038485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83DAD6-8F84-40CB-96F9-DD0C064BDA2F}"/>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26F15342-C0E4-4676-A5BC-EB22EE9DCB0A}"/>
              </a:ext>
            </a:extLst>
          </p:cNvPr>
          <p:cNvSpPr>
            <a:spLocks noGrp="1"/>
          </p:cNvSpPr>
          <p:nvPr>
            <p:ph idx="1"/>
          </p:nvPr>
        </p:nvSpPr>
        <p:spPr/>
        <p:txBody>
          <a:bodyPr/>
          <a:lstStyle/>
          <a:p>
            <a:pPr lvl="0"/>
            <a:r>
              <a:rPr lang="en-US" dirty="0"/>
              <a:t>Determinations of whether the individual is eligible to receive assistance from the adult, dislocated worker, or youth programs; </a:t>
            </a:r>
          </a:p>
          <a:p>
            <a:pPr lvl="0"/>
            <a:r>
              <a:rPr lang="en-US" dirty="0"/>
              <a:t>Outreach, intake and orientation </a:t>
            </a:r>
          </a:p>
          <a:p>
            <a:pPr lvl="0"/>
            <a:r>
              <a:rPr lang="en-US" dirty="0"/>
              <a:t>Initial assessment of skill levels </a:t>
            </a:r>
          </a:p>
          <a:p>
            <a:pPr lvl="0"/>
            <a:r>
              <a:rPr lang="en-US" dirty="0"/>
              <a:t>Labor exchange services, including—Job search and placement assistance, and, when needed by an individual, career counseling</a:t>
            </a:r>
          </a:p>
          <a:p>
            <a:endParaRPr lang="en-US" dirty="0"/>
          </a:p>
        </p:txBody>
      </p:sp>
      <p:sp>
        <p:nvSpPr>
          <p:cNvPr id="4" name="Slide Number Placeholder 3">
            <a:extLst>
              <a:ext uri="{FF2B5EF4-FFF2-40B4-BE49-F238E27FC236}">
                <a16:creationId xmlns="" xmlns:a16="http://schemas.microsoft.com/office/drawing/2014/main" id="{F4A45691-5157-454B-97C1-9590B6C44A01}"/>
              </a:ext>
            </a:extLst>
          </p:cNvPr>
          <p:cNvSpPr>
            <a:spLocks noGrp="1"/>
          </p:cNvSpPr>
          <p:nvPr>
            <p:ph type="sldNum" sz="quarter" idx="12"/>
          </p:nvPr>
        </p:nvSpPr>
        <p:spPr/>
        <p:txBody>
          <a:bodyPr/>
          <a:lstStyle/>
          <a:p>
            <a:fld id="{CCA2E5DB-F748-9742-AE6F-372B4FED7432}" type="slidenum">
              <a:rPr lang="en-US" smtClean="0"/>
              <a:pPr/>
              <a:t>16</a:t>
            </a:fld>
            <a:endParaRPr lang="en-US" dirty="0"/>
          </a:p>
        </p:txBody>
      </p:sp>
    </p:spTree>
    <p:extLst>
      <p:ext uri="{BB962C8B-B14F-4D97-AF65-F5344CB8AC3E}">
        <p14:creationId xmlns:p14="http://schemas.microsoft.com/office/powerpoint/2010/main" val="648606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BC10C0-B481-453A-AA4B-181A0D5A3CE3}"/>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BAD36715-05EA-408B-B29F-1918812BD81B}"/>
              </a:ext>
            </a:extLst>
          </p:cNvPr>
          <p:cNvSpPr>
            <a:spLocks noGrp="1"/>
          </p:cNvSpPr>
          <p:nvPr>
            <p:ph idx="1"/>
          </p:nvPr>
        </p:nvSpPr>
        <p:spPr/>
        <p:txBody>
          <a:bodyPr/>
          <a:lstStyle/>
          <a:p>
            <a:pPr lvl="0"/>
            <a:r>
              <a:rPr lang="en-US" dirty="0"/>
              <a:t>Provision of referrals to and coordination of activities with other programs and services</a:t>
            </a:r>
          </a:p>
          <a:p>
            <a:pPr lvl="0"/>
            <a:r>
              <a:rPr lang="en-US" dirty="0"/>
              <a:t>Provision of workforce and labor market employment statistics information</a:t>
            </a:r>
          </a:p>
          <a:p>
            <a:pPr lvl="0"/>
            <a:r>
              <a:rPr lang="en-US" dirty="0"/>
              <a:t>Information on job skills necessary to obtain the vacant jobs listed</a:t>
            </a:r>
          </a:p>
          <a:p>
            <a:pPr lvl="0"/>
            <a:r>
              <a:rPr lang="en-US" dirty="0"/>
              <a:t>Provision of performance information and program cost information on eligible providers of training services </a:t>
            </a:r>
          </a:p>
          <a:p>
            <a:endParaRPr lang="en-US" dirty="0"/>
          </a:p>
        </p:txBody>
      </p:sp>
      <p:sp>
        <p:nvSpPr>
          <p:cNvPr id="4" name="Slide Number Placeholder 3">
            <a:extLst>
              <a:ext uri="{FF2B5EF4-FFF2-40B4-BE49-F238E27FC236}">
                <a16:creationId xmlns="" xmlns:a16="http://schemas.microsoft.com/office/drawing/2014/main" id="{BF0E46BA-196A-4B23-9353-33357162F943}"/>
              </a:ext>
            </a:extLst>
          </p:cNvPr>
          <p:cNvSpPr>
            <a:spLocks noGrp="1"/>
          </p:cNvSpPr>
          <p:nvPr>
            <p:ph type="sldNum" sz="quarter" idx="12"/>
          </p:nvPr>
        </p:nvSpPr>
        <p:spPr/>
        <p:txBody>
          <a:bodyPr/>
          <a:lstStyle/>
          <a:p>
            <a:fld id="{CCA2E5DB-F748-9742-AE6F-372B4FED7432}" type="slidenum">
              <a:rPr lang="en-US" smtClean="0"/>
              <a:pPr/>
              <a:t>17</a:t>
            </a:fld>
            <a:endParaRPr lang="en-US" dirty="0"/>
          </a:p>
        </p:txBody>
      </p:sp>
    </p:spTree>
    <p:extLst>
      <p:ext uri="{BB962C8B-B14F-4D97-AF65-F5344CB8AC3E}">
        <p14:creationId xmlns:p14="http://schemas.microsoft.com/office/powerpoint/2010/main" val="194612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21F4140-7CA6-4904-91CC-6B33527E0BE1}"/>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71815E6E-9D3C-45DA-9313-226D99128BBC}"/>
              </a:ext>
            </a:extLst>
          </p:cNvPr>
          <p:cNvSpPr>
            <a:spLocks noGrp="1"/>
          </p:cNvSpPr>
          <p:nvPr>
            <p:ph idx="1"/>
          </p:nvPr>
        </p:nvSpPr>
        <p:spPr/>
        <p:txBody>
          <a:bodyPr/>
          <a:lstStyle/>
          <a:p>
            <a:pPr lvl="0"/>
            <a:r>
              <a:rPr lang="en-US" dirty="0"/>
              <a:t>Provision of information about how the local area is performing on local performance accountability measures </a:t>
            </a:r>
          </a:p>
          <a:p>
            <a:pPr lvl="0"/>
            <a:r>
              <a:rPr lang="en-US" dirty="0"/>
              <a:t>Provision of information relating to the availability of supportive services or assistance</a:t>
            </a:r>
          </a:p>
          <a:p>
            <a:pPr lvl="0"/>
            <a:r>
              <a:rPr lang="en-US" dirty="0"/>
              <a:t>Assistance in establishing eligibility for programs of financial aid assistance for training and education programs </a:t>
            </a:r>
          </a:p>
          <a:p>
            <a:pPr lvl="0"/>
            <a:r>
              <a:rPr lang="en-US" dirty="0"/>
              <a:t>Provision of information and assistance regarding filing claims under UI programs </a:t>
            </a:r>
          </a:p>
          <a:p>
            <a:endParaRPr lang="en-US" dirty="0"/>
          </a:p>
        </p:txBody>
      </p:sp>
      <p:sp>
        <p:nvSpPr>
          <p:cNvPr id="4" name="Slide Number Placeholder 3">
            <a:extLst>
              <a:ext uri="{FF2B5EF4-FFF2-40B4-BE49-F238E27FC236}">
                <a16:creationId xmlns="" xmlns:a16="http://schemas.microsoft.com/office/drawing/2014/main" id="{0685C7FB-E855-486D-BBFD-C946E625AEE9}"/>
              </a:ext>
            </a:extLst>
          </p:cNvPr>
          <p:cNvSpPr>
            <a:spLocks noGrp="1"/>
          </p:cNvSpPr>
          <p:nvPr>
            <p:ph type="sldNum" sz="quarter" idx="12"/>
          </p:nvPr>
        </p:nvSpPr>
        <p:spPr/>
        <p:txBody>
          <a:bodyPr/>
          <a:lstStyle/>
          <a:p>
            <a:fld id="{CCA2E5DB-F748-9742-AE6F-372B4FED7432}" type="slidenum">
              <a:rPr lang="en-US" smtClean="0"/>
              <a:pPr/>
              <a:t>18</a:t>
            </a:fld>
            <a:endParaRPr lang="en-US" dirty="0"/>
          </a:p>
        </p:txBody>
      </p:sp>
    </p:spTree>
    <p:extLst>
      <p:ext uri="{BB962C8B-B14F-4D97-AF65-F5344CB8AC3E}">
        <p14:creationId xmlns:p14="http://schemas.microsoft.com/office/powerpoint/2010/main" val="2309260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F7DC356-B7BB-410C-8EF1-2892C540F642}"/>
              </a:ext>
            </a:extLst>
          </p:cNvPr>
          <p:cNvSpPr>
            <a:spLocks noGrp="1"/>
          </p:cNvSpPr>
          <p:nvPr>
            <p:ph type="title"/>
          </p:nvPr>
        </p:nvSpPr>
        <p:spPr>
          <a:xfrm>
            <a:off x="457200" y="274638"/>
            <a:ext cx="8229600" cy="189596"/>
          </a:xfrm>
        </p:spPr>
        <p:txBody>
          <a:bodyPr/>
          <a:lstStyle/>
          <a:p>
            <a:endParaRPr lang="en-US" dirty="0"/>
          </a:p>
        </p:txBody>
      </p:sp>
      <p:sp>
        <p:nvSpPr>
          <p:cNvPr id="3" name="Content Placeholder 2">
            <a:extLst>
              <a:ext uri="{FF2B5EF4-FFF2-40B4-BE49-F238E27FC236}">
                <a16:creationId xmlns="" xmlns:a16="http://schemas.microsoft.com/office/drawing/2014/main" id="{5C160CE2-C22B-4D95-8CEE-B4C32E9FBA98}"/>
              </a:ext>
            </a:extLst>
          </p:cNvPr>
          <p:cNvSpPr>
            <a:spLocks noGrp="1"/>
          </p:cNvSpPr>
          <p:nvPr>
            <p:ph idx="1"/>
          </p:nvPr>
        </p:nvSpPr>
        <p:spPr>
          <a:xfrm>
            <a:off x="457200" y="647114"/>
            <a:ext cx="8229600" cy="5479051"/>
          </a:xfrm>
        </p:spPr>
        <p:txBody>
          <a:bodyPr/>
          <a:lstStyle/>
          <a:p>
            <a:pPr marL="0" indent="0">
              <a:buNone/>
            </a:pPr>
            <a:r>
              <a:rPr lang="en-US" b="1" i="1" u="sng" dirty="0"/>
              <a:t>Individual Career Services</a:t>
            </a:r>
          </a:p>
          <a:p>
            <a:pPr marL="0" indent="0">
              <a:buNone/>
            </a:pPr>
            <a:endParaRPr lang="en-US" sz="800" dirty="0"/>
          </a:p>
          <a:p>
            <a:pPr marL="0" indent="0">
              <a:buNone/>
            </a:pPr>
            <a:r>
              <a:rPr lang="en-US" dirty="0"/>
              <a:t>If one-stop center staff determine that individualized career services are appropriate for an individual to obtain or retain employment, these services must be made available to the individual. These services must be available in all one-stop centers. One-stop center staff may use recent previous assessments by partner programs to determine if individualized career services would be appropriate. These services include: </a:t>
            </a:r>
          </a:p>
          <a:p>
            <a:pPr marL="0" indent="0">
              <a:buNone/>
            </a:pPr>
            <a:endParaRPr lang="en-US" dirty="0"/>
          </a:p>
        </p:txBody>
      </p:sp>
      <p:sp>
        <p:nvSpPr>
          <p:cNvPr id="4" name="Slide Number Placeholder 3">
            <a:extLst>
              <a:ext uri="{FF2B5EF4-FFF2-40B4-BE49-F238E27FC236}">
                <a16:creationId xmlns="" xmlns:a16="http://schemas.microsoft.com/office/drawing/2014/main" id="{8F4F9356-DDE3-4C0B-B94D-45A485706812}"/>
              </a:ext>
            </a:extLst>
          </p:cNvPr>
          <p:cNvSpPr>
            <a:spLocks noGrp="1"/>
          </p:cNvSpPr>
          <p:nvPr>
            <p:ph type="sldNum" sz="quarter" idx="12"/>
          </p:nvPr>
        </p:nvSpPr>
        <p:spPr/>
        <p:txBody>
          <a:bodyPr/>
          <a:lstStyle/>
          <a:p>
            <a:fld id="{CCA2E5DB-F748-9742-AE6F-372B4FED7432}" type="slidenum">
              <a:rPr lang="en-US" smtClean="0"/>
              <a:pPr/>
              <a:t>19</a:t>
            </a:fld>
            <a:endParaRPr lang="en-US" dirty="0"/>
          </a:p>
        </p:txBody>
      </p:sp>
    </p:spTree>
    <p:extLst>
      <p:ext uri="{BB962C8B-B14F-4D97-AF65-F5344CB8AC3E}">
        <p14:creationId xmlns:p14="http://schemas.microsoft.com/office/powerpoint/2010/main" val="618770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08" y="551763"/>
            <a:ext cx="8506691" cy="999945"/>
          </a:xfrm>
        </p:spPr>
        <p:txBody>
          <a:bodyPr/>
          <a:lstStyle/>
          <a:p>
            <a:r>
              <a:rPr lang="en-US" sz="3200" b="1" dirty="0"/>
              <a:t>Key Points/Summary of Our November 9 Discussion</a:t>
            </a:r>
            <a:r>
              <a:rPr lang="en-US" dirty="0"/>
              <a:t/>
            </a:r>
            <a:br>
              <a:rPr lang="en-US" dirty="0"/>
            </a:br>
            <a:endParaRPr lang="en-US" sz="3200" b="1" dirty="0">
              <a:solidFill>
                <a:srgbClr val="C00000"/>
              </a:solidFill>
              <a:latin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263235" y="1551708"/>
            <a:ext cx="8603673" cy="3200401"/>
          </a:xfrm>
        </p:spPr>
        <p:txBody>
          <a:bodyPr/>
          <a:lstStyle/>
          <a:p>
            <a:pPr marL="0" indent="0" algn="just">
              <a:buNone/>
            </a:pPr>
            <a:r>
              <a:rPr lang="en-US" sz="2400" dirty="0"/>
              <a:t>WIOA requires local boards to develop MOUs with all required one-stop/America’s Job Center (AJC) partners present in their local area. The expectation is that these MOUs will serve as a functional tool as well as visionary plan for how the board and AJC partners will work together to create a unified service delivery system that best meets the needs of their shared customers.</a:t>
            </a:r>
          </a:p>
          <a:p>
            <a:pPr marL="0" lvl="0" indent="0" algn="just">
              <a:buNone/>
            </a:pPr>
            <a:endParaRPr lang="en-US" sz="2400" dirty="0">
              <a:solidFill>
                <a:srgbClr val="1C4358"/>
              </a:solidFill>
              <a:latin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 xmlns:a16="http://schemas.microsoft.com/office/drawing/2014/main" id="{FD3E3825-0E63-4DE4-AF69-D4720CA3F515}"/>
              </a:ext>
            </a:extLst>
          </p:cNvPr>
          <p:cNvSpPr>
            <a:spLocks noGrp="1"/>
          </p:cNvSpPr>
          <p:nvPr>
            <p:ph type="sldNum" sz="quarter" idx="12"/>
          </p:nvPr>
        </p:nvSpPr>
        <p:spPr/>
        <p:txBody>
          <a:bodyPr/>
          <a:lstStyle/>
          <a:p>
            <a:fld id="{CCA2E5DB-F748-9742-AE6F-372B4FED7432}" type="slidenum">
              <a:rPr lang="en-US" smtClean="0"/>
              <a:pPr/>
              <a:t>2</a:t>
            </a:fld>
            <a:endParaRPr lang="en-US" dirty="0"/>
          </a:p>
        </p:txBody>
      </p:sp>
    </p:spTree>
    <p:extLst>
      <p:ext uri="{BB962C8B-B14F-4D97-AF65-F5344CB8AC3E}">
        <p14:creationId xmlns:p14="http://schemas.microsoft.com/office/powerpoint/2010/main" val="17119392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652B4B-550E-4273-B905-58E83D96F393}"/>
              </a:ext>
            </a:extLst>
          </p:cNvPr>
          <p:cNvSpPr>
            <a:spLocks noGrp="1"/>
          </p:cNvSpPr>
          <p:nvPr>
            <p:ph type="title"/>
          </p:nvPr>
        </p:nvSpPr>
        <p:spPr>
          <a:xfrm>
            <a:off x="457200" y="274638"/>
            <a:ext cx="8229600" cy="217731"/>
          </a:xfrm>
        </p:spPr>
        <p:txBody>
          <a:bodyPr/>
          <a:lstStyle/>
          <a:p>
            <a:endParaRPr lang="en-US" dirty="0"/>
          </a:p>
        </p:txBody>
      </p:sp>
      <p:sp>
        <p:nvSpPr>
          <p:cNvPr id="3" name="Content Placeholder 2">
            <a:extLst>
              <a:ext uri="{FF2B5EF4-FFF2-40B4-BE49-F238E27FC236}">
                <a16:creationId xmlns="" xmlns:a16="http://schemas.microsoft.com/office/drawing/2014/main" id="{50990C1B-8B6D-4940-8A34-D47387EAE1FD}"/>
              </a:ext>
            </a:extLst>
          </p:cNvPr>
          <p:cNvSpPr>
            <a:spLocks noGrp="1"/>
          </p:cNvSpPr>
          <p:nvPr>
            <p:ph idx="1"/>
          </p:nvPr>
        </p:nvSpPr>
        <p:spPr>
          <a:xfrm>
            <a:off x="457200" y="274638"/>
            <a:ext cx="8229600" cy="5690064"/>
          </a:xfrm>
        </p:spPr>
        <p:txBody>
          <a:bodyPr/>
          <a:lstStyle/>
          <a:p>
            <a:pPr lvl="0"/>
            <a:r>
              <a:rPr lang="en-US" sz="2700" dirty="0"/>
              <a:t>Comprehensive and specialized assessments </a:t>
            </a:r>
          </a:p>
          <a:p>
            <a:pPr lvl="0"/>
            <a:r>
              <a:rPr lang="en-US" sz="2700" dirty="0"/>
              <a:t>Development of an individual employment plan </a:t>
            </a:r>
          </a:p>
          <a:p>
            <a:pPr lvl="0"/>
            <a:r>
              <a:rPr lang="en-US" sz="2700" dirty="0"/>
              <a:t>Group and/or individual counseling and mentoring; </a:t>
            </a:r>
          </a:p>
          <a:p>
            <a:pPr lvl="0"/>
            <a:r>
              <a:rPr lang="en-US" sz="2700" dirty="0"/>
              <a:t>Career planning </a:t>
            </a:r>
          </a:p>
          <a:p>
            <a:pPr lvl="0"/>
            <a:r>
              <a:rPr lang="en-US" sz="2700" dirty="0"/>
              <a:t>Short-term pre-vocational services</a:t>
            </a:r>
          </a:p>
          <a:p>
            <a:pPr lvl="0"/>
            <a:r>
              <a:rPr lang="en-US" sz="2700" dirty="0"/>
              <a:t>Internships and work experiences </a:t>
            </a:r>
          </a:p>
          <a:p>
            <a:pPr lvl="0"/>
            <a:r>
              <a:rPr lang="en-US" sz="2700" dirty="0"/>
              <a:t>Workforce preparation </a:t>
            </a:r>
          </a:p>
          <a:p>
            <a:pPr lvl="0"/>
            <a:r>
              <a:rPr lang="en-US" sz="2700" dirty="0"/>
              <a:t>Financial literacy services; </a:t>
            </a:r>
          </a:p>
          <a:p>
            <a:pPr lvl="0"/>
            <a:r>
              <a:rPr lang="en-US" sz="2700" dirty="0"/>
              <a:t>Out-of-area job search assistance and relocation assistance </a:t>
            </a:r>
          </a:p>
          <a:p>
            <a:pPr lvl="0"/>
            <a:r>
              <a:rPr lang="en-US" sz="2700" dirty="0"/>
              <a:t>English language acquisition and integrated education and training programs</a:t>
            </a:r>
          </a:p>
          <a:p>
            <a:pPr marL="0" indent="0">
              <a:buNone/>
            </a:pPr>
            <a:endParaRPr lang="en-US" dirty="0"/>
          </a:p>
        </p:txBody>
      </p:sp>
      <p:sp>
        <p:nvSpPr>
          <p:cNvPr id="4" name="Slide Number Placeholder 3">
            <a:extLst>
              <a:ext uri="{FF2B5EF4-FFF2-40B4-BE49-F238E27FC236}">
                <a16:creationId xmlns="" xmlns:a16="http://schemas.microsoft.com/office/drawing/2014/main" id="{CA7026CB-B596-4CF7-83A1-E48607A10484}"/>
              </a:ext>
            </a:extLst>
          </p:cNvPr>
          <p:cNvSpPr>
            <a:spLocks noGrp="1"/>
          </p:cNvSpPr>
          <p:nvPr>
            <p:ph type="sldNum" sz="quarter" idx="12"/>
          </p:nvPr>
        </p:nvSpPr>
        <p:spPr/>
        <p:txBody>
          <a:bodyPr/>
          <a:lstStyle/>
          <a:p>
            <a:fld id="{CCA2E5DB-F748-9742-AE6F-372B4FED7432}" type="slidenum">
              <a:rPr lang="en-US" smtClean="0"/>
              <a:pPr/>
              <a:t>20</a:t>
            </a:fld>
            <a:endParaRPr lang="en-US" dirty="0"/>
          </a:p>
        </p:txBody>
      </p:sp>
    </p:spTree>
    <p:extLst>
      <p:ext uri="{BB962C8B-B14F-4D97-AF65-F5344CB8AC3E}">
        <p14:creationId xmlns:p14="http://schemas.microsoft.com/office/powerpoint/2010/main" val="8165075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1AB367F-E63E-4E0E-8119-89B1DE913355}"/>
              </a:ext>
            </a:extLst>
          </p:cNvPr>
          <p:cNvSpPr>
            <a:spLocks noGrp="1"/>
          </p:cNvSpPr>
          <p:nvPr>
            <p:ph type="title"/>
          </p:nvPr>
        </p:nvSpPr>
        <p:spPr>
          <a:xfrm>
            <a:off x="457200" y="274638"/>
            <a:ext cx="8229600" cy="724168"/>
          </a:xfrm>
        </p:spPr>
        <p:txBody>
          <a:bodyPr/>
          <a:lstStyle/>
          <a:p>
            <a:r>
              <a:rPr lang="en-US" b="1" i="1" dirty="0"/>
              <a:t>Other Shared Costs </a:t>
            </a:r>
            <a:endParaRPr lang="en-US" dirty="0"/>
          </a:p>
        </p:txBody>
      </p:sp>
      <p:sp>
        <p:nvSpPr>
          <p:cNvPr id="3" name="Content Placeholder 2">
            <a:extLst>
              <a:ext uri="{FF2B5EF4-FFF2-40B4-BE49-F238E27FC236}">
                <a16:creationId xmlns="" xmlns:a16="http://schemas.microsoft.com/office/drawing/2014/main" id="{EF091424-C1D6-499A-80E4-52C819747A77}"/>
              </a:ext>
            </a:extLst>
          </p:cNvPr>
          <p:cNvSpPr>
            <a:spLocks noGrp="1"/>
          </p:cNvSpPr>
          <p:nvPr>
            <p:ph idx="1"/>
          </p:nvPr>
        </p:nvSpPr>
        <p:spPr>
          <a:xfrm>
            <a:off x="457200" y="998806"/>
            <a:ext cx="8229600" cy="5127359"/>
          </a:xfrm>
        </p:spPr>
        <p:txBody>
          <a:bodyPr/>
          <a:lstStyle/>
          <a:p>
            <a:pPr marL="0" indent="0">
              <a:buNone/>
            </a:pPr>
            <a:r>
              <a:rPr lang="en-US" sz="3200" dirty="0"/>
              <a:t>The </a:t>
            </a:r>
            <a:r>
              <a:rPr lang="en-US" sz="3200" u="sng" dirty="0"/>
              <a:t>budget may also include shared services</a:t>
            </a:r>
            <a:r>
              <a:rPr lang="en-US" sz="3200" dirty="0"/>
              <a:t>, which have been agreed upon by all partners, which are authorized for and may be commonly provided through the One-Stop system. </a:t>
            </a:r>
          </a:p>
          <a:p>
            <a:pPr marL="0" indent="0">
              <a:buNone/>
            </a:pPr>
            <a:endParaRPr lang="en-US" dirty="0"/>
          </a:p>
        </p:txBody>
      </p:sp>
      <p:sp>
        <p:nvSpPr>
          <p:cNvPr id="4" name="Slide Number Placeholder 3">
            <a:extLst>
              <a:ext uri="{FF2B5EF4-FFF2-40B4-BE49-F238E27FC236}">
                <a16:creationId xmlns="" xmlns:a16="http://schemas.microsoft.com/office/drawing/2014/main" id="{55C1929A-4DC9-41A4-9F77-7E4E946EF3FC}"/>
              </a:ext>
            </a:extLst>
          </p:cNvPr>
          <p:cNvSpPr>
            <a:spLocks noGrp="1"/>
          </p:cNvSpPr>
          <p:nvPr>
            <p:ph type="sldNum" sz="quarter" idx="12"/>
          </p:nvPr>
        </p:nvSpPr>
        <p:spPr/>
        <p:txBody>
          <a:bodyPr/>
          <a:lstStyle/>
          <a:p>
            <a:fld id="{CCA2E5DB-F748-9742-AE6F-372B4FED7432}" type="slidenum">
              <a:rPr lang="en-US" smtClean="0"/>
              <a:pPr/>
              <a:t>21</a:t>
            </a:fld>
            <a:endParaRPr lang="en-US" dirty="0"/>
          </a:p>
        </p:txBody>
      </p:sp>
    </p:spTree>
    <p:extLst>
      <p:ext uri="{BB962C8B-B14F-4D97-AF65-F5344CB8AC3E}">
        <p14:creationId xmlns:p14="http://schemas.microsoft.com/office/powerpoint/2010/main" val="30867141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0FFCA04-C34A-4687-96CC-9280197BE9CC}"/>
              </a:ext>
            </a:extLst>
          </p:cNvPr>
          <p:cNvSpPr>
            <a:spLocks noGrp="1"/>
          </p:cNvSpPr>
          <p:nvPr>
            <p:ph type="title"/>
          </p:nvPr>
        </p:nvSpPr>
        <p:spPr>
          <a:xfrm>
            <a:off x="457200" y="274638"/>
            <a:ext cx="8229600" cy="457197"/>
          </a:xfrm>
        </p:spPr>
        <p:txBody>
          <a:bodyPr/>
          <a:lstStyle/>
          <a:p>
            <a:endParaRPr lang="en-US" dirty="0"/>
          </a:p>
        </p:txBody>
      </p:sp>
      <p:sp>
        <p:nvSpPr>
          <p:cNvPr id="3" name="Content Placeholder 2">
            <a:extLst>
              <a:ext uri="{FF2B5EF4-FFF2-40B4-BE49-F238E27FC236}">
                <a16:creationId xmlns="" xmlns:a16="http://schemas.microsoft.com/office/drawing/2014/main" id="{C1E78810-DF1D-447E-9D47-C3A56DA4700F}"/>
              </a:ext>
            </a:extLst>
          </p:cNvPr>
          <p:cNvSpPr>
            <a:spLocks noGrp="1"/>
          </p:cNvSpPr>
          <p:nvPr>
            <p:ph idx="1"/>
          </p:nvPr>
        </p:nvSpPr>
        <p:spPr>
          <a:xfrm>
            <a:off x="457200" y="900332"/>
            <a:ext cx="8229600" cy="5225833"/>
          </a:xfrm>
        </p:spPr>
        <p:txBody>
          <a:bodyPr/>
          <a:lstStyle/>
          <a:p>
            <a:r>
              <a:rPr lang="en-US" b="1" i="1" u="sng" dirty="0"/>
              <a:t>Examples</a:t>
            </a:r>
            <a:r>
              <a:rPr lang="en-US" dirty="0"/>
              <a:t> of these types of services include, but not limited to, the following:</a:t>
            </a:r>
          </a:p>
          <a:p>
            <a:pPr lvl="0"/>
            <a:r>
              <a:rPr lang="en-US" u="sng" dirty="0"/>
              <a:t>Initial intake, assessment of needs, appraisal of basic skills, identification of appropriate services to meet such needs, and referrals</a:t>
            </a:r>
            <a:r>
              <a:rPr lang="en-US" dirty="0"/>
              <a:t> to other AJC partners</a:t>
            </a:r>
          </a:p>
          <a:p>
            <a:pPr lvl="0"/>
            <a:r>
              <a:rPr lang="en-US" u="sng" dirty="0"/>
              <a:t>Business services</a:t>
            </a:r>
            <a:r>
              <a:rPr lang="en-US" dirty="0"/>
              <a:t>. This may include costs related to a local or regional system business services team that has one or more partners on the team or has delegated a specific partner to provide business services on behalf of the system.</a:t>
            </a:r>
          </a:p>
        </p:txBody>
      </p:sp>
      <p:sp>
        <p:nvSpPr>
          <p:cNvPr id="4" name="Slide Number Placeholder 3">
            <a:extLst>
              <a:ext uri="{FF2B5EF4-FFF2-40B4-BE49-F238E27FC236}">
                <a16:creationId xmlns="" xmlns:a16="http://schemas.microsoft.com/office/drawing/2014/main" id="{6A36EA2E-1A5D-4FB1-86EF-12CBB3F3B1EB}"/>
              </a:ext>
            </a:extLst>
          </p:cNvPr>
          <p:cNvSpPr>
            <a:spLocks noGrp="1"/>
          </p:cNvSpPr>
          <p:nvPr>
            <p:ph type="sldNum" sz="quarter" idx="12"/>
          </p:nvPr>
        </p:nvSpPr>
        <p:spPr/>
        <p:txBody>
          <a:bodyPr/>
          <a:lstStyle/>
          <a:p>
            <a:fld id="{CCA2E5DB-F748-9742-AE6F-372B4FED7432}" type="slidenum">
              <a:rPr lang="en-US" smtClean="0"/>
              <a:pPr/>
              <a:t>22</a:t>
            </a:fld>
            <a:endParaRPr lang="en-US" dirty="0"/>
          </a:p>
        </p:txBody>
      </p:sp>
    </p:spTree>
    <p:extLst>
      <p:ext uri="{BB962C8B-B14F-4D97-AF65-F5344CB8AC3E}">
        <p14:creationId xmlns:p14="http://schemas.microsoft.com/office/powerpoint/2010/main" val="33655499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2AB795E-7CBF-470D-86A5-4FFC39B332A6}"/>
              </a:ext>
            </a:extLst>
          </p:cNvPr>
          <p:cNvSpPr>
            <a:spLocks noGrp="1"/>
          </p:cNvSpPr>
          <p:nvPr>
            <p:ph type="title"/>
          </p:nvPr>
        </p:nvSpPr>
        <p:spPr>
          <a:xfrm>
            <a:off x="457200" y="274638"/>
            <a:ext cx="8229600" cy="766371"/>
          </a:xfrm>
        </p:spPr>
        <p:txBody>
          <a:bodyPr/>
          <a:lstStyle/>
          <a:p>
            <a:endParaRPr lang="en-US" dirty="0"/>
          </a:p>
        </p:txBody>
      </p:sp>
      <p:sp>
        <p:nvSpPr>
          <p:cNvPr id="3" name="Content Placeholder 2">
            <a:extLst>
              <a:ext uri="{FF2B5EF4-FFF2-40B4-BE49-F238E27FC236}">
                <a16:creationId xmlns="" xmlns:a16="http://schemas.microsoft.com/office/drawing/2014/main" id="{CDD8544D-FA72-4F86-835A-BFF61BDF1561}"/>
              </a:ext>
            </a:extLst>
          </p:cNvPr>
          <p:cNvSpPr>
            <a:spLocks noGrp="1"/>
          </p:cNvSpPr>
          <p:nvPr>
            <p:ph idx="1"/>
          </p:nvPr>
        </p:nvSpPr>
        <p:spPr>
          <a:xfrm>
            <a:off x="457200" y="1153552"/>
            <a:ext cx="8229600" cy="4972614"/>
          </a:xfrm>
        </p:spPr>
        <p:txBody>
          <a:bodyPr/>
          <a:lstStyle/>
          <a:p>
            <a:pPr lvl="0"/>
            <a:r>
              <a:rPr lang="en-US" u="sng" dirty="0"/>
              <a:t>AJC partner staff cross training</a:t>
            </a:r>
            <a:r>
              <a:rPr lang="en-US" dirty="0"/>
              <a:t>. This may include any staff cross training on partner programs and eligibility identified in the Phase I MOU.</a:t>
            </a:r>
          </a:p>
          <a:p>
            <a:pPr lvl="0"/>
            <a:r>
              <a:rPr lang="en-US" u="sng" dirty="0"/>
              <a:t>One-Stop operator</a:t>
            </a:r>
            <a:r>
              <a:rPr lang="en-US" dirty="0"/>
              <a:t>. This may include the system role of the One-Stop operator</a:t>
            </a:r>
          </a:p>
          <a:p>
            <a:pPr lvl="0"/>
            <a:r>
              <a:rPr lang="en-US" u="sng" dirty="0"/>
              <a:t>Shared personnel</a:t>
            </a:r>
            <a:r>
              <a:rPr lang="en-US" dirty="0"/>
              <a:t> (and other non-infrastructure costs) for co-located partners</a:t>
            </a:r>
          </a:p>
          <a:p>
            <a:pPr lvl="0"/>
            <a:r>
              <a:rPr lang="en-US" u="sng" dirty="0"/>
              <a:t>Other</a:t>
            </a:r>
            <a:endParaRPr lang="en-US" dirty="0"/>
          </a:p>
          <a:p>
            <a:pPr marL="0" indent="0">
              <a:buNone/>
            </a:pPr>
            <a:endParaRPr lang="en-US" dirty="0"/>
          </a:p>
        </p:txBody>
      </p:sp>
      <p:sp>
        <p:nvSpPr>
          <p:cNvPr id="4" name="Slide Number Placeholder 3">
            <a:extLst>
              <a:ext uri="{FF2B5EF4-FFF2-40B4-BE49-F238E27FC236}">
                <a16:creationId xmlns="" xmlns:a16="http://schemas.microsoft.com/office/drawing/2014/main" id="{DD3FE0E9-23E5-4005-9DF6-A8E48B87C0AA}"/>
              </a:ext>
            </a:extLst>
          </p:cNvPr>
          <p:cNvSpPr>
            <a:spLocks noGrp="1"/>
          </p:cNvSpPr>
          <p:nvPr>
            <p:ph type="sldNum" sz="quarter" idx="12"/>
          </p:nvPr>
        </p:nvSpPr>
        <p:spPr/>
        <p:txBody>
          <a:bodyPr/>
          <a:lstStyle/>
          <a:p>
            <a:fld id="{CCA2E5DB-F748-9742-AE6F-372B4FED7432}" type="slidenum">
              <a:rPr lang="en-US" smtClean="0"/>
              <a:pPr/>
              <a:t>23</a:t>
            </a:fld>
            <a:endParaRPr lang="en-US" dirty="0"/>
          </a:p>
        </p:txBody>
      </p:sp>
    </p:spTree>
    <p:extLst>
      <p:ext uri="{BB962C8B-B14F-4D97-AF65-F5344CB8AC3E}">
        <p14:creationId xmlns:p14="http://schemas.microsoft.com/office/powerpoint/2010/main" val="32627600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4CFBC2-9DB3-4B6B-B358-C00FEF0D716E}"/>
              </a:ext>
            </a:extLst>
          </p:cNvPr>
          <p:cNvSpPr>
            <a:spLocks noGrp="1"/>
          </p:cNvSpPr>
          <p:nvPr>
            <p:ph type="title"/>
          </p:nvPr>
        </p:nvSpPr>
        <p:spPr>
          <a:xfrm>
            <a:off x="457200" y="274638"/>
            <a:ext cx="8229600" cy="457197"/>
          </a:xfrm>
        </p:spPr>
        <p:txBody>
          <a:bodyPr/>
          <a:lstStyle/>
          <a:p>
            <a:r>
              <a:rPr lang="en-US" sz="3200" b="1" dirty="0"/>
              <a:t>Completion and Executing the AJC MOU</a:t>
            </a:r>
            <a:r>
              <a:rPr lang="en-US" sz="3200" dirty="0"/>
              <a:t/>
            </a:r>
            <a:br>
              <a:rPr lang="en-US" sz="3200" dirty="0"/>
            </a:br>
            <a:endParaRPr lang="en-US" sz="3200" dirty="0"/>
          </a:p>
        </p:txBody>
      </p:sp>
      <p:sp>
        <p:nvSpPr>
          <p:cNvPr id="3" name="Content Placeholder 2">
            <a:extLst>
              <a:ext uri="{FF2B5EF4-FFF2-40B4-BE49-F238E27FC236}">
                <a16:creationId xmlns="" xmlns:a16="http://schemas.microsoft.com/office/drawing/2014/main" id="{9C5F51A1-2541-4A64-97E7-7FC1BC74F191}"/>
              </a:ext>
            </a:extLst>
          </p:cNvPr>
          <p:cNvSpPr>
            <a:spLocks noGrp="1"/>
          </p:cNvSpPr>
          <p:nvPr>
            <p:ph idx="1"/>
          </p:nvPr>
        </p:nvSpPr>
        <p:spPr>
          <a:xfrm>
            <a:off x="457200" y="886266"/>
            <a:ext cx="8229600" cy="5239900"/>
          </a:xfrm>
        </p:spPr>
        <p:txBody>
          <a:bodyPr/>
          <a:lstStyle/>
          <a:p>
            <a:r>
              <a:rPr lang="en-US" sz="3000" b="1" i="1" dirty="0"/>
              <a:t>Individual Phase II Partner Meetings – Resource Sharing Discussions: </a:t>
            </a:r>
            <a:r>
              <a:rPr lang="en-US" sz="3000" dirty="0"/>
              <a:t>Target Date(s): </a:t>
            </a:r>
            <a:r>
              <a:rPr lang="en-US" sz="3000" dirty="0" smtClean="0"/>
              <a:t>Week of December 11, 2017</a:t>
            </a:r>
          </a:p>
          <a:p>
            <a:r>
              <a:rPr lang="en-US" sz="3000" b="1" i="1" dirty="0" smtClean="0"/>
              <a:t>Resource </a:t>
            </a:r>
            <a:r>
              <a:rPr lang="en-US" sz="3000" b="1" i="1" dirty="0"/>
              <a:t>Sharing Budget Development </a:t>
            </a:r>
            <a:r>
              <a:rPr lang="en-US" sz="3000" dirty="0"/>
              <a:t>Target Date(s</a:t>
            </a:r>
            <a:r>
              <a:rPr lang="en-US" sz="3000" dirty="0" smtClean="0"/>
              <a:t>): By January 5, 2018</a:t>
            </a:r>
            <a:endParaRPr lang="en-US" sz="3000" dirty="0">
              <a:highlight>
                <a:srgbClr val="FFFF00"/>
              </a:highlight>
            </a:endParaRPr>
          </a:p>
          <a:p>
            <a:r>
              <a:rPr lang="en-US" sz="3000" b="1" i="1" dirty="0"/>
              <a:t>Review of MOU Phase II Budgets by Partners </a:t>
            </a:r>
            <a:r>
              <a:rPr lang="en-US" sz="3000" dirty="0"/>
              <a:t>Target Date(s</a:t>
            </a:r>
            <a:r>
              <a:rPr lang="en-US" sz="3000" dirty="0" smtClean="0"/>
              <a:t>): January 8 - 22, 2018</a:t>
            </a:r>
            <a:endParaRPr lang="en-US" sz="3000" dirty="0">
              <a:highlight>
                <a:srgbClr val="FFFF00"/>
              </a:highlight>
            </a:endParaRPr>
          </a:p>
          <a:p>
            <a:r>
              <a:rPr lang="en-US" sz="3000" b="1" i="1" dirty="0"/>
              <a:t>Finalizing of MOU (Combining Phase I and Phase II documents) </a:t>
            </a:r>
            <a:r>
              <a:rPr lang="en-US" sz="3000" dirty="0"/>
              <a:t>Target Date(s</a:t>
            </a:r>
            <a:r>
              <a:rPr lang="en-US" sz="3000" dirty="0" smtClean="0"/>
              <a:t>): By February 5, 2018</a:t>
            </a:r>
            <a:endParaRPr lang="en-US" sz="3000" dirty="0">
              <a:highlight>
                <a:srgbClr val="FFFF00"/>
              </a:highlight>
            </a:endParaRPr>
          </a:p>
          <a:p>
            <a:pPr marL="0" indent="0">
              <a:buNone/>
            </a:pPr>
            <a:endParaRPr lang="en-US" dirty="0"/>
          </a:p>
        </p:txBody>
      </p:sp>
      <p:sp>
        <p:nvSpPr>
          <p:cNvPr id="4" name="Slide Number Placeholder 3">
            <a:extLst>
              <a:ext uri="{FF2B5EF4-FFF2-40B4-BE49-F238E27FC236}">
                <a16:creationId xmlns="" xmlns:a16="http://schemas.microsoft.com/office/drawing/2014/main" id="{AC4E32B6-6365-4FAD-BD63-E4C4E270AB27}"/>
              </a:ext>
            </a:extLst>
          </p:cNvPr>
          <p:cNvSpPr>
            <a:spLocks noGrp="1"/>
          </p:cNvSpPr>
          <p:nvPr>
            <p:ph type="sldNum" sz="quarter" idx="12"/>
          </p:nvPr>
        </p:nvSpPr>
        <p:spPr/>
        <p:txBody>
          <a:bodyPr/>
          <a:lstStyle/>
          <a:p>
            <a:fld id="{CCA2E5DB-F748-9742-AE6F-372B4FED7432}" type="slidenum">
              <a:rPr lang="en-US" smtClean="0"/>
              <a:pPr/>
              <a:t>24</a:t>
            </a:fld>
            <a:endParaRPr lang="en-US" dirty="0"/>
          </a:p>
        </p:txBody>
      </p:sp>
    </p:spTree>
    <p:extLst>
      <p:ext uri="{BB962C8B-B14F-4D97-AF65-F5344CB8AC3E}">
        <p14:creationId xmlns:p14="http://schemas.microsoft.com/office/powerpoint/2010/main" val="7403498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42DF1B8-58BA-4B2A-A870-D92D469E4BCE}"/>
              </a:ext>
            </a:extLst>
          </p:cNvPr>
          <p:cNvSpPr>
            <a:spLocks noGrp="1"/>
          </p:cNvSpPr>
          <p:nvPr>
            <p:ph type="title"/>
          </p:nvPr>
        </p:nvSpPr>
        <p:spPr>
          <a:xfrm>
            <a:off x="457200" y="274638"/>
            <a:ext cx="8229600" cy="667897"/>
          </a:xfrm>
        </p:spPr>
        <p:txBody>
          <a:bodyPr/>
          <a:lstStyle/>
          <a:p>
            <a:endParaRPr lang="en-US" dirty="0"/>
          </a:p>
        </p:txBody>
      </p:sp>
      <p:sp>
        <p:nvSpPr>
          <p:cNvPr id="3" name="Content Placeholder 2">
            <a:extLst>
              <a:ext uri="{FF2B5EF4-FFF2-40B4-BE49-F238E27FC236}">
                <a16:creationId xmlns="" xmlns:a16="http://schemas.microsoft.com/office/drawing/2014/main" id="{4932B5F0-F449-4A7A-B3FC-27035D2EDC51}"/>
              </a:ext>
            </a:extLst>
          </p:cNvPr>
          <p:cNvSpPr>
            <a:spLocks noGrp="1"/>
          </p:cNvSpPr>
          <p:nvPr>
            <p:ph idx="1"/>
          </p:nvPr>
        </p:nvSpPr>
        <p:spPr>
          <a:xfrm>
            <a:off x="457200" y="1055078"/>
            <a:ext cx="8229600" cy="5071088"/>
          </a:xfrm>
        </p:spPr>
        <p:txBody>
          <a:bodyPr/>
          <a:lstStyle/>
          <a:p>
            <a:r>
              <a:rPr lang="en-US" sz="3000" b="1" i="1" dirty="0"/>
              <a:t>Distribution of Finalized MOUs to Partners for Execution </a:t>
            </a:r>
            <a:r>
              <a:rPr lang="en-US" sz="3000" dirty="0"/>
              <a:t>Target Date(s</a:t>
            </a:r>
            <a:r>
              <a:rPr lang="en-US" sz="3000" dirty="0" smtClean="0"/>
              <a:t>): February 5, 2018</a:t>
            </a:r>
          </a:p>
          <a:p>
            <a:r>
              <a:rPr lang="en-US" sz="3000" b="1" i="1" dirty="0" smtClean="0"/>
              <a:t>Presentation </a:t>
            </a:r>
            <a:r>
              <a:rPr lang="en-US" sz="3000" b="1" i="1" dirty="0"/>
              <a:t>of Finalized MOUs to DC WIC for Execution </a:t>
            </a:r>
            <a:r>
              <a:rPr lang="en-US" sz="3000" dirty="0"/>
              <a:t>Target Date(s): </a:t>
            </a:r>
            <a:r>
              <a:rPr lang="en-US" sz="3000" dirty="0" smtClean="0"/>
              <a:t>February 2018</a:t>
            </a:r>
            <a:endParaRPr lang="en-US" sz="3000" dirty="0">
              <a:highlight>
                <a:srgbClr val="FFFF00"/>
              </a:highlight>
            </a:endParaRPr>
          </a:p>
          <a:p>
            <a:r>
              <a:rPr lang="en-US" sz="3000" b="1" i="1" dirty="0" smtClean="0"/>
              <a:t>Presentation </a:t>
            </a:r>
            <a:r>
              <a:rPr lang="en-US" sz="3000" b="1" i="1" dirty="0"/>
              <a:t>of Finalized MOUs to Mayor for Execution </a:t>
            </a:r>
            <a:r>
              <a:rPr lang="en-US" sz="3000" dirty="0"/>
              <a:t>Target Date(s</a:t>
            </a:r>
            <a:r>
              <a:rPr lang="en-US" sz="3000" dirty="0" smtClean="0"/>
              <a:t>): February 2018</a:t>
            </a:r>
            <a:endParaRPr lang="en-US" sz="3000" dirty="0">
              <a:highlight>
                <a:srgbClr val="FFFF00"/>
              </a:highlight>
            </a:endParaRPr>
          </a:p>
        </p:txBody>
      </p:sp>
      <p:sp>
        <p:nvSpPr>
          <p:cNvPr id="4" name="Slide Number Placeholder 3">
            <a:extLst>
              <a:ext uri="{FF2B5EF4-FFF2-40B4-BE49-F238E27FC236}">
                <a16:creationId xmlns="" xmlns:a16="http://schemas.microsoft.com/office/drawing/2014/main" id="{9C825B6D-9312-4375-A40F-4F2A1A1A3F93}"/>
              </a:ext>
            </a:extLst>
          </p:cNvPr>
          <p:cNvSpPr>
            <a:spLocks noGrp="1"/>
          </p:cNvSpPr>
          <p:nvPr>
            <p:ph type="sldNum" sz="quarter" idx="12"/>
          </p:nvPr>
        </p:nvSpPr>
        <p:spPr/>
        <p:txBody>
          <a:bodyPr/>
          <a:lstStyle/>
          <a:p>
            <a:fld id="{CCA2E5DB-F748-9742-AE6F-372B4FED7432}" type="slidenum">
              <a:rPr lang="en-US" smtClean="0"/>
              <a:pPr/>
              <a:t>25</a:t>
            </a:fld>
            <a:endParaRPr lang="en-US" dirty="0"/>
          </a:p>
        </p:txBody>
      </p:sp>
    </p:spTree>
    <p:extLst>
      <p:ext uri="{BB962C8B-B14F-4D97-AF65-F5344CB8AC3E}">
        <p14:creationId xmlns:p14="http://schemas.microsoft.com/office/powerpoint/2010/main" val="1666705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818FE08-9A33-4136-8DF1-16A527796985}"/>
              </a:ext>
            </a:extLst>
          </p:cNvPr>
          <p:cNvSpPr>
            <a:spLocks noGrp="1"/>
          </p:cNvSpPr>
          <p:nvPr>
            <p:ph type="title"/>
          </p:nvPr>
        </p:nvSpPr>
        <p:spPr/>
        <p:txBody>
          <a:bodyPr/>
          <a:lstStyle/>
          <a:p>
            <a:r>
              <a:rPr lang="en-US" sz="3200" b="1" dirty="0"/>
              <a:t>Key Points/Summary of Our November 9 Discussion (cont.)</a:t>
            </a:r>
            <a:endParaRPr lang="en-US" sz="3200" dirty="0"/>
          </a:p>
        </p:txBody>
      </p:sp>
      <p:sp>
        <p:nvSpPr>
          <p:cNvPr id="3" name="Content Placeholder 2">
            <a:extLst>
              <a:ext uri="{FF2B5EF4-FFF2-40B4-BE49-F238E27FC236}">
                <a16:creationId xmlns="" xmlns:a16="http://schemas.microsoft.com/office/drawing/2014/main" id="{BC5C0EDB-65E0-4DFE-9D4B-FE3338A1D969}"/>
              </a:ext>
            </a:extLst>
          </p:cNvPr>
          <p:cNvSpPr>
            <a:spLocks noGrp="1"/>
          </p:cNvSpPr>
          <p:nvPr>
            <p:ph idx="1"/>
          </p:nvPr>
        </p:nvSpPr>
        <p:spPr>
          <a:xfrm>
            <a:off x="457200" y="1308296"/>
            <a:ext cx="8229600" cy="4642338"/>
          </a:xfrm>
        </p:spPr>
        <p:txBody>
          <a:bodyPr/>
          <a:lstStyle/>
          <a:p>
            <a:pPr marL="0" indent="0">
              <a:buNone/>
            </a:pPr>
            <a:r>
              <a:rPr lang="en-US" sz="3200" dirty="0"/>
              <a:t>WIOA requires that MOU’s also specify how the AJC partners will provide financial support for:</a:t>
            </a:r>
          </a:p>
          <a:p>
            <a:pPr lvl="0"/>
            <a:r>
              <a:rPr lang="en-US" sz="3200" dirty="0"/>
              <a:t>The infrastructure of the AJCs – Infrastructure Funding Agreement (IFA) </a:t>
            </a:r>
          </a:p>
          <a:p>
            <a:pPr lvl="0"/>
            <a:r>
              <a:rPr lang="en-US" sz="3200" dirty="0"/>
              <a:t>Other system services</a:t>
            </a:r>
          </a:p>
          <a:p>
            <a:endParaRPr lang="en-US" dirty="0"/>
          </a:p>
        </p:txBody>
      </p:sp>
      <p:sp>
        <p:nvSpPr>
          <p:cNvPr id="4" name="Slide Number Placeholder 3">
            <a:extLst>
              <a:ext uri="{FF2B5EF4-FFF2-40B4-BE49-F238E27FC236}">
                <a16:creationId xmlns="" xmlns:a16="http://schemas.microsoft.com/office/drawing/2014/main" id="{6743CA0D-AAF2-43D4-A676-B319324BED7C}"/>
              </a:ext>
            </a:extLst>
          </p:cNvPr>
          <p:cNvSpPr>
            <a:spLocks noGrp="1"/>
          </p:cNvSpPr>
          <p:nvPr>
            <p:ph type="sldNum" sz="quarter" idx="12"/>
          </p:nvPr>
        </p:nvSpPr>
        <p:spPr/>
        <p:txBody>
          <a:bodyPr/>
          <a:lstStyle/>
          <a:p>
            <a:fld id="{CCA2E5DB-F748-9742-AE6F-372B4FED7432}" type="slidenum">
              <a:rPr lang="en-US" smtClean="0"/>
              <a:pPr/>
              <a:t>3</a:t>
            </a:fld>
            <a:endParaRPr lang="en-US" dirty="0"/>
          </a:p>
        </p:txBody>
      </p:sp>
    </p:spTree>
    <p:extLst>
      <p:ext uri="{BB962C8B-B14F-4D97-AF65-F5344CB8AC3E}">
        <p14:creationId xmlns:p14="http://schemas.microsoft.com/office/powerpoint/2010/main" val="3373853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994056-1DFF-46AE-B0D1-8665B4B20288}"/>
              </a:ext>
            </a:extLst>
          </p:cNvPr>
          <p:cNvSpPr>
            <a:spLocks noGrp="1"/>
          </p:cNvSpPr>
          <p:nvPr>
            <p:ph type="title"/>
          </p:nvPr>
        </p:nvSpPr>
        <p:spPr/>
        <p:txBody>
          <a:bodyPr/>
          <a:lstStyle/>
          <a:p>
            <a:r>
              <a:rPr lang="en-US" sz="3200" b="1" dirty="0"/>
              <a:t>Key Points/Summary of Our November 9 Discussion (cont.)</a:t>
            </a:r>
            <a:endParaRPr lang="en-US" sz="3200" dirty="0"/>
          </a:p>
        </p:txBody>
      </p:sp>
      <p:sp>
        <p:nvSpPr>
          <p:cNvPr id="3" name="Content Placeholder 2">
            <a:extLst>
              <a:ext uri="{FF2B5EF4-FFF2-40B4-BE49-F238E27FC236}">
                <a16:creationId xmlns="" xmlns:a16="http://schemas.microsoft.com/office/drawing/2014/main" id="{4FFB0D5D-4EFF-49A4-A04A-A5F342376113}"/>
              </a:ext>
            </a:extLst>
          </p:cNvPr>
          <p:cNvSpPr>
            <a:spLocks noGrp="1"/>
          </p:cNvSpPr>
          <p:nvPr>
            <p:ph idx="1"/>
          </p:nvPr>
        </p:nvSpPr>
        <p:spPr>
          <a:xfrm>
            <a:off x="457200" y="1195754"/>
            <a:ext cx="8229600" cy="4930411"/>
          </a:xfrm>
        </p:spPr>
        <p:txBody>
          <a:bodyPr/>
          <a:lstStyle/>
          <a:p>
            <a:r>
              <a:rPr lang="en-US" dirty="0"/>
              <a:t>Under WIOA, each AJC partner that carries out a program or activities within an AJC must use a portion of the funds available for their program and activities to help maintain the one-stop delivery system, including proportional payment of the </a:t>
            </a:r>
            <a:r>
              <a:rPr lang="en-US" b="1" i="1" u="sng" dirty="0"/>
              <a:t>infrastructure costs</a:t>
            </a:r>
            <a:r>
              <a:rPr lang="en-US" dirty="0"/>
              <a:t> of the AJCs (WIOA Joint Final Rule Section 678.700).</a:t>
            </a:r>
          </a:p>
          <a:p>
            <a:r>
              <a:rPr lang="en-US" dirty="0"/>
              <a:t>The IFA budgets include, but are not limited to, all non-personnel costs that are necessary for the physical operation of the AJC such as: rent, utilities and maintenance, equipment, technology, and non-marketing common identifier expenses.</a:t>
            </a:r>
          </a:p>
          <a:p>
            <a:pPr marL="0" indent="0">
              <a:buNone/>
            </a:pPr>
            <a:endParaRPr lang="en-US" dirty="0"/>
          </a:p>
        </p:txBody>
      </p:sp>
      <p:sp>
        <p:nvSpPr>
          <p:cNvPr id="4" name="Slide Number Placeholder 3">
            <a:extLst>
              <a:ext uri="{FF2B5EF4-FFF2-40B4-BE49-F238E27FC236}">
                <a16:creationId xmlns="" xmlns:a16="http://schemas.microsoft.com/office/drawing/2014/main" id="{52DA68E9-224E-4945-8C34-6E5647E5953F}"/>
              </a:ext>
            </a:extLst>
          </p:cNvPr>
          <p:cNvSpPr>
            <a:spLocks noGrp="1"/>
          </p:cNvSpPr>
          <p:nvPr>
            <p:ph type="sldNum" sz="quarter" idx="12"/>
          </p:nvPr>
        </p:nvSpPr>
        <p:spPr/>
        <p:txBody>
          <a:bodyPr/>
          <a:lstStyle/>
          <a:p>
            <a:fld id="{CCA2E5DB-F748-9742-AE6F-372B4FED7432}" type="slidenum">
              <a:rPr lang="en-US" smtClean="0"/>
              <a:pPr/>
              <a:t>4</a:t>
            </a:fld>
            <a:endParaRPr lang="en-US" dirty="0"/>
          </a:p>
        </p:txBody>
      </p:sp>
    </p:spTree>
    <p:extLst>
      <p:ext uri="{BB962C8B-B14F-4D97-AF65-F5344CB8AC3E}">
        <p14:creationId xmlns:p14="http://schemas.microsoft.com/office/powerpoint/2010/main" val="1003914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A6FF5F-D489-4822-8B6A-011F10CCFA30}"/>
              </a:ext>
            </a:extLst>
          </p:cNvPr>
          <p:cNvSpPr>
            <a:spLocks noGrp="1"/>
          </p:cNvSpPr>
          <p:nvPr>
            <p:ph type="title"/>
          </p:nvPr>
        </p:nvSpPr>
        <p:spPr>
          <a:xfrm>
            <a:off x="457200" y="274638"/>
            <a:ext cx="8229600" cy="949251"/>
          </a:xfrm>
        </p:spPr>
        <p:txBody>
          <a:bodyPr/>
          <a:lstStyle/>
          <a:p>
            <a:r>
              <a:rPr lang="en-US" sz="3200" b="1" dirty="0"/>
              <a:t>Key Points/Summary of Our November 9 Discussion (cont.)</a:t>
            </a:r>
            <a:endParaRPr lang="en-US" sz="3200" dirty="0"/>
          </a:p>
        </p:txBody>
      </p:sp>
      <p:sp>
        <p:nvSpPr>
          <p:cNvPr id="3" name="Content Placeholder 2">
            <a:extLst>
              <a:ext uri="{FF2B5EF4-FFF2-40B4-BE49-F238E27FC236}">
                <a16:creationId xmlns="" xmlns:a16="http://schemas.microsoft.com/office/drawing/2014/main" id="{2875642F-3CC8-4332-B15D-D236AD0D57CB}"/>
              </a:ext>
            </a:extLst>
          </p:cNvPr>
          <p:cNvSpPr>
            <a:spLocks noGrp="1"/>
          </p:cNvSpPr>
          <p:nvPr>
            <p:ph idx="1"/>
          </p:nvPr>
        </p:nvSpPr>
        <p:spPr>
          <a:xfrm>
            <a:off x="457200" y="1223890"/>
            <a:ext cx="8229600" cy="4902276"/>
          </a:xfrm>
        </p:spPr>
        <p:txBody>
          <a:bodyPr/>
          <a:lstStyle/>
          <a:p>
            <a:pPr marL="0" indent="0">
              <a:buNone/>
            </a:pPr>
            <a:r>
              <a:rPr lang="en-US" b="1" i="1" u="sng" dirty="0"/>
              <a:t>Determining Benefit Received by Partners</a:t>
            </a:r>
            <a:r>
              <a:rPr lang="en-US" b="1" i="1" dirty="0"/>
              <a:t>: </a:t>
            </a:r>
            <a:r>
              <a:rPr lang="en-US" dirty="0"/>
              <a:t>Partners that are physically co-located in the AJC(s) (full-time or part-time) are considered to receive a </a:t>
            </a:r>
            <a:r>
              <a:rPr lang="en-US" u="sng" dirty="0"/>
              <a:t>direct benefit</a:t>
            </a:r>
            <a:r>
              <a:rPr lang="en-US" dirty="0"/>
              <a:t> that is allocable, therefore, they must contribute their </a:t>
            </a:r>
            <a:r>
              <a:rPr lang="en-US" u="sng" dirty="0"/>
              <a:t>proportionate share</a:t>
            </a:r>
            <a:r>
              <a:rPr lang="en-US" dirty="0"/>
              <a:t> towards infrastructure costs. Partners that are not physically co-located in the AJC may also be receiving benefit from the AJC system. However, that benefit still must be clearly allocable by way of reliable data and a cost methodology that demonstrates the partner’s usage of and benefit from the center and its services.</a:t>
            </a:r>
          </a:p>
          <a:p>
            <a:endParaRPr lang="en-US" dirty="0"/>
          </a:p>
        </p:txBody>
      </p:sp>
      <p:sp>
        <p:nvSpPr>
          <p:cNvPr id="4" name="Slide Number Placeholder 3">
            <a:extLst>
              <a:ext uri="{FF2B5EF4-FFF2-40B4-BE49-F238E27FC236}">
                <a16:creationId xmlns="" xmlns:a16="http://schemas.microsoft.com/office/drawing/2014/main" id="{7644F285-B6FC-4B1E-BDB9-437FE74C4072}"/>
              </a:ext>
            </a:extLst>
          </p:cNvPr>
          <p:cNvSpPr>
            <a:spLocks noGrp="1"/>
          </p:cNvSpPr>
          <p:nvPr>
            <p:ph type="sldNum" sz="quarter" idx="12"/>
          </p:nvPr>
        </p:nvSpPr>
        <p:spPr/>
        <p:txBody>
          <a:bodyPr/>
          <a:lstStyle/>
          <a:p>
            <a:fld id="{CCA2E5DB-F748-9742-AE6F-372B4FED7432}" type="slidenum">
              <a:rPr lang="en-US" smtClean="0"/>
              <a:pPr/>
              <a:t>5</a:t>
            </a:fld>
            <a:endParaRPr lang="en-US" dirty="0"/>
          </a:p>
        </p:txBody>
      </p:sp>
    </p:spTree>
    <p:extLst>
      <p:ext uri="{BB962C8B-B14F-4D97-AF65-F5344CB8AC3E}">
        <p14:creationId xmlns:p14="http://schemas.microsoft.com/office/powerpoint/2010/main" val="3478400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8738BB-B2F4-46C4-AF2A-6FCD5163D656}"/>
              </a:ext>
            </a:extLst>
          </p:cNvPr>
          <p:cNvSpPr>
            <a:spLocks noGrp="1"/>
          </p:cNvSpPr>
          <p:nvPr>
            <p:ph type="title"/>
          </p:nvPr>
        </p:nvSpPr>
        <p:spPr/>
        <p:txBody>
          <a:bodyPr/>
          <a:lstStyle/>
          <a:p>
            <a:r>
              <a:rPr lang="en-US" sz="3200" b="1" dirty="0"/>
              <a:t>Key Points/Summary of Our November 9 Discussion (cont.)</a:t>
            </a:r>
            <a:endParaRPr lang="en-US" sz="3200" dirty="0"/>
          </a:p>
        </p:txBody>
      </p:sp>
      <p:sp>
        <p:nvSpPr>
          <p:cNvPr id="3" name="Content Placeholder 2">
            <a:extLst>
              <a:ext uri="{FF2B5EF4-FFF2-40B4-BE49-F238E27FC236}">
                <a16:creationId xmlns="" xmlns:a16="http://schemas.microsoft.com/office/drawing/2014/main" id="{0B20D4E5-E3B8-4C08-92F9-3DA1546F90A0}"/>
              </a:ext>
            </a:extLst>
          </p:cNvPr>
          <p:cNvSpPr>
            <a:spLocks noGrp="1"/>
          </p:cNvSpPr>
          <p:nvPr>
            <p:ph idx="1"/>
          </p:nvPr>
        </p:nvSpPr>
        <p:spPr/>
        <p:txBody>
          <a:bodyPr/>
          <a:lstStyle/>
          <a:p>
            <a:pPr marL="0" indent="0">
              <a:buNone/>
            </a:pPr>
            <a:r>
              <a:rPr lang="en-US" dirty="0"/>
              <a:t>After creating an IFA for each AJC, or optionally, for the local network of AJCs as a whole and determining if benefit is received by each partner, the Local Board must select a </a:t>
            </a:r>
            <a:r>
              <a:rPr lang="en-US" b="1" i="1" u="sng" dirty="0"/>
              <a:t>cost allocation methodology</a:t>
            </a:r>
            <a:r>
              <a:rPr lang="en-US" b="1" i="1" dirty="0"/>
              <a:t> </a:t>
            </a:r>
            <a:r>
              <a:rPr lang="en-US" dirty="0"/>
              <a:t>to identify the proportionate share of infrastructure costs each partner will be expected to contribute. </a:t>
            </a:r>
          </a:p>
          <a:p>
            <a:pPr marL="0" indent="0">
              <a:buNone/>
            </a:pPr>
            <a:endParaRPr lang="en-US" dirty="0"/>
          </a:p>
        </p:txBody>
      </p:sp>
      <p:sp>
        <p:nvSpPr>
          <p:cNvPr id="4" name="Slide Number Placeholder 3">
            <a:extLst>
              <a:ext uri="{FF2B5EF4-FFF2-40B4-BE49-F238E27FC236}">
                <a16:creationId xmlns="" xmlns:a16="http://schemas.microsoft.com/office/drawing/2014/main" id="{E9C87DF5-4B6F-446C-81B3-575E2265978F}"/>
              </a:ext>
            </a:extLst>
          </p:cNvPr>
          <p:cNvSpPr>
            <a:spLocks noGrp="1"/>
          </p:cNvSpPr>
          <p:nvPr>
            <p:ph type="sldNum" sz="quarter" idx="12"/>
          </p:nvPr>
        </p:nvSpPr>
        <p:spPr/>
        <p:txBody>
          <a:bodyPr/>
          <a:lstStyle/>
          <a:p>
            <a:fld id="{CCA2E5DB-F748-9742-AE6F-372B4FED7432}" type="slidenum">
              <a:rPr lang="en-US" smtClean="0"/>
              <a:pPr/>
              <a:t>6</a:t>
            </a:fld>
            <a:endParaRPr lang="en-US" dirty="0"/>
          </a:p>
        </p:txBody>
      </p:sp>
    </p:spTree>
    <p:extLst>
      <p:ext uri="{BB962C8B-B14F-4D97-AF65-F5344CB8AC3E}">
        <p14:creationId xmlns:p14="http://schemas.microsoft.com/office/powerpoint/2010/main" val="2123473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6A3BDB-4859-45D7-BB4D-FD30620C9949}"/>
              </a:ext>
            </a:extLst>
          </p:cNvPr>
          <p:cNvSpPr>
            <a:spLocks noGrp="1"/>
          </p:cNvSpPr>
          <p:nvPr>
            <p:ph type="title"/>
          </p:nvPr>
        </p:nvSpPr>
        <p:spPr/>
        <p:txBody>
          <a:bodyPr/>
          <a:lstStyle/>
          <a:p>
            <a:r>
              <a:rPr lang="en-US" sz="3200" b="1" dirty="0"/>
              <a:t>Key Points/Summary of Our November 9 Discussion (cont.)</a:t>
            </a:r>
            <a:endParaRPr lang="en-US" sz="3200" dirty="0"/>
          </a:p>
        </p:txBody>
      </p:sp>
      <p:sp>
        <p:nvSpPr>
          <p:cNvPr id="3" name="Content Placeholder 2">
            <a:extLst>
              <a:ext uri="{FF2B5EF4-FFF2-40B4-BE49-F238E27FC236}">
                <a16:creationId xmlns="" xmlns:a16="http://schemas.microsoft.com/office/drawing/2014/main" id="{AA9C1CB2-1BD9-4AC7-8013-0069610AF703}"/>
              </a:ext>
            </a:extLst>
          </p:cNvPr>
          <p:cNvSpPr>
            <a:spLocks noGrp="1"/>
          </p:cNvSpPr>
          <p:nvPr>
            <p:ph idx="1"/>
          </p:nvPr>
        </p:nvSpPr>
        <p:spPr>
          <a:xfrm>
            <a:off x="457200" y="1266092"/>
            <a:ext cx="8229600" cy="4557933"/>
          </a:xfrm>
        </p:spPr>
        <p:txBody>
          <a:bodyPr/>
          <a:lstStyle/>
          <a:p>
            <a:pPr marL="0" indent="0">
              <a:buNone/>
            </a:pPr>
            <a:r>
              <a:rPr lang="en-US" u="sng" dirty="0"/>
              <a:t>Examples of cost allocation methods</a:t>
            </a:r>
            <a:r>
              <a:rPr lang="en-US" dirty="0"/>
              <a:t> that may be used include, but are not limited to, the following:</a:t>
            </a:r>
          </a:p>
          <a:p>
            <a:pPr lvl="0"/>
            <a:r>
              <a:rPr lang="en-US" dirty="0"/>
              <a:t>The proportion of a partner program’s occupancy percentage of the AJC (square footage).</a:t>
            </a:r>
          </a:p>
          <a:p>
            <a:pPr lvl="0"/>
            <a:r>
              <a:rPr lang="en-US" dirty="0"/>
              <a:t>The proportion of a partner program’s customers compared to all customers served by the AJC.</a:t>
            </a:r>
          </a:p>
          <a:p>
            <a:pPr lvl="0"/>
            <a:r>
              <a:rPr lang="en-US" dirty="0"/>
              <a:t>The proportion of partner program’s staff among all staff at the AJC.</a:t>
            </a:r>
          </a:p>
          <a:p>
            <a:pPr lvl="0"/>
            <a:r>
              <a:rPr lang="en-US" dirty="0"/>
              <a:t>The percentage of a partner program’s use of equipment at the AJC.</a:t>
            </a:r>
          </a:p>
          <a:p>
            <a:pPr marL="0" indent="0">
              <a:buNone/>
            </a:pPr>
            <a:endParaRPr lang="en-US" dirty="0"/>
          </a:p>
        </p:txBody>
      </p:sp>
      <p:sp>
        <p:nvSpPr>
          <p:cNvPr id="4" name="Slide Number Placeholder 3">
            <a:extLst>
              <a:ext uri="{FF2B5EF4-FFF2-40B4-BE49-F238E27FC236}">
                <a16:creationId xmlns="" xmlns:a16="http://schemas.microsoft.com/office/drawing/2014/main" id="{E68B4EEC-710C-4FD3-B7F9-DDB85A26DCE3}"/>
              </a:ext>
            </a:extLst>
          </p:cNvPr>
          <p:cNvSpPr>
            <a:spLocks noGrp="1"/>
          </p:cNvSpPr>
          <p:nvPr>
            <p:ph type="sldNum" sz="quarter" idx="12"/>
          </p:nvPr>
        </p:nvSpPr>
        <p:spPr/>
        <p:txBody>
          <a:bodyPr/>
          <a:lstStyle/>
          <a:p>
            <a:fld id="{CCA2E5DB-F748-9742-AE6F-372B4FED7432}" type="slidenum">
              <a:rPr lang="en-US" smtClean="0"/>
              <a:pPr/>
              <a:t>7</a:t>
            </a:fld>
            <a:endParaRPr lang="en-US" dirty="0"/>
          </a:p>
        </p:txBody>
      </p:sp>
    </p:spTree>
    <p:extLst>
      <p:ext uri="{BB962C8B-B14F-4D97-AF65-F5344CB8AC3E}">
        <p14:creationId xmlns:p14="http://schemas.microsoft.com/office/powerpoint/2010/main" val="3153921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9F8D120-7CE6-44BA-A32B-A12A76C5F092}"/>
              </a:ext>
            </a:extLst>
          </p:cNvPr>
          <p:cNvSpPr>
            <a:spLocks noGrp="1"/>
          </p:cNvSpPr>
          <p:nvPr>
            <p:ph type="title"/>
          </p:nvPr>
        </p:nvSpPr>
        <p:spPr/>
        <p:txBody>
          <a:bodyPr/>
          <a:lstStyle/>
          <a:p>
            <a:r>
              <a:rPr lang="en-US" sz="3200" b="1" dirty="0"/>
              <a:t>Key Points/Summary of Our November 9 Discussion (cont.)</a:t>
            </a:r>
            <a:endParaRPr lang="en-US" sz="3200" dirty="0"/>
          </a:p>
        </p:txBody>
      </p:sp>
      <p:sp>
        <p:nvSpPr>
          <p:cNvPr id="3" name="Content Placeholder 2">
            <a:extLst>
              <a:ext uri="{FF2B5EF4-FFF2-40B4-BE49-F238E27FC236}">
                <a16:creationId xmlns="" xmlns:a16="http://schemas.microsoft.com/office/drawing/2014/main" id="{1BCD825D-4E2F-46D1-B487-57E2D6E97C0F}"/>
              </a:ext>
            </a:extLst>
          </p:cNvPr>
          <p:cNvSpPr>
            <a:spLocks noGrp="1"/>
          </p:cNvSpPr>
          <p:nvPr>
            <p:ph idx="1"/>
          </p:nvPr>
        </p:nvSpPr>
        <p:spPr>
          <a:xfrm>
            <a:off x="457200" y="1280160"/>
            <a:ext cx="8229600" cy="4628271"/>
          </a:xfrm>
        </p:spPr>
        <p:txBody>
          <a:bodyPr/>
          <a:lstStyle/>
          <a:p>
            <a:pPr marL="0" indent="0">
              <a:buNone/>
            </a:pPr>
            <a:r>
              <a:rPr lang="en-US" sz="3200" dirty="0"/>
              <a:t>AJC partners may </a:t>
            </a:r>
            <a:r>
              <a:rPr lang="en-US" sz="3200" b="1" i="1" u="sng" dirty="0"/>
              <a:t>provide cash, non-cash, and third-party in-kind contributions to cover their proportionate share of infrastructure costs</a:t>
            </a:r>
            <a:r>
              <a:rPr lang="en-US" sz="3200" b="1" i="1" dirty="0"/>
              <a:t>. </a:t>
            </a:r>
            <a:r>
              <a:rPr lang="en-US" sz="3200" dirty="0"/>
              <a:t>If non-cash or in-kind contributions are used, they cannot include non-infrastructure costs (such as personnel), and they must be valued consistent with Uniform Guidance Section 200.306 to ensure they are fairly evaluated and meet the partner’s proportionate share (WIOA Joint Final Rule Section 678.720).</a:t>
            </a:r>
          </a:p>
          <a:p>
            <a:pPr marL="0" indent="0">
              <a:buNone/>
            </a:pPr>
            <a:endParaRPr lang="en-US" dirty="0"/>
          </a:p>
        </p:txBody>
      </p:sp>
      <p:sp>
        <p:nvSpPr>
          <p:cNvPr id="4" name="Slide Number Placeholder 3">
            <a:extLst>
              <a:ext uri="{FF2B5EF4-FFF2-40B4-BE49-F238E27FC236}">
                <a16:creationId xmlns="" xmlns:a16="http://schemas.microsoft.com/office/drawing/2014/main" id="{693E0D6A-55AE-4081-978A-2835F165A0A2}"/>
              </a:ext>
            </a:extLst>
          </p:cNvPr>
          <p:cNvSpPr>
            <a:spLocks noGrp="1"/>
          </p:cNvSpPr>
          <p:nvPr>
            <p:ph type="sldNum" sz="quarter" idx="12"/>
          </p:nvPr>
        </p:nvSpPr>
        <p:spPr/>
        <p:txBody>
          <a:bodyPr/>
          <a:lstStyle/>
          <a:p>
            <a:fld id="{CCA2E5DB-F748-9742-AE6F-372B4FED7432}" type="slidenum">
              <a:rPr lang="en-US" smtClean="0"/>
              <a:pPr/>
              <a:t>8</a:t>
            </a:fld>
            <a:endParaRPr lang="en-US" dirty="0"/>
          </a:p>
        </p:txBody>
      </p:sp>
    </p:spTree>
    <p:extLst>
      <p:ext uri="{BB962C8B-B14F-4D97-AF65-F5344CB8AC3E}">
        <p14:creationId xmlns:p14="http://schemas.microsoft.com/office/powerpoint/2010/main" val="3772788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A9622D-9647-4E83-B141-ACD00A6B712B}"/>
              </a:ext>
            </a:extLst>
          </p:cNvPr>
          <p:cNvSpPr>
            <a:spLocks noGrp="1"/>
          </p:cNvSpPr>
          <p:nvPr>
            <p:ph type="title"/>
          </p:nvPr>
        </p:nvSpPr>
        <p:spPr/>
        <p:txBody>
          <a:bodyPr/>
          <a:lstStyle/>
          <a:p>
            <a:r>
              <a:rPr lang="en-US" sz="3200" b="1" dirty="0"/>
              <a:t>Key Points/Summary of Our November 9 Discussion (cont.)</a:t>
            </a:r>
            <a:endParaRPr lang="en-US" sz="3200" dirty="0"/>
          </a:p>
        </p:txBody>
      </p:sp>
      <p:sp>
        <p:nvSpPr>
          <p:cNvPr id="3" name="Content Placeholder 2">
            <a:extLst>
              <a:ext uri="{FF2B5EF4-FFF2-40B4-BE49-F238E27FC236}">
                <a16:creationId xmlns="" xmlns:a16="http://schemas.microsoft.com/office/drawing/2014/main" id="{12A6A10D-FDDD-460E-ADB1-5E271004EF4D}"/>
              </a:ext>
            </a:extLst>
          </p:cNvPr>
          <p:cNvSpPr>
            <a:spLocks noGrp="1"/>
          </p:cNvSpPr>
          <p:nvPr>
            <p:ph idx="1"/>
          </p:nvPr>
        </p:nvSpPr>
        <p:spPr>
          <a:xfrm>
            <a:off x="457200" y="1417638"/>
            <a:ext cx="8229600" cy="4708528"/>
          </a:xfrm>
        </p:spPr>
        <p:txBody>
          <a:bodyPr/>
          <a:lstStyle/>
          <a:p>
            <a:pPr marL="0" indent="0">
              <a:buNone/>
            </a:pPr>
            <a:r>
              <a:rPr lang="en-US" b="1" i="1" u="sng" dirty="0"/>
              <a:t>Other System Costs</a:t>
            </a:r>
            <a:r>
              <a:rPr lang="en-US" dirty="0"/>
              <a:t>: In addition to jointly funding infrastructure costs, AJC partners must use a portion of funds made available under their authorizing federal statute (or fairly evaluated in-kind contributions) to pay the additional </a:t>
            </a:r>
            <a:r>
              <a:rPr lang="en-US" u="sng" dirty="0"/>
              <a:t>costs relating to the operation of the One-Stop delivery system</a:t>
            </a:r>
            <a:r>
              <a:rPr lang="en-US" dirty="0"/>
              <a:t>. These costs may be shared through cash, non-cash, or third-party in-kind contributions (WIOA Joint Rule Section 678.760).</a:t>
            </a:r>
          </a:p>
          <a:p>
            <a:pPr marL="0" indent="0">
              <a:buNone/>
            </a:pPr>
            <a:endParaRPr lang="en-US" dirty="0"/>
          </a:p>
        </p:txBody>
      </p:sp>
      <p:sp>
        <p:nvSpPr>
          <p:cNvPr id="4" name="Slide Number Placeholder 3">
            <a:extLst>
              <a:ext uri="{FF2B5EF4-FFF2-40B4-BE49-F238E27FC236}">
                <a16:creationId xmlns="" xmlns:a16="http://schemas.microsoft.com/office/drawing/2014/main" id="{94A3DD9D-8AFE-4528-9E75-8A1856E78FBE}"/>
              </a:ext>
            </a:extLst>
          </p:cNvPr>
          <p:cNvSpPr>
            <a:spLocks noGrp="1"/>
          </p:cNvSpPr>
          <p:nvPr>
            <p:ph type="sldNum" sz="quarter" idx="12"/>
          </p:nvPr>
        </p:nvSpPr>
        <p:spPr/>
        <p:txBody>
          <a:bodyPr/>
          <a:lstStyle/>
          <a:p>
            <a:fld id="{CCA2E5DB-F748-9742-AE6F-372B4FED7432}" type="slidenum">
              <a:rPr lang="en-US" smtClean="0"/>
              <a:pPr/>
              <a:t>9</a:t>
            </a:fld>
            <a:endParaRPr lang="en-US" dirty="0"/>
          </a:p>
        </p:txBody>
      </p:sp>
    </p:spTree>
    <p:extLst>
      <p:ext uri="{BB962C8B-B14F-4D97-AF65-F5344CB8AC3E}">
        <p14:creationId xmlns:p14="http://schemas.microsoft.com/office/powerpoint/2010/main" val="385976463"/>
      </p:ext>
    </p:extLst>
  </p:cSld>
  <p:clrMapOvr>
    <a:masterClrMapping/>
  </p:clrMapOvr>
</p:sld>
</file>

<file path=ppt/theme/theme1.xml><?xml version="1.0" encoding="utf-8"?>
<a:theme xmlns:a="http://schemas.openxmlformats.org/drawingml/2006/main" name="WIC Presentation 08222016">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Avenir Black"/>
        <a:ea typeface=""/>
        <a:cs typeface=""/>
      </a:majorFont>
      <a:minorFont>
        <a:latin typeface="Avenir Nex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Presentation1" id="{17F7033A-4962-3249-AB03-FDF20D3E430D}" vid="{B64FD66E-6170-B842-ADEC-7F524E96757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WIC Presentation 08222016</Template>
  <TotalTime>20675</TotalTime>
  <Words>1509</Words>
  <Application>Microsoft Office PowerPoint</Application>
  <PresentationFormat>On-screen Show (4:3)</PresentationFormat>
  <Paragraphs>122</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WIC Presentation 08222016</vt:lpstr>
      <vt:lpstr>PowerPoint Presentation</vt:lpstr>
      <vt:lpstr>Key Points/Summary of Our November 9 Discussion </vt:lpstr>
      <vt:lpstr>Key Points/Summary of Our November 9 Discussion (cont.)</vt:lpstr>
      <vt:lpstr>Key Points/Summary of Our November 9 Discussion (cont.)</vt:lpstr>
      <vt:lpstr>Key Points/Summary of Our November 9 Discussion (cont.)</vt:lpstr>
      <vt:lpstr>Key Points/Summary of Our November 9 Discussion (cont.)</vt:lpstr>
      <vt:lpstr>Key Points/Summary of Our November 9 Discussion (cont.)</vt:lpstr>
      <vt:lpstr>Key Points/Summary of Our November 9 Discussion (cont.)</vt:lpstr>
      <vt:lpstr>Key Points/Summary of Our November 9 Discussion (cont.)</vt:lpstr>
      <vt:lpstr>Key Points/Summary of Our November 9 Discussion (cont.)</vt:lpstr>
      <vt:lpstr>What Precedes Individual Partner Cost Sharing Discussions </vt:lpstr>
      <vt:lpstr>Preparing for Individual Partner IFA Discussions </vt:lpstr>
      <vt:lpstr>Preparing for Individual Partner Other Shared Costs Discussion </vt:lpstr>
      <vt:lpstr>Applicable Career Services </vt:lpstr>
      <vt:lpstr>PowerPoint Presentation</vt:lpstr>
      <vt:lpstr>PowerPoint Presentation</vt:lpstr>
      <vt:lpstr>PowerPoint Presentation</vt:lpstr>
      <vt:lpstr>PowerPoint Presentation</vt:lpstr>
      <vt:lpstr>PowerPoint Presentation</vt:lpstr>
      <vt:lpstr>PowerPoint Presentation</vt:lpstr>
      <vt:lpstr>Other Shared Costs </vt:lpstr>
      <vt:lpstr>PowerPoint Presentation</vt:lpstr>
      <vt:lpstr>PowerPoint Presentation</vt:lpstr>
      <vt:lpstr>Completion and Executing the AJC MOU </vt:lpstr>
      <vt:lpstr>PowerPoint Presentation</vt:lpstr>
    </vt:vector>
  </TitlesOfParts>
  <Company>DC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Enhancing Outcomes through Employer Engagement</dc:title>
  <dc:creator>ServUS</dc:creator>
  <cp:lastModifiedBy>David</cp:lastModifiedBy>
  <cp:revision>425</cp:revision>
  <cp:lastPrinted>2017-11-01T15:57:10Z</cp:lastPrinted>
  <dcterms:created xsi:type="dcterms:W3CDTF">2016-10-11T20:37:53Z</dcterms:created>
  <dcterms:modified xsi:type="dcterms:W3CDTF">2017-11-20T15:29:06Z</dcterms:modified>
</cp:coreProperties>
</file>