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9" r:id="rId3"/>
    <p:sldId id="286" r:id="rId4"/>
    <p:sldId id="290" r:id="rId5"/>
    <p:sldId id="291" r:id="rId6"/>
    <p:sldId id="292" r:id="rId7"/>
    <p:sldId id="293" r:id="rId8"/>
    <p:sldId id="294" r:id="rId9"/>
    <p:sldId id="296" r:id="rId10"/>
    <p:sldId id="295" r:id="rId11"/>
    <p:sldId id="298" r:id="rId12"/>
    <p:sldId id="297" r:id="rId13"/>
    <p:sldId id="299" r:id="rId14"/>
    <p:sldId id="300" r:id="rId15"/>
    <p:sldId id="301" r:id="rId16"/>
    <p:sldId id="302" r:id="rId1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vUS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358"/>
    <a:srgbClr val="132C38"/>
    <a:srgbClr val="AE3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76" autoAdjust="0"/>
    <p:restoredTop sz="94660" autoAdjust="0"/>
  </p:normalViewPr>
  <p:slideViewPr>
    <p:cSldViewPr snapToGrid="0">
      <p:cViewPr>
        <p:scale>
          <a:sx n="97" d="100"/>
          <a:sy n="97" d="100"/>
        </p:scale>
        <p:origin x="-10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-3258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FA69C7B-3AE4-4BD9-8992-F045C15C249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C50894D-004F-4DDF-8688-D4D592C0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9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6C7BE90-B492-4276-8D9C-E66F3176607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5CD12A1-C4AA-449F-B097-92A5916B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4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4015" y="2277894"/>
            <a:ext cx="7375482" cy="701458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04015" y="3075602"/>
            <a:ext cx="7375482" cy="6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24" y="5870372"/>
            <a:ext cx="1967766" cy="528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70" y="5411246"/>
            <a:ext cx="2304828" cy="14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26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4015" y="2277894"/>
            <a:ext cx="7375482" cy="701458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04015" y="3075602"/>
            <a:ext cx="7375482" cy="6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24" y="5870372"/>
            <a:ext cx="1967766" cy="528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70" y="5411246"/>
            <a:ext cx="2304828" cy="14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2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685800" y="2129424"/>
            <a:ext cx="7772400" cy="34822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r>
              <a:rPr lang="en-US" dirty="0"/>
              <a:t>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273521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3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6440" y="111759"/>
            <a:ext cx="7772400" cy="933051"/>
          </a:xfrm>
          <a:prstGeom prst="rect">
            <a:avLst/>
          </a:prstGeom>
        </p:spPr>
        <p:txBody>
          <a:bodyPr anchor="b"/>
          <a:lstStyle>
            <a:lvl1pPr algn="l">
              <a:defRPr sz="44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Workforce Investment Council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26519" y="1373424"/>
            <a:ext cx="85174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State and local workforce board, has </a:t>
            </a:r>
            <a:r>
              <a:rPr lang="en-US" sz="2600" b="1" dirty="0">
                <a:solidFill>
                  <a:schemeClr val="tx1"/>
                </a:solidFill>
              </a:rPr>
              <a:t>oversight of Federal workforce funding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Advises the Mayor, Council, and District government on the </a:t>
            </a:r>
            <a:r>
              <a:rPr lang="en-US" sz="2600" b="1" dirty="0">
                <a:solidFill>
                  <a:schemeClr val="tx1"/>
                </a:solidFill>
              </a:rPr>
              <a:t>development, implementation, and continuous improvement </a:t>
            </a:r>
            <a:r>
              <a:rPr lang="en-US" sz="2600" dirty="0">
                <a:solidFill>
                  <a:schemeClr val="tx1"/>
                </a:solidFill>
              </a:rPr>
              <a:t>of an integrated and effective workforce investment </a:t>
            </a:r>
            <a:r>
              <a:rPr lang="en-US" sz="2600" dirty="0" smtClean="0">
                <a:solidFill>
                  <a:schemeClr val="tx1"/>
                </a:solidFill>
              </a:rPr>
              <a:t>system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Members </a:t>
            </a:r>
            <a:r>
              <a:rPr lang="en-US" sz="2600" b="1" dirty="0">
                <a:solidFill>
                  <a:schemeClr val="tx1"/>
                </a:solidFill>
              </a:rPr>
              <a:t>of the WIC Board </a:t>
            </a:r>
            <a:r>
              <a:rPr lang="en-US" sz="2600" dirty="0">
                <a:solidFill>
                  <a:schemeClr val="tx1"/>
                </a:solidFill>
              </a:rPr>
              <a:t>include representatives from the private sector, local business representatives, government officials, organized labor, youth community groups, and organizations with workforce investment experience</a:t>
            </a:r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9E7F95-78CB-4602-8C34-35237FFA60F3}" type="datetime1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CCA2E5DB-F748-9742-AE6F-372B4FED74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7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53903"/>
            <a:ext cx="3254418" cy="8191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09578" y="1553903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371584" y="169101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09578" y="2235266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371584" y="237237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09578" y="2916629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3 Title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371584" y="3053741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09578" y="3597992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4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371584" y="3735104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09578" y="4279355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Section 5 Title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371584" y="441646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52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6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248520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 2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6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323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 3 (Curve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6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684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4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3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3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 2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4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3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 3 (Curve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4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3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6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5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4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3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 dirty="0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0" y="2330450"/>
            <a:ext cx="3886200" cy="2762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265940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8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2" r:id="rId2"/>
    <p:sldLayoutId id="2147483651" r:id="rId3"/>
    <p:sldLayoutId id="2147483663" r:id="rId4"/>
    <p:sldLayoutId id="2147483664" r:id="rId5"/>
    <p:sldLayoutId id="2147483653" r:id="rId6"/>
    <p:sldLayoutId id="2147483659" r:id="rId7"/>
    <p:sldLayoutId id="2147483660" r:id="rId8"/>
    <p:sldLayoutId id="2147483654" r:id="rId9"/>
    <p:sldLayoutId id="2147483665" r:id="rId10"/>
    <p:sldLayoutId id="2147483655" r:id="rId11"/>
    <p:sldLayoutId id="2147483662" r:id="rId12"/>
    <p:sldLayoutId id="21474836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6737" y="1253373"/>
            <a:ext cx="8036824" cy="701458"/>
          </a:xfrm>
        </p:spPr>
        <p:txBody>
          <a:bodyPr/>
          <a:lstStyle/>
          <a:p>
            <a:r>
              <a:rPr lang="en-US" sz="4800" b="1" cap="all" dirty="0" smtClean="0"/>
              <a:t>Memorandum of Understanding (MOU)</a:t>
            </a:r>
            <a:br>
              <a:rPr lang="en-US" sz="4800" b="1" cap="all" dirty="0" smtClean="0"/>
            </a:br>
            <a:r>
              <a:rPr lang="en-US" sz="4800" b="1" cap="all" dirty="0" smtClean="0"/>
              <a:t>Planning Sessions</a:t>
            </a:r>
            <a:endParaRPr lang="en-US" sz="4800" b="1" cap="al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742" y="3201784"/>
            <a:ext cx="7855688" cy="62562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June 5 and 6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929148" y="21049"/>
            <a:ext cx="7855688" cy="6256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r>
              <a:rPr lang="en-US" smtClean="0"/>
              <a:t>DC Workforce Investment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6375"/>
            <a:ext cx="7772400" cy="327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99534"/>
            <a:ext cx="7772400" cy="4437177"/>
          </a:xfrm>
        </p:spPr>
        <p:txBody>
          <a:bodyPr/>
          <a:lstStyle/>
          <a:p>
            <a:r>
              <a:rPr lang="en-US" sz="3200" b="1" dirty="0" smtClean="0"/>
              <a:t>Referral Procedures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Process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Tracking </a:t>
            </a:r>
          </a:p>
          <a:p>
            <a:endParaRPr lang="en-US" sz="1200" dirty="0" smtClean="0"/>
          </a:p>
          <a:p>
            <a:r>
              <a:rPr lang="en-US" sz="3200" b="1" dirty="0" smtClean="0"/>
              <a:t>Opportunities for Co-Enrollment </a:t>
            </a:r>
          </a:p>
          <a:p>
            <a:endParaRPr lang="en-US" sz="1200" dirty="0"/>
          </a:p>
          <a:p>
            <a:r>
              <a:rPr lang="en-US" sz="3200" b="1" dirty="0" smtClean="0"/>
              <a:t>Recording of Activities and Outcomes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Information and Data Sharing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57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Training of Staff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84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6375"/>
            <a:ext cx="7772400" cy="150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63562"/>
            <a:ext cx="7772400" cy="4673150"/>
          </a:xfrm>
        </p:spPr>
        <p:txBody>
          <a:bodyPr/>
          <a:lstStyle/>
          <a:p>
            <a:r>
              <a:rPr lang="en-US" b="1" dirty="0" smtClean="0"/>
              <a:t>Benefits of Staff Training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Understanding programs’ features and benefits 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Knowing who qualifies for particular </a:t>
            </a:r>
          </a:p>
          <a:p>
            <a:r>
              <a:rPr lang="en-US" b="1" dirty="0" smtClean="0"/>
              <a:t>Training Content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Services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Eligibility Requirements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Application Process</a:t>
            </a:r>
          </a:p>
          <a:p>
            <a:r>
              <a:rPr lang="en-US" b="1" dirty="0" smtClean="0"/>
              <a:t>Provision of Training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Format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Frequency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4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68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6375"/>
            <a:ext cx="7772400" cy="2778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79872"/>
            <a:ext cx="7772400" cy="4456840"/>
          </a:xfrm>
        </p:spPr>
        <p:txBody>
          <a:bodyPr/>
          <a:lstStyle/>
          <a:p>
            <a:pPr lvl="0"/>
            <a:r>
              <a:rPr lang="en-US" sz="2800" b="1" dirty="0"/>
              <a:t>MOU - Principal Text 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2800" b="1" dirty="0" smtClean="0"/>
              <a:t>Attachment </a:t>
            </a:r>
            <a:r>
              <a:rPr lang="en-US" sz="2800" b="1" dirty="0"/>
              <a:t>1 – AJC Services and Delivery Summary 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2800" b="1" dirty="0" smtClean="0"/>
              <a:t>Attachment </a:t>
            </a:r>
            <a:r>
              <a:rPr lang="en-US" sz="2800" b="1" dirty="0"/>
              <a:t>2 </a:t>
            </a:r>
            <a:r>
              <a:rPr lang="en-US" sz="2800" b="1" dirty="0" smtClean="0"/>
              <a:t>–Partner </a:t>
            </a:r>
            <a:r>
              <a:rPr lang="en-US" sz="2800" b="1" dirty="0"/>
              <a:t>Roles and Responsibilities 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2800" b="1" dirty="0" smtClean="0"/>
              <a:t>Attachment </a:t>
            </a:r>
            <a:r>
              <a:rPr lang="en-US" sz="2800" b="1" dirty="0"/>
              <a:t>3 – Budget – Infrastructure Funding and Cost Sharing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2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6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46375"/>
            <a:ext cx="7772400" cy="4253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297858"/>
            <a:ext cx="7772400" cy="4338853"/>
          </a:xfrm>
        </p:spPr>
        <p:txBody>
          <a:bodyPr/>
          <a:lstStyle/>
          <a:p>
            <a:pPr lvl="0"/>
            <a:r>
              <a:rPr lang="en-US" sz="2800" b="1" dirty="0"/>
              <a:t>Development, Review and Finalization of MOU Attachment 2 </a:t>
            </a:r>
            <a:r>
              <a:rPr lang="en-US" sz="2800" b="1" dirty="0" smtClean="0"/>
              <a:t>- </a:t>
            </a:r>
            <a:r>
              <a:rPr lang="en-US" sz="2800" b="1" i="1" dirty="0" smtClean="0"/>
              <a:t>Roles </a:t>
            </a:r>
            <a:r>
              <a:rPr lang="en-US" sz="2800" b="1" i="1" dirty="0"/>
              <a:t>and Responsibilities (Work Statement)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2800" b="1" dirty="0" smtClean="0"/>
              <a:t>Cost </a:t>
            </a:r>
            <a:r>
              <a:rPr lang="en-US" sz="2800" b="1" dirty="0"/>
              <a:t>Sharing Discussions and Budget Development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2800" b="1" dirty="0" smtClean="0"/>
              <a:t>Finalization </a:t>
            </a:r>
            <a:r>
              <a:rPr lang="en-US" sz="2800" b="1" dirty="0"/>
              <a:t>and Execution of MOU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1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904" y="1971128"/>
            <a:ext cx="8036824" cy="701458"/>
          </a:xfrm>
        </p:spPr>
        <p:txBody>
          <a:bodyPr/>
          <a:lstStyle/>
          <a:p>
            <a:r>
              <a:rPr lang="en-US" sz="4800" dirty="0"/>
              <a:t>Overview of Planned MOU Development and Execution Process</a:t>
            </a:r>
            <a:endParaRPr lang="en-US" sz="4800" cap="all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4" y="545306"/>
            <a:ext cx="8784332" cy="1012560"/>
          </a:xfrm>
        </p:spPr>
        <p:txBody>
          <a:bodyPr/>
          <a:lstStyle/>
          <a:p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9716" y="155786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2400" b="1" dirty="0" smtClean="0"/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827088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834" y="1557866"/>
            <a:ext cx="878433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C4358"/>
                </a:solidFill>
                <a:latin typeface="+mn-lt"/>
              </a:rPr>
              <a:t>Phase 1 – Service Alignment and Integration </a:t>
            </a:r>
          </a:p>
          <a:p>
            <a:endParaRPr lang="en-US" sz="2400" dirty="0" smtClean="0">
              <a:solidFill>
                <a:srgbClr val="1C4358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1C4358"/>
                </a:solidFill>
                <a:latin typeface="+mn-lt"/>
              </a:rPr>
              <a:t>Description of services provided through AJC network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1C4358"/>
                </a:solidFill>
                <a:latin typeface="+mn-lt"/>
              </a:rPr>
              <a:t>Providing access to partner services (co-location/linkages)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1C4358"/>
                </a:solidFill>
                <a:latin typeface="+mn-lt"/>
              </a:rPr>
              <a:t>Service coordination and referrals </a:t>
            </a:r>
            <a:endParaRPr lang="en-US" sz="2400" dirty="0">
              <a:solidFill>
                <a:srgbClr val="1C4358"/>
              </a:solidFill>
              <a:latin typeface="+mn-lt"/>
            </a:endParaRPr>
          </a:p>
          <a:p>
            <a:endParaRPr lang="en-US" sz="2400" dirty="0">
              <a:solidFill>
                <a:srgbClr val="1C4358"/>
              </a:solidFill>
              <a:latin typeface="+mn-lt"/>
            </a:endParaRPr>
          </a:p>
          <a:p>
            <a:r>
              <a:rPr lang="en-US" sz="2800" b="1" dirty="0" smtClean="0">
                <a:solidFill>
                  <a:srgbClr val="1C4358"/>
                </a:solidFill>
                <a:latin typeface="+mn-lt"/>
              </a:rPr>
              <a:t>Phase 2 – Cost Sharing</a:t>
            </a:r>
          </a:p>
          <a:p>
            <a:endParaRPr lang="en-US" sz="2400" dirty="0" smtClean="0">
              <a:solidFill>
                <a:srgbClr val="1C4358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1C4358"/>
                </a:solidFill>
                <a:latin typeface="+mn-lt"/>
              </a:rPr>
              <a:t>One-stop operating budget (financial plan for MOU goals)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1C4358"/>
                </a:solidFill>
                <a:latin typeface="+mn-lt"/>
              </a:rPr>
              <a:t>Funding for infrastructure costs of the one-stop syste</a:t>
            </a:r>
            <a:r>
              <a:rPr lang="en-US" sz="2400" dirty="0">
                <a:solidFill>
                  <a:srgbClr val="1C4358"/>
                </a:solidFill>
                <a:latin typeface="+mn-lt"/>
              </a:rPr>
              <a:t>m</a:t>
            </a:r>
            <a:endParaRPr lang="en-US" sz="2400" dirty="0" smtClean="0">
              <a:solidFill>
                <a:srgbClr val="1C4358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1C4358"/>
                </a:solidFill>
                <a:latin typeface="+mn-lt"/>
              </a:rPr>
              <a:t>Description – How system costs are funded</a:t>
            </a:r>
            <a:endParaRPr lang="en-US" sz="2400" dirty="0">
              <a:solidFill>
                <a:srgbClr val="1C4358"/>
              </a:solidFill>
              <a:latin typeface="+mn-lt"/>
            </a:endParaRPr>
          </a:p>
          <a:p>
            <a:endParaRPr lang="en-US" sz="2400" dirty="0" smtClean="0">
              <a:solidFill>
                <a:srgbClr val="1C4358"/>
              </a:solidFill>
              <a:latin typeface="+mn-lt"/>
            </a:endParaRPr>
          </a:p>
          <a:p>
            <a:endParaRPr lang="en-US" sz="2400" b="1" dirty="0">
              <a:solidFill>
                <a:srgbClr val="1C435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53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AJC Services and Coordination with Partners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1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12956"/>
            <a:ext cx="7772400" cy="727586"/>
          </a:xfrm>
        </p:spPr>
        <p:txBody>
          <a:bodyPr/>
          <a:lstStyle/>
          <a:p>
            <a:r>
              <a:rPr lang="en-US" sz="4800" dirty="0" smtClean="0"/>
              <a:t>AJC Services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042219"/>
            <a:ext cx="7772400" cy="4817807"/>
          </a:xfrm>
        </p:spPr>
        <p:txBody>
          <a:bodyPr/>
          <a:lstStyle/>
          <a:p>
            <a:r>
              <a:rPr lang="en-US" b="1" dirty="0" smtClean="0"/>
              <a:t>Target Groups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Adult Job Seekers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Dislocated Workers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Youth and Young Adults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Individuals with Barriers to Employment</a:t>
            </a:r>
          </a:p>
          <a:p>
            <a:r>
              <a:rPr lang="en-US" b="1" dirty="0" smtClean="0"/>
              <a:t>Services for District Residents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Basic Career Services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Individualized Career Services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Follow-Up Services</a:t>
            </a:r>
          </a:p>
          <a:p>
            <a:r>
              <a:rPr lang="en-US" b="1" dirty="0" smtClean="0"/>
              <a:t>Services for District Businesses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Hiring and Recruitment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smtClean="0"/>
              <a:t>Training for New Employees and Incumbent Workers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47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Coordination with Partner Programs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56619"/>
            <a:ext cx="7772400" cy="3824749"/>
          </a:xfrm>
        </p:spPr>
        <p:txBody>
          <a:bodyPr/>
          <a:lstStyle/>
          <a:p>
            <a:r>
              <a:rPr lang="en-US" sz="2600" dirty="0" smtClean="0"/>
              <a:t>For each of the AJC partner programs, U.S. Department of Labor Employment and Training Administration has developed a list of possible collaborative activities for enhancing service delivery throughout the network of centers. </a:t>
            </a:r>
          </a:p>
          <a:p>
            <a:endParaRPr lang="en-US" sz="1200" dirty="0" smtClean="0"/>
          </a:p>
          <a:p>
            <a:r>
              <a:rPr lang="en-US" sz="2600" dirty="0" smtClean="0"/>
              <a:t>The list is just a starting point, as there are likely many other methods of collaboration that will enhance overall services and improve educational and employment activities for participants.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6096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of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46375"/>
            <a:ext cx="7772400" cy="327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061884"/>
            <a:ext cx="7772400" cy="4574827"/>
          </a:xfrm>
        </p:spPr>
        <p:txBody>
          <a:bodyPr/>
          <a:lstStyle/>
          <a:p>
            <a:r>
              <a:rPr lang="en-US" b="1" dirty="0" smtClean="0"/>
              <a:t>AJCs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DOES Headquarters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Northeast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Northwest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Southeast </a:t>
            </a:r>
          </a:p>
          <a:p>
            <a:endParaRPr lang="en-US" sz="1200" dirty="0"/>
          </a:p>
          <a:p>
            <a:r>
              <a:rPr lang="en-US" b="1" dirty="0" smtClean="0"/>
              <a:t>Partner Service Locations </a:t>
            </a:r>
          </a:p>
          <a:p>
            <a:endParaRPr lang="en-US" sz="1200" dirty="0"/>
          </a:p>
          <a:p>
            <a:r>
              <a:rPr lang="en-US" b="1" dirty="0" smtClean="0"/>
              <a:t>Co-Location with AJCs</a:t>
            </a:r>
          </a:p>
          <a:p>
            <a:endParaRPr lang="en-US" sz="1200" dirty="0"/>
          </a:p>
          <a:p>
            <a:r>
              <a:rPr lang="en-US" b="1" dirty="0" smtClean="0"/>
              <a:t>Electronic Linkages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948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Referrals of Clients Among Partners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66219"/>
      </p:ext>
    </p:extLst>
  </p:cSld>
  <p:clrMapOvr>
    <a:masterClrMapping/>
  </p:clrMapOvr>
</p:sld>
</file>

<file path=ppt/theme/theme1.xml><?xml version="1.0" encoding="utf-8"?>
<a:theme xmlns:a="http://schemas.openxmlformats.org/drawingml/2006/main" name="WIC Presentation 0822201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venir Black"/>
        <a:ea typeface=""/>
        <a:cs typeface=""/>
      </a:majorFont>
      <a:minorFont>
        <a:latin typeface="Avenir N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7F7033A-4962-3249-AB03-FDF20D3E430D}" vid="{B64FD66E-6170-B842-ADEC-7F524E9675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WIC Presentation 08222016</Template>
  <TotalTime>7882</TotalTime>
  <Words>330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WIC Presentation 08222016</vt:lpstr>
      <vt:lpstr>Memorandum of Understanding (MOU) Planning Sessions</vt:lpstr>
      <vt:lpstr>Overview of Planned MOU Development and Execution Process</vt:lpstr>
      <vt:lpstr>PowerPoint Presentation</vt:lpstr>
      <vt:lpstr>AJC Services and Coordination with Partners</vt:lpstr>
      <vt:lpstr>AJC Services</vt:lpstr>
      <vt:lpstr>Coordination with Partner Programs</vt:lpstr>
      <vt:lpstr>Delivery of Services</vt:lpstr>
      <vt:lpstr>PowerPoint Presentation</vt:lpstr>
      <vt:lpstr>Referrals of Clients Among Partners </vt:lpstr>
      <vt:lpstr>PowerPoint Presentation</vt:lpstr>
      <vt:lpstr>Cross Training of Staff </vt:lpstr>
      <vt:lpstr>PowerPoint Presentation</vt:lpstr>
      <vt:lpstr>The MOU</vt:lpstr>
      <vt:lpstr>PowerPoint Presentation</vt:lpstr>
      <vt:lpstr>Next Steps</vt:lpstr>
      <vt:lpstr>PowerPoint Presentation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Outcomes through Employer Engagement</dc:title>
  <dc:creator>ServUS</dc:creator>
  <cp:lastModifiedBy>David</cp:lastModifiedBy>
  <cp:revision>67</cp:revision>
  <cp:lastPrinted>2016-10-28T13:30:37Z</cp:lastPrinted>
  <dcterms:created xsi:type="dcterms:W3CDTF">2016-10-11T20:37:53Z</dcterms:created>
  <dcterms:modified xsi:type="dcterms:W3CDTF">2017-06-02T11:27:30Z</dcterms:modified>
</cp:coreProperties>
</file>